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Lst>
  <p:sldSz cy="5143500" cx="9144000"/>
  <p:notesSz cx="6858000" cy="9144000"/>
  <p:embeddedFontLst>
    <p:embeddedFont>
      <p:font typeface="Roboto Medium"/>
      <p:regular r:id="rId109"/>
      <p:bold r:id="rId110"/>
      <p:italic r:id="rId111"/>
      <p:boldItalic r:id="rId112"/>
    </p:embeddedFont>
    <p:embeddedFont>
      <p:font typeface="Roboto"/>
      <p:regular r:id="rId113"/>
      <p:bold r:id="rId114"/>
      <p:italic r:id="rId115"/>
      <p:boldItalic r:id="rId116"/>
    </p:embeddedFont>
    <p:embeddedFont>
      <p:font typeface="Roboto Light"/>
      <p:regular r:id="rId117"/>
      <p:bold r:id="rId118"/>
      <p:italic r:id="rId119"/>
      <p:boldItalic r:id="rId1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91D6D63-B770-4D7A-B708-1FCD8B41853A}">
  <a:tblStyle styleId="{391D6D63-B770-4D7A-B708-1FCD8B41853A}"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7D6EB05-B54F-43E0-A4F7-3388E5C595E6}"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font" Target="fonts/RobotoMedium-regular.fntdata"/><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120" Type="http://schemas.openxmlformats.org/officeDocument/2006/relationships/font" Target="fonts/RobotoLight-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font" Target="fonts/RobotoLight-bold.fntdata"/><Relationship Id="rId117" Type="http://schemas.openxmlformats.org/officeDocument/2006/relationships/font" Target="fonts/RobotoLight-regular.fntdata"/><Relationship Id="rId116" Type="http://schemas.openxmlformats.org/officeDocument/2006/relationships/font" Target="fonts/Roboto-boldItalic.fntdata"/><Relationship Id="rId115" Type="http://schemas.openxmlformats.org/officeDocument/2006/relationships/font" Target="fonts/Roboto-italic.fntdata"/><Relationship Id="rId119" Type="http://schemas.openxmlformats.org/officeDocument/2006/relationships/font" Target="fonts/RobotoLight-italic.fntdata"/><Relationship Id="rId15" Type="http://schemas.openxmlformats.org/officeDocument/2006/relationships/slide" Target="slides/slide10.xml"/><Relationship Id="rId110" Type="http://schemas.openxmlformats.org/officeDocument/2006/relationships/font" Target="fonts/RobotoMedium-bold.fntdata"/><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font" Target="fonts/Roboto-bold.fntdata"/><Relationship Id="rId18" Type="http://schemas.openxmlformats.org/officeDocument/2006/relationships/slide" Target="slides/slide13.xml"/><Relationship Id="rId113" Type="http://schemas.openxmlformats.org/officeDocument/2006/relationships/font" Target="fonts/Roboto-regular.fntdata"/><Relationship Id="rId112" Type="http://schemas.openxmlformats.org/officeDocument/2006/relationships/font" Target="fonts/RobotoMedium-boldItalic.fntdata"/><Relationship Id="rId111" Type="http://schemas.openxmlformats.org/officeDocument/2006/relationships/font" Target="fonts/RobotoMedium-italic.fntdata"/><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okingplanit.com/public/uploads/inventory/hashbrown_1366322674.jpg" TargetMode="Externa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okingplanit.com/public/uploads/inventory/hashbrown_1366322674.jpg" TargetMode="Externa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f6a0dff07b_0_1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f6a0dff07b_0_1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861eff11c2_0_1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861eff11c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7" name="Shape 1687"/>
        <p:cNvGrpSpPr/>
        <p:nvPr/>
      </p:nvGrpSpPr>
      <p:grpSpPr>
        <a:xfrm>
          <a:off x="0" y="0"/>
          <a:ext cx="0" cy="0"/>
          <a:chOff x="0" y="0"/>
          <a:chExt cx="0" cy="0"/>
        </a:xfrm>
      </p:grpSpPr>
      <p:sp>
        <p:nvSpPr>
          <p:cNvPr id="1688" name="Google Shape;1688;g288bed83118_0_16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9" name="Google Shape;1689;g288bed83118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 name="Shape 1694"/>
        <p:cNvGrpSpPr/>
        <p:nvPr/>
      </p:nvGrpSpPr>
      <p:grpSpPr>
        <a:xfrm>
          <a:off x="0" y="0"/>
          <a:ext cx="0" cy="0"/>
          <a:chOff x="0" y="0"/>
          <a:chExt cx="0" cy="0"/>
        </a:xfrm>
      </p:grpSpPr>
      <p:sp>
        <p:nvSpPr>
          <p:cNvPr id="1695" name="Google Shape;1695;g52624185f6_2_327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6" name="Google Shape;1696;g52624185f6_2_3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435cce7ef_071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435cce7ef_0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6" name="Shape 1706"/>
        <p:cNvGrpSpPr/>
        <p:nvPr/>
      </p:nvGrpSpPr>
      <p:grpSpPr>
        <a:xfrm>
          <a:off x="0" y="0"/>
          <a:ext cx="0" cy="0"/>
          <a:chOff x="0" y="0"/>
          <a:chExt cx="0" cy="0"/>
        </a:xfrm>
      </p:grpSpPr>
      <p:sp>
        <p:nvSpPr>
          <p:cNvPr id="1707" name="Google Shape;1707;ga675256241_0_1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8" name="Google Shape;1708;ga67525624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861eff11c2_0_2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861eff11c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4aaaef8b83_0_1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4aaaef8b8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4aaaef8b83_0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4aaaef8b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4aaaef8b83_0_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4aaaef8b8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4aaaef8b83_0_2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4aaaef8b8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be91241007_0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be912410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4aaaef8b83_0_4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4aaaef8b83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88bed83118_0_12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88bed83118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6a0dff07b_0_20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6a0dff07b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88bed83118_0_11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88bed8311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4aaaef8b83_0_8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4aaaef8b83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4aaaef8b83_0_8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4aaaef8b83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4aaaef8b83_0_9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4aaaef8b8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4aaaef8b83_0_9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4aaaef8b83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4aaaef8b83_0_10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4aaaef8b83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4aaaef8b83_0_10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4aaaef8b83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88bed83118_0_12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88bed83118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f6a0dff07b_0_47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f6a0dff07b_0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885a3860be_1_1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2885a3860be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15a1ff9f04_2_11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15a1ff9f04_2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52624185f6_0_4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2624185f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885a3860be_1_10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885a3860b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2885a3860be_1_5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2885a3860be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15a1ff9f04_2_16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215a1ff9f04_2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215a1ff9f04_2_18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215a1ff9f04_2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15a1ff9f04_2_19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15a1ff9f04_2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215a1ff9f04_2_21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215a1ff9f04_2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215a1ff9f04_2_23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215a1ff9f04_2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215a1ff9f04_2_26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215a1ff9f04_2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215a1ff9f04_2_29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215a1ff9f04_2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215a1ff9f04_2_32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215a1ff9f04_2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52624185f6_0_6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52624185f6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215a1ff9f04_2_36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215a1ff9f04_2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g1f6a0dff07b_0_104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2" name="Google Shape;832;g1f6a0dff07b_0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288bed83118_0_13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288bed83118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1f6a0dff07b_0_57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1f6a0dff07b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1f6a0dff07b_0_58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1f6a0dff07b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1f6a0dff07b_0_60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1f6a0dff07b_0_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288bed83118_0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288bed831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288bed83118_0_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288bed8311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1f6a0dff07b_0_62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1f6a0dff07b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1f6a0dff07b_0_63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1f6a0dff07b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f6a0dff07b_0_152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f6a0dff07b_0_1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1f6a0dff07b_0_64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1f6a0dff07b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1f6a0dff07b_0_64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1f6a0dff07b_0_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1f6a0dff07b_0_67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1f6a0dff07b_0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1f6a0dff07b_0_67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1f6a0dff07b_0_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1f6a0dff07b_0_68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1f6a0dff07b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1f6a0dff07b_0_68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1f6a0dff07b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1f6a0dff07b_0_110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1f6a0dff07b_0_1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1f6a0dff07b_0_69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1f6a0dff07b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1f6a0dff07b_0_69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1f6a0dff07b_0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288bed83118_0_13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2" name="Google Shape;1022;g288bed83118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f6a0dff07b_0_16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f6a0dff07b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1f6a0dff07b_0_71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1f6a0dff07b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1f6a0dff07b_0_71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1f6a0dff07b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1f6a0dff07b_0_73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1f6a0dff07b_0_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1f6a0dff07b_0_73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1f6a0dff07b_0_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1f6a0dff07b_0_74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1f6a0dff07b_0_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g1f6a0dff07b_0_74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9" name="Google Shape;1069;g1f6a0dff07b_0_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 name="Shape 1081"/>
        <p:cNvGrpSpPr/>
        <p:nvPr/>
      </p:nvGrpSpPr>
      <p:grpSpPr>
        <a:xfrm>
          <a:off x="0" y="0"/>
          <a:ext cx="0" cy="0"/>
          <a:chOff x="0" y="0"/>
          <a:chExt cx="0" cy="0"/>
        </a:xfrm>
      </p:grpSpPr>
      <p:sp>
        <p:nvSpPr>
          <p:cNvPr id="1082" name="Google Shape;1082;g288bed83118_0_14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3" name="Google Shape;1083;g288bed83118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g1f6a0dff07b_0_61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0" name="Google Shape;1090;g1f6a0dff07b_0_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1f6a0dff07b_0_76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1f6a0dff07b_0_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 name="Shape 1102"/>
        <p:cNvGrpSpPr/>
        <p:nvPr/>
      </p:nvGrpSpPr>
      <p:grpSpPr>
        <a:xfrm>
          <a:off x="0" y="0"/>
          <a:ext cx="0" cy="0"/>
          <a:chOff x="0" y="0"/>
          <a:chExt cx="0" cy="0"/>
        </a:xfrm>
      </p:grpSpPr>
      <p:sp>
        <p:nvSpPr>
          <p:cNvPr id="1103" name="Google Shape;1103;g1f6a0dff07b_0_76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4" name="Google Shape;1104;g1f6a0dff07b_0_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861eff11c2_0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861eff11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1f6a0dff07b_0_79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1f6a0dff07b_0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215a1ff9f04_2_48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16" name="Google Shape;1116;g215a1ff9f04_2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215a1ff9f04_2_49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215a1ff9f04_2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1f6a0dff07b_0_81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1f6a0dff07b_0_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Nature in Arabic is altabiatu</a:t>
            </a:r>
            <a:endParaRPr/>
          </a:p>
          <a:p>
            <a:pPr indent="0" lvl="0" marL="0" rtl="0" algn="l">
              <a:spcBef>
                <a:spcPts val="0"/>
              </a:spcBef>
              <a:spcAft>
                <a:spcPts val="0"/>
              </a:spcAft>
              <a:buNone/>
            </a:pPr>
            <a:r>
              <a:rPr lang="en"/>
              <a:t>Hug in korean is po-ong </a:t>
            </a:r>
            <a:endParaRPr/>
          </a:p>
          <a:p>
            <a:pPr indent="0" lvl="0" marL="0" rtl="0" algn="l">
              <a:spcBef>
                <a:spcPts val="0"/>
              </a:spcBef>
              <a:spcAft>
                <a:spcPts val="0"/>
              </a:spcAft>
              <a:buNone/>
            </a:pPr>
            <a:r>
              <a:rPr lang="en"/>
              <a:t>Fabulous in hindi is shaandaar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288bed83118_0_4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288bed8311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Nature in Arabic is altabiatu</a:t>
            </a:r>
            <a:endParaRPr/>
          </a:p>
          <a:p>
            <a:pPr indent="0" lvl="0" marL="0" rtl="0" algn="l">
              <a:spcBef>
                <a:spcPts val="0"/>
              </a:spcBef>
              <a:spcAft>
                <a:spcPts val="0"/>
              </a:spcAft>
              <a:buNone/>
            </a:pPr>
            <a:r>
              <a:rPr lang="en"/>
              <a:t>Hug in korean is po-ong </a:t>
            </a:r>
            <a:endParaRPr/>
          </a:p>
          <a:p>
            <a:pPr indent="0" lvl="0" marL="0" rtl="0" algn="l">
              <a:spcBef>
                <a:spcPts val="0"/>
              </a:spcBef>
              <a:spcAft>
                <a:spcPts val="0"/>
              </a:spcAft>
              <a:buNone/>
            </a:pPr>
            <a:r>
              <a:rPr lang="en"/>
              <a:t>Fabulous in hindi is shaandaar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g288bed83118_0_15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2" name="Google Shape;1262;g288bed83118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g215a1ff9f04_2_65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9" name="Google Shape;1269;g215a1ff9f04_2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215a1ff9f04_2_77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215a1ff9f04_2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215a1ff9f04_2_78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215a1ff9f04_2_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215a1ff9f04_2_66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215a1ff9f04_2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861eff11c2_0_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861eff11c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 name="Shape 1300"/>
        <p:cNvGrpSpPr/>
        <p:nvPr/>
      </p:nvGrpSpPr>
      <p:grpSpPr>
        <a:xfrm>
          <a:off x="0" y="0"/>
          <a:ext cx="0" cy="0"/>
          <a:chOff x="0" y="0"/>
          <a:chExt cx="0" cy="0"/>
        </a:xfrm>
      </p:grpSpPr>
      <p:sp>
        <p:nvSpPr>
          <p:cNvPr id="1301" name="Google Shape;1301;g215a1ff9f04_2_67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2" name="Google Shape;1302;g215a1ff9f04_2_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g215a1ff9f04_2_68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g215a1ff9f04_2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7" name="Shape 1327"/>
        <p:cNvGrpSpPr/>
        <p:nvPr/>
      </p:nvGrpSpPr>
      <p:grpSpPr>
        <a:xfrm>
          <a:off x="0" y="0"/>
          <a:ext cx="0" cy="0"/>
          <a:chOff x="0" y="0"/>
          <a:chExt cx="0" cy="0"/>
        </a:xfrm>
      </p:grpSpPr>
      <p:sp>
        <p:nvSpPr>
          <p:cNvPr id="1328" name="Google Shape;1328;g215a1ff9f04_2_69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9" name="Google Shape;1329;g215a1ff9f04_2_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215a1ff9f04_2_71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43" name="Google Shape;1343;g215a1ff9f04_2_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 name="Shape 1378"/>
        <p:cNvGrpSpPr/>
        <p:nvPr/>
      </p:nvGrpSpPr>
      <p:grpSpPr>
        <a:xfrm>
          <a:off x="0" y="0"/>
          <a:ext cx="0" cy="0"/>
          <a:chOff x="0" y="0"/>
          <a:chExt cx="0" cy="0"/>
        </a:xfrm>
      </p:grpSpPr>
      <p:sp>
        <p:nvSpPr>
          <p:cNvPr id="1379" name="Google Shape;1379;g215a1ff9f04_2_76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0" name="Google Shape;1380;g215a1ff9f04_2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288bed83118_0_17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288bed83118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g215a1ff9f04_2_85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3" name="Google Shape;1393;g215a1ff9f04_2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3" name="Shape 1443"/>
        <p:cNvGrpSpPr/>
        <p:nvPr/>
      </p:nvGrpSpPr>
      <p:grpSpPr>
        <a:xfrm>
          <a:off x="0" y="0"/>
          <a:ext cx="0" cy="0"/>
          <a:chOff x="0" y="0"/>
          <a:chExt cx="0" cy="0"/>
        </a:xfrm>
      </p:grpSpPr>
      <p:sp>
        <p:nvSpPr>
          <p:cNvPr id="1444" name="Google Shape;1444;g52624185f6_2_272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5" name="Google Shape;1445;g52624185f6_2_2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5" name="Shape 1495"/>
        <p:cNvGrpSpPr/>
        <p:nvPr/>
      </p:nvGrpSpPr>
      <p:grpSpPr>
        <a:xfrm>
          <a:off x="0" y="0"/>
          <a:ext cx="0" cy="0"/>
          <a:chOff x="0" y="0"/>
          <a:chExt cx="0" cy="0"/>
        </a:xfrm>
      </p:grpSpPr>
      <p:sp>
        <p:nvSpPr>
          <p:cNvPr id="1496" name="Google Shape;1496;g52624185f6_2_301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7" name="Google Shape;1497;g52624185f6_2_3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7" name="Shape 1547"/>
        <p:cNvGrpSpPr/>
        <p:nvPr/>
      </p:nvGrpSpPr>
      <p:grpSpPr>
        <a:xfrm>
          <a:off x="0" y="0"/>
          <a:ext cx="0" cy="0"/>
          <a:chOff x="0" y="0"/>
          <a:chExt cx="0" cy="0"/>
        </a:xfrm>
      </p:grpSpPr>
      <p:sp>
        <p:nvSpPr>
          <p:cNvPr id="1548" name="Google Shape;1548;g52624185f6_2_328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9" name="Google Shape;1549;g52624185f6_2_3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861eff11c2_0_2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861eff11c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9" name="Shape 1569"/>
        <p:cNvGrpSpPr/>
        <p:nvPr/>
      </p:nvGrpSpPr>
      <p:grpSpPr>
        <a:xfrm>
          <a:off x="0" y="0"/>
          <a:ext cx="0" cy="0"/>
          <a:chOff x="0" y="0"/>
          <a:chExt cx="0" cy="0"/>
        </a:xfrm>
      </p:grpSpPr>
      <p:sp>
        <p:nvSpPr>
          <p:cNvPr id="1570" name="Google Shape;1570;g288bed83118_0_16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1" name="Google Shape;1571;g288bed83118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 name="Shape 1576"/>
        <p:cNvGrpSpPr/>
        <p:nvPr/>
      </p:nvGrpSpPr>
      <p:grpSpPr>
        <a:xfrm>
          <a:off x="0" y="0"/>
          <a:ext cx="0" cy="0"/>
          <a:chOff x="0" y="0"/>
          <a:chExt cx="0" cy="0"/>
        </a:xfrm>
      </p:grpSpPr>
      <p:sp>
        <p:nvSpPr>
          <p:cNvPr id="1577" name="Google Shape;1577;g435cce7ef_026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8" name="Google Shape;1578;g435cce7ef_0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8" name="Shape 1628"/>
        <p:cNvGrpSpPr/>
        <p:nvPr/>
      </p:nvGrpSpPr>
      <p:grpSpPr>
        <a:xfrm>
          <a:off x="0" y="0"/>
          <a:ext cx="0" cy="0"/>
          <a:chOff x="0" y="0"/>
          <a:chExt cx="0" cy="0"/>
        </a:xfrm>
      </p:grpSpPr>
      <p:sp>
        <p:nvSpPr>
          <p:cNvPr id="1629" name="Google Shape;1629;g52624185f6_2_324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0" name="Google Shape;1630;g52624185f6_2_3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https://cookingplanit.com/public/uploads/inventory/hashbrown_1366322674.jpg</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6" name="Shape 1636"/>
        <p:cNvGrpSpPr/>
        <p:nvPr/>
      </p:nvGrpSpPr>
      <p:grpSpPr>
        <a:xfrm>
          <a:off x="0" y="0"/>
          <a:ext cx="0" cy="0"/>
          <a:chOff x="0" y="0"/>
          <a:chExt cx="0" cy="0"/>
        </a:xfrm>
      </p:grpSpPr>
      <p:sp>
        <p:nvSpPr>
          <p:cNvPr id="1637" name="Google Shape;1637;g52624185f6_2_310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8" name="Google Shape;1638;g52624185f6_2_3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3" name="Shape 1643"/>
        <p:cNvGrpSpPr/>
        <p:nvPr/>
      </p:nvGrpSpPr>
      <p:grpSpPr>
        <a:xfrm>
          <a:off x="0" y="0"/>
          <a:ext cx="0" cy="0"/>
          <a:chOff x="0" y="0"/>
          <a:chExt cx="0" cy="0"/>
        </a:xfrm>
      </p:grpSpPr>
      <p:sp>
        <p:nvSpPr>
          <p:cNvPr id="1644" name="Google Shape;1644;g52624185f6_2_317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5" name="Google Shape;1645;g52624185f6_2_3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9" name="Shape 1649"/>
        <p:cNvGrpSpPr/>
        <p:nvPr/>
      </p:nvGrpSpPr>
      <p:grpSpPr>
        <a:xfrm>
          <a:off x="0" y="0"/>
          <a:ext cx="0" cy="0"/>
          <a:chOff x="0" y="0"/>
          <a:chExt cx="0" cy="0"/>
        </a:xfrm>
      </p:grpSpPr>
      <p:sp>
        <p:nvSpPr>
          <p:cNvPr id="1650" name="Google Shape;1650;g52624185f6_2_317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51" name="Google Shape;1651;g52624185f6_2_3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5" name="Shape 1655"/>
        <p:cNvGrpSpPr/>
        <p:nvPr/>
      </p:nvGrpSpPr>
      <p:grpSpPr>
        <a:xfrm>
          <a:off x="0" y="0"/>
          <a:ext cx="0" cy="0"/>
          <a:chOff x="0" y="0"/>
          <a:chExt cx="0" cy="0"/>
        </a:xfrm>
      </p:grpSpPr>
      <p:sp>
        <p:nvSpPr>
          <p:cNvPr id="1656" name="Google Shape;1656;g52624185f6_2_320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57" name="Google Shape;1657;g52624185f6_2_3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1" name="Shape 1661"/>
        <p:cNvGrpSpPr/>
        <p:nvPr/>
      </p:nvGrpSpPr>
      <p:grpSpPr>
        <a:xfrm>
          <a:off x="0" y="0"/>
          <a:ext cx="0" cy="0"/>
          <a:chOff x="0" y="0"/>
          <a:chExt cx="0" cy="0"/>
        </a:xfrm>
      </p:grpSpPr>
      <p:sp>
        <p:nvSpPr>
          <p:cNvPr id="1662" name="Google Shape;1662;g52624185f6_2_324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3" name="Google Shape;1663;g52624185f6_2_3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https://cookingplanit.com/public/uploads/inventory/hashbrown_1366322674.jpg</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9" name="Shape 1669"/>
        <p:cNvGrpSpPr/>
        <p:nvPr/>
      </p:nvGrpSpPr>
      <p:grpSpPr>
        <a:xfrm>
          <a:off x="0" y="0"/>
          <a:ext cx="0" cy="0"/>
          <a:chOff x="0" y="0"/>
          <a:chExt cx="0" cy="0"/>
        </a:xfrm>
      </p:grpSpPr>
      <p:sp>
        <p:nvSpPr>
          <p:cNvPr id="1670" name="Google Shape;1670;g52624185f6_2_320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71" name="Google Shape;1671;g52624185f6_2_3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52624185f6_2_321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52624185f6_2_3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4400"/>
              <a:buNone/>
              <a:defRPr sz="4400"/>
            </a:lvl1pPr>
            <a:lvl2pPr lvl="1" rtl="0">
              <a:spcBef>
                <a:spcPts val="0"/>
              </a:spcBef>
              <a:spcAft>
                <a:spcPts val="0"/>
              </a:spcAft>
              <a:buSzPts val="4400"/>
              <a:buNone/>
              <a:defRPr sz="4400"/>
            </a:lvl2pPr>
            <a:lvl3pPr lvl="2" rtl="0">
              <a:spcBef>
                <a:spcPts val="0"/>
              </a:spcBef>
              <a:spcAft>
                <a:spcPts val="0"/>
              </a:spcAft>
              <a:buSzPts val="4400"/>
              <a:buNone/>
              <a:defRPr sz="4400"/>
            </a:lvl3pPr>
            <a:lvl4pPr lvl="3" rtl="0">
              <a:spcBef>
                <a:spcPts val="0"/>
              </a:spcBef>
              <a:spcAft>
                <a:spcPts val="0"/>
              </a:spcAft>
              <a:buSzPts val="4400"/>
              <a:buNone/>
              <a:defRPr sz="4400"/>
            </a:lvl4pPr>
            <a:lvl5pPr lvl="4" rtl="0">
              <a:spcBef>
                <a:spcPts val="0"/>
              </a:spcBef>
              <a:spcAft>
                <a:spcPts val="0"/>
              </a:spcAft>
              <a:buSzPts val="4400"/>
              <a:buNone/>
              <a:defRPr sz="4400"/>
            </a:lvl5pPr>
            <a:lvl6pPr lvl="5" rtl="0">
              <a:spcBef>
                <a:spcPts val="0"/>
              </a:spcBef>
              <a:spcAft>
                <a:spcPts val="0"/>
              </a:spcAft>
              <a:buSzPts val="4400"/>
              <a:buNone/>
              <a:defRPr sz="4400"/>
            </a:lvl6pPr>
            <a:lvl7pPr lvl="6" rtl="0">
              <a:spcBef>
                <a:spcPts val="0"/>
              </a:spcBef>
              <a:spcAft>
                <a:spcPts val="0"/>
              </a:spcAft>
              <a:buSzPts val="4400"/>
              <a:buNone/>
              <a:defRPr sz="4400"/>
            </a:lvl7pPr>
            <a:lvl8pPr lvl="7" rtl="0">
              <a:spcBef>
                <a:spcPts val="0"/>
              </a:spcBef>
              <a:spcAft>
                <a:spcPts val="0"/>
              </a:spcAft>
              <a:buSzPts val="4400"/>
              <a:buNone/>
              <a:defRPr sz="4400"/>
            </a:lvl8pPr>
            <a:lvl9pPr lvl="8" rtl="0">
              <a:spcBef>
                <a:spcPts val="0"/>
              </a:spcBef>
              <a:spcAft>
                <a:spcPts val="0"/>
              </a:spcAft>
              <a:buSzPts val="4400"/>
              <a:buNone/>
              <a:defRPr sz="4400"/>
            </a:lvl9pPr>
          </a:lstStyle>
          <a:p/>
        </p:txBody>
      </p:sp>
      <p:sp>
        <p:nvSpPr>
          <p:cNvPr id="12" name="Google Shape;12;p2"/>
          <p:cNvSpPr txBox="1"/>
          <p:nvPr>
            <p:ph idx="1" type="subTitle"/>
          </p:nvPr>
        </p:nvSpPr>
        <p:spPr>
          <a:xfrm>
            <a:off x="311700" y="2834125"/>
            <a:ext cx="8520600" cy="15363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1pPr>
            <a:lvl2pPr lvl="1"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2pPr>
            <a:lvl3pPr lvl="2"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3pPr>
            <a:lvl4pPr lvl="3"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4pPr>
            <a:lvl5pPr lvl="4"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5pPr>
            <a:lvl6pPr lvl="5"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6pPr>
            <a:lvl7pPr lvl="6"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7pPr>
            <a:lvl8pPr lvl="7"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8pPr>
            <a:lvl9pPr lvl="8"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5" name="Shape 75"/>
        <p:cNvGrpSpPr/>
        <p:nvPr/>
      </p:nvGrpSpPr>
      <p:grpSpPr>
        <a:xfrm>
          <a:off x="0" y="0"/>
          <a:ext cx="0" cy="0"/>
          <a:chOff x="0" y="0"/>
          <a:chExt cx="0" cy="0"/>
        </a:xfrm>
      </p:grpSpPr>
      <p:sp>
        <p:nvSpPr>
          <p:cNvPr id="76" name="Google Shape;76;p1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7" name="Google Shape;77;p11"/>
          <p:cNvSpPr txBox="1"/>
          <p:nvPr>
            <p:ph idx="1" type="body"/>
          </p:nvPr>
        </p:nvSpPr>
        <p:spPr>
          <a:xfrm>
            <a:off x="4812381" y="402206"/>
            <a:ext cx="3999900" cy="3416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78" name="Google Shape;7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79" name="Google Shape;79;p11"/>
          <p:cNvCxnSpPr/>
          <p:nvPr/>
        </p:nvCxnSpPr>
        <p:spPr>
          <a:xfrm>
            <a:off x="95431" y="402210"/>
            <a:ext cx="8909700" cy="0"/>
          </a:xfrm>
          <a:prstGeom prst="straightConnector1">
            <a:avLst/>
          </a:prstGeom>
          <a:noFill/>
          <a:ln cap="flat" cmpd="sng" w="19050">
            <a:solidFill>
              <a:srgbClr val="BF9000"/>
            </a:solidFill>
            <a:prstDash val="solid"/>
            <a:round/>
            <a:headEnd len="med" w="med" type="none"/>
            <a:tailEnd len="med" w="med" type="none"/>
          </a:ln>
        </p:spPr>
      </p:cxnSp>
      <p:sp>
        <p:nvSpPr>
          <p:cNvPr id="80" name="Google Shape;80;p11"/>
          <p:cNvSpPr txBox="1"/>
          <p:nvPr>
            <p:ph idx="2" type="body"/>
          </p:nvPr>
        </p:nvSpPr>
        <p:spPr>
          <a:xfrm>
            <a:off x="95431" y="402206"/>
            <a:ext cx="3999900" cy="3416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sp>
        <p:nvSpPr>
          <p:cNvPr id="82" name="Google Shape;82;p1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 name="Google Shape;83;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84" name="Google Shape;84;p12"/>
          <p:cNvCxnSpPr/>
          <p:nvPr/>
        </p:nvCxnSpPr>
        <p:spPr>
          <a:xfrm>
            <a:off x="95431" y="402210"/>
            <a:ext cx="89097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sp>
        <p:nvSpPr>
          <p:cNvPr id="86" name="Google Shape;86;p1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7" name="Google Shape;87;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_3">
  <p:cSld name="SECTION_TITLE_AND_DESCRIPTION_3">
    <p:spTree>
      <p:nvGrpSpPr>
        <p:cNvPr id="88" name="Shape 88"/>
        <p:cNvGrpSpPr/>
        <p:nvPr/>
      </p:nvGrpSpPr>
      <p:grpSpPr>
        <a:xfrm>
          <a:off x="0" y="0"/>
          <a:ext cx="0" cy="0"/>
          <a:chOff x="0" y="0"/>
          <a:chExt cx="0" cy="0"/>
        </a:xfrm>
      </p:grpSpPr>
      <p:sp>
        <p:nvSpPr>
          <p:cNvPr id="89" name="Google Shape;89;p14"/>
          <p:cNvSpPr/>
          <p:nvPr/>
        </p:nvSpPr>
        <p:spPr>
          <a:xfrm>
            <a:off x="457200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1" name="Google Shape;91;p1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92" name="Google Shape;92;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3" name="Google Shape;93;p14"/>
          <p:cNvSpPr txBox="1"/>
          <p:nvPr>
            <p:ph idx="2" type="body"/>
          </p:nvPr>
        </p:nvSpPr>
        <p:spPr>
          <a:xfrm>
            <a:off x="4812381" y="402206"/>
            <a:ext cx="3999900" cy="3416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4" name="Shape 94"/>
        <p:cNvGrpSpPr/>
        <p:nvPr/>
      </p:nvGrpSpPr>
      <p:grpSpPr>
        <a:xfrm>
          <a:off x="0" y="0"/>
          <a:ext cx="0" cy="0"/>
          <a:chOff x="0" y="0"/>
          <a:chExt cx="0" cy="0"/>
        </a:xfrm>
      </p:grpSpPr>
      <p:sp>
        <p:nvSpPr>
          <p:cNvPr id="95" name="Google Shape;95;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6" name="Google Shape;96;p15"/>
          <p:cNvSpPr txBox="1"/>
          <p:nvPr>
            <p:ph type="title"/>
          </p:nvPr>
        </p:nvSpPr>
        <p:spPr>
          <a:xfrm>
            <a:off x="95425" y="4382350"/>
            <a:ext cx="8425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cxnSp>
        <p:nvCxnSpPr>
          <p:cNvPr id="97" name="Google Shape;97;p15"/>
          <p:cNvCxnSpPr/>
          <p:nvPr/>
        </p:nvCxnSpPr>
        <p:spPr>
          <a:xfrm>
            <a:off x="168250" y="4288400"/>
            <a:ext cx="87570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dark">
  <p:cSld name="BLANK_1">
    <p:bg>
      <p:bgPr>
        <a:solidFill>
          <a:schemeClr val="dk1"/>
        </a:solidFill>
      </p:bgPr>
    </p:bg>
    <p:spTree>
      <p:nvGrpSpPr>
        <p:cNvPr id="100" name="Shape 100"/>
        <p:cNvGrpSpPr/>
        <p:nvPr/>
      </p:nvGrpSpPr>
      <p:grpSpPr>
        <a:xfrm>
          <a:off x="0" y="0"/>
          <a:ext cx="0" cy="0"/>
          <a:chOff x="0" y="0"/>
          <a:chExt cx="0" cy="0"/>
        </a:xfrm>
      </p:grpSpPr>
      <p:sp>
        <p:nvSpPr>
          <p:cNvPr id="101" name="Google Shape;101;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lude">
  <p:cSld name="SECTION_TITLE_AND_DESCRIPTION_1_3">
    <p:spTree>
      <p:nvGrpSpPr>
        <p:cNvPr id="102" name="Shape 102"/>
        <p:cNvGrpSpPr/>
        <p:nvPr/>
      </p:nvGrpSpPr>
      <p:grpSpPr>
        <a:xfrm>
          <a:off x="0" y="0"/>
          <a:ext cx="0" cy="0"/>
          <a:chOff x="0" y="0"/>
          <a:chExt cx="0" cy="0"/>
        </a:xfrm>
      </p:grpSpPr>
      <p:sp>
        <p:nvSpPr>
          <p:cNvPr id="103" name="Google Shape;103;p18"/>
          <p:cNvSpPr/>
          <p:nvPr/>
        </p:nvSpPr>
        <p:spPr>
          <a:xfrm>
            <a:off x="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18"/>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pic>
        <p:nvPicPr>
          <p:cNvPr id="106" name="Google Shape;106;p18"/>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107" name="Google Shape;107;p18"/>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cxnSp>
        <p:nvCxnSpPr>
          <p:cNvPr id="108" name="Google Shape;108;p18"/>
          <p:cNvCxnSpPr/>
          <p:nvPr/>
        </p:nvCxnSpPr>
        <p:spPr>
          <a:xfrm>
            <a:off x="266975" y="4049175"/>
            <a:ext cx="4038000" cy="0"/>
          </a:xfrm>
          <a:prstGeom prst="straightConnector1">
            <a:avLst/>
          </a:prstGeom>
          <a:noFill/>
          <a:ln cap="flat" cmpd="sng" w="19050">
            <a:solidFill>
              <a:srgbClr val="BF9000"/>
            </a:solidFill>
            <a:prstDash val="solid"/>
            <a:round/>
            <a:headEnd len="med" w="med" type="none"/>
            <a:tailEnd len="med" w="med" type="none"/>
          </a:ln>
        </p:spPr>
      </p:cxnSp>
      <p:sp>
        <p:nvSpPr>
          <p:cNvPr id="109" name="Google Shape;109;p18"/>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lvl1pPr lvl="0" rtl="0">
              <a:lnSpc>
                <a:spcPct val="100000"/>
              </a:lnSpc>
              <a:spcBef>
                <a:spcPts val="600"/>
              </a:spcBef>
              <a:spcAft>
                <a:spcPts val="0"/>
              </a:spcAft>
              <a:buClr>
                <a:schemeClr val="lt1"/>
              </a:buClr>
              <a:buSzPts val="1800"/>
              <a:buNone/>
              <a:defRPr>
                <a:solidFill>
                  <a:schemeClr val="lt1"/>
                </a:solidFill>
              </a:defRPr>
            </a:lvl1pPr>
            <a:lvl2pPr lvl="1" rtl="0">
              <a:lnSpc>
                <a:spcPct val="100000"/>
              </a:lnSpc>
              <a:spcBef>
                <a:spcPts val="600"/>
              </a:spcBef>
              <a:spcAft>
                <a:spcPts val="0"/>
              </a:spcAft>
              <a:buClr>
                <a:schemeClr val="lt1"/>
              </a:buClr>
              <a:buSzPts val="2100"/>
              <a:buNone/>
              <a:defRPr sz="2100">
                <a:solidFill>
                  <a:schemeClr val="lt1"/>
                </a:solidFill>
              </a:defRPr>
            </a:lvl2pPr>
            <a:lvl3pPr lvl="2" rtl="0">
              <a:lnSpc>
                <a:spcPct val="100000"/>
              </a:lnSpc>
              <a:spcBef>
                <a:spcPts val="600"/>
              </a:spcBef>
              <a:spcAft>
                <a:spcPts val="0"/>
              </a:spcAft>
              <a:buClr>
                <a:schemeClr val="lt1"/>
              </a:buClr>
              <a:buSzPts val="2100"/>
              <a:buNone/>
              <a:defRPr sz="2100">
                <a:solidFill>
                  <a:schemeClr val="lt1"/>
                </a:solidFill>
              </a:defRPr>
            </a:lvl3pPr>
            <a:lvl4pPr lvl="3" rtl="0">
              <a:lnSpc>
                <a:spcPct val="100000"/>
              </a:lnSpc>
              <a:spcBef>
                <a:spcPts val="600"/>
              </a:spcBef>
              <a:spcAft>
                <a:spcPts val="0"/>
              </a:spcAft>
              <a:buClr>
                <a:schemeClr val="lt1"/>
              </a:buClr>
              <a:buSzPts val="2100"/>
              <a:buNone/>
              <a:defRPr sz="2100">
                <a:solidFill>
                  <a:schemeClr val="lt1"/>
                </a:solidFill>
              </a:defRPr>
            </a:lvl4pPr>
            <a:lvl5pPr lvl="4" rtl="0">
              <a:lnSpc>
                <a:spcPct val="100000"/>
              </a:lnSpc>
              <a:spcBef>
                <a:spcPts val="600"/>
              </a:spcBef>
              <a:spcAft>
                <a:spcPts val="0"/>
              </a:spcAft>
              <a:buClr>
                <a:schemeClr val="lt1"/>
              </a:buClr>
              <a:buSzPts val="2100"/>
              <a:buNone/>
              <a:defRPr sz="2100">
                <a:solidFill>
                  <a:schemeClr val="lt1"/>
                </a:solidFill>
              </a:defRPr>
            </a:lvl5pPr>
            <a:lvl6pPr lvl="5" rtl="0">
              <a:lnSpc>
                <a:spcPct val="100000"/>
              </a:lnSpc>
              <a:spcBef>
                <a:spcPts val="600"/>
              </a:spcBef>
              <a:spcAft>
                <a:spcPts val="0"/>
              </a:spcAft>
              <a:buClr>
                <a:schemeClr val="lt1"/>
              </a:buClr>
              <a:buSzPts val="2100"/>
              <a:buNone/>
              <a:defRPr sz="2100">
                <a:solidFill>
                  <a:schemeClr val="lt1"/>
                </a:solidFill>
              </a:defRPr>
            </a:lvl6pPr>
            <a:lvl7pPr lvl="6" rtl="0">
              <a:lnSpc>
                <a:spcPct val="100000"/>
              </a:lnSpc>
              <a:spcBef>
                <a:spcPts val="600"/>
              </a:spcBef>
              <a:spcAft>
                <a:spcPts val="0"/>
              </a:spcAft>
              <a:buClr>
                <a:schemeClr val="lt1"/>
              </a:buClr>
              <a:buSzPts val="2100"/>
              <a:buNone/>
              <a:defRPr sz="2100">
                <a:solidFill>
                  <a:schemeClr val="lt1"/>
                </a:solidFill>
              </a:defRPr>
            </a:lvl7pPr>
            <a:lvl8pPr lvl="7" rtl="0">
              <a:lnSpc>
                <a:spcPct val="100000"/>
              </a:lnSpc>
              <a:spcBef>
                <a:spcPts val="600"/>
              </a:spcBef>
              <a:spcAft>
                <a:spcPts val="0"/>
              </a:spcAft>
              <a:buClr>
                <a:schemeClr val="lt1"/>
              </a:buClr>
              <a:buSzPts val="2100"/>
              <a:buNone/>
              <a:defRPr sz="2100">
                <a:solidFill>
                  <a:schemeClr val="lt1"/>
                </a:solidFill>
              </a:defRPr>
            </a:lvl8pPr>
            <a:lvl9pPr lvl="8" rtl="0">
              <a:lnSpc>
                <a:spcPct val="100000"/>
              </a:lnSpc>
              <a:spcBef>
                <a:spcPts val="60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_1">
    <p:spTree>
      <p:nvGrpSpPr>
        <p:cNvPr id="110" name="Shape 110"/>
        <p:cNvGrpSpPr/>
        <p:nvPr/>
      </p:nvGrpSpPr>
      <p:grpSpPr>
        <a:xfrm>
          <a:off x="0" y="0"/>
          <a:ext cx="0" cy="0"/>
          <a:chOff x="0" y="0"/>
          <a:chExt cx="0" cy="0"/>
        </a:xfrm>
      </p:grpSpPr>
      <p:sp>
        <p:nvSpPr>
          <p:cNvPr id="111" name="Google Shape;111;p19"/>
          <p:cNvSpPr/>
          <p:nvPr/>
        </p:nvSpPr>
        <p:spPr>
          <a:xfrm>
            <a:off x="457200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3" name="Google Shape;113;p1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114" name="Google Shape;114;p1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15" name="Google Shape;11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on left">
  <p:cSld name="SECTION_TITLE_AND_DESCRIPTION_1_1_1">
    <p:spTree>
      <p:nvGrpSpPr>
        <p:cNvPr id="116" name="Shape 116"/>
        <p:cNvGrpSpPr/>
        <p:nvPr/>
      </p:nvGrpSpPr>
      <p:grpSpPr>
        <a:xfrm>
          <a:off x="0" y="0"/>
          <a:ext cx="0" cy="0"/>
          <a:chOff x="0" y="0"/>
          <a:chExt cx="0" cy="0"/>
        </a:xfrm>
      </p:grpSpPr>
      <p:sp>
        <p:nvSpPr>
          <p:cNvPr id="117" name="Google Shape;117;p20"/>
          <p:cNvSpPr/>
          <p:nvPr/>
        </p:nvSpPr>
        <p:spPr>
          <a:xfrm>
            <a:off x="0" y="6"/>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9" name="Google Shape;119;p20"/>
          <p:cNvSpPr txBox="1"/>
          <p:nvPr>
            <p:ph idx="1" type="body"/>
          </p:nvPr>
        </p:nvSpPr>
        <p:spPr>
          <a:xfrm>
            <a:off x="4882900" y="1152150"/>
            <a:ext cx="3950100" cy="34200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20" name="Google Shape;120;p20"/>
          <p:cNvSpPr txBox="1"/>
          <p:nvPr>
            <p:ph idx="2" type="body"/>
          </p:nvPr>
        </p:nvSpPr>
        <p:spPr>
          <a:xfrm>
            <a:off x="310900" y="448050"/>
            <a:ext cx="3950100" cy="4124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21" name="Google Shape;121;p20"/>
          <p:cNvSpPr txBox="1"/>
          <p:nvPr>
            <p:ph type="title"/>
          </p:nvPr>
        </p:nvSpPr>
        <p:spPr>
          <a:xfrm>
            <a:off x="4882900" y="445025"/>
            <a:ext cx="395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22" name="Google Shape;122;p20"/>
          <p:cNvPicPr preferRelativeResize="0"/>
          <p:nvPr/>
        </p:nvPicPr>
        <p:blipFill>
          <a:blip r:embed="rId2">
            <a:alphaModFix/>
          </a:blip>
          <a:stretch>
            <a:fillRect/>
          </a:stretch>
        </p:blipFill>
        <p:spPr>
          <a:xfrm>
            <a:off x="0" y="4983478"/>
            <a:ext cx="457200" cy="16002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7" name="Google Shape;17;p3"/>
          <p:cNvSpPr txBox="1"/>
          <p:nvPr>
            <p:ph idx="1" type="subTitle"/>
          </p:nvPr>
        </p:nvSpPr>
        <p:spPr>
          <a:xfrm>
            <a:off x="311700" y="2834125"/>
            <a:ext cx="8520600" cy="15363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1pPr>
            <a:lvl2pPr lvl="1"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2pPr>
            <a:lvl3pPr lvl="2"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3pPr>
            <a:lvl4pPr lvl="3"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4pPr>
            <a:lvl5pPr lvl="4"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5pPr>
            <a:lvl6pPr lvl="5"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6pPr>
            <a:lvl7pPr lvl="6"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7pPr>
            <a:lvl8pPr lvl="7"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8pPr>
            <a:lvl9pPr lvl="8"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left, Heading">
  <p:cSld name="SECTION_TITLE_AND_DESCRIPTION_1_1_1_1">
    <p:spTree>
      <p:nvGrpSpPr>
        <p:cNvPr id="123" name="Shape 123"/>
        <p:cNvGrpSpPr/>
        <p:nvPr/>
      </p:nvGrpSpPr>
      <p:grpSpPr>
        <a:xfrm>
          <a:off x="0" y="0"/>
          <a:ext cx="0" cy="0"/>
          <a:chOff x="0" y="0"/>
          <a:chExt cx="0" cy="0"/>
        </a:xfrm>
      </p:grpSpPr>
      <p:sp>
        <p:nvSpPr>
          <p:cNvPr id="124" name="Google Shape;124;p21"/>
          <p:cNvSpPr/>
          <p:nvPr/>
        </p:nvSpPr>
        <p:spPr>
          <a:xfrm>
            <a:off x="0" y="6"/>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26" name="Google Shape;126;p21"/>
          <p:cNvSpPr txBox="1"/>
          <p:nvPr>
            <p:ph idx="1" type="body"/>
          </p:nvPr>
        </p:nvSpPr>
        <p:spPr>
          <a:xfrm>
            <a:off x="4882900" y="1152150"/>
            <a:ext cx="3950100" cy="34200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27" name="Google Shape;127;p21"/>
          <p:cNvSpPr txBox="1"/>
          <p:nvPr>
            <p:ph idx="2" type="body"/>
          </p:nvPr>
        </p:nvSpPr>
        <p:spPr>
          <a:xfrm>
            <a:off x="310900" y="448050"/>
            <a:ext cx="3950100" cy="4124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28" name="Google Shape;128;p21"/>
          <p:cNvSpPr txBox="1"/>
          <p:nvPr>
            <p:ph idx="3" type="subTitle"/>
          </p:nvPr>
        </p:nvSpPr>
        <p:spPr>
          <a:xfrm>
            <a:off x="225450" y="3943400"/>
            <a:ext cx="4045200" cy="4650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129" name="Google Shape;129;p21"/>
          <p:cNvSpPr txBox="1"/>
          <p:nvPr>
            <p:ph type="title"/>
          </p:nvPr>
        </p:nvSpPr>
        <p:spPr>
          <a:xfrm>
            <a:off x="208450" y="3418425"/>
            <a:ext cx="3950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pic>
        <p:nvPicPr>
          <p:cNvPr id="130" name="Google Shape;130;p21"/>
          <p:cNvPicPr preferRelativeResize="0"/>
          <p:nvPr/>
        </p:nvPicPr>
        <p:blipFill>
          <a:blip r:embed="rId2">
            <a:alphaModFix/>
          </a:blip>
          <a:stretch>
            <a:fillRect/>
          </a:stretch>
        </p:blipFill>
        <p:spPr>
          <a:xfrm>
            <a:off x="0" y="4983478"/>
            <a:ext cx="457200" cy="160022"/>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31" name="Shape 131"/>
        <p:cNvGrpSpPr/>
        <p:nvPr/>
      </p:nvGrpSpPr>
      <p:grpSpPr>
        <a:xfrm>
          <a:off x="0" y="0"/>
          <a:ext cx="0" cy="0"/>
          <a:chOff x="0" y="0"/>
          <a:chExt cx="0" cy="0"/>
        </a:xfrm>
      </p:grpSpPr>
      <p:sp>
        <p:nvSpPr>
          <p:cNvPr id="132" name="Google Shape;132;p2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3" name="Google Shape;133;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on right">
  <p:cSld name="SECTION_TITLE_AND_DESCRIPTION_1_2">
    <p:spTree>
      <p:nvGrpSpPr>
        <p:cNvPr id="134" name="Shape 134"/>
        <p:cNvGrpSpPr/>
        <p:nvPr/>
      </p:nvGrpSpPr>
      <p:grpSpPr>
        <a:xfrm>
          <a:off x="0" y="0"/>
          <a:ext cx="0" cy="0"/>
          <a:chOff x="0" y="0"/>
          <a:chExt cx="0" cy="0"/>
        </a:xfrm>
      </p:grpSpPr>
      <p:sp>
        <p:nvSpPr>
          <p:cNvPr id="135" name="Google Shape;135;p23"/>
          <p:cNvSpPr/>
          <p:nvPr/>
        </p:nvSpPr>
        <p:spPr>
          <a:xfrm>
            <a:off x="4572000" y="-125"/>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37" name="Google Shape;137;p23"/>
          <p:cNvSpPr txBox="1"/>
          <p:nvPr>
            <p:ph idx="1" type="body"/>
          </p:nvPr>
        </p:nvSpPr>
        <p:spPr>
          <a:xfrm>
            <a:off x="311700" y="1152150"/>
            <a:ext cx="3950100" cy="34200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38" name="Google Shape;138;p23"/>
          <p:cNvSpPr txBox="1"/>
          <p:nvPr>
            <p:ph idx="2" type="body"/>
          </p:nvPr>
        </p:nvSpPr>
        <p:spPr>
          <a:xfrm>
            <a:off x="4882900" y="448050"/>
            <a:ext cx="3950100" cy="4124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39" name="Google Shape;139;p23"/>
          <p:cNvSpPr txBox="1"/>
          <p:nvPr>
            <p:ph type="title"/>
          </p:nvPr>
        </p:nvSpPr>
        <p:spPr>
          <a:xfrm>
            <a:off x="311700" y="445025"/>
            <a:ext cx="395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b="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 name="Google Shape;20;p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22" name="Google Shape;22;p4"/>
          <p:cNvCxnSpPr/>
          <p:nvPr/>
        </p:nvCxnSpPr>
        <p:spPr>
          <a:xfrm>
            <a:off x="95431" y="402210"/>
            <a:ext cx="89097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admap">
  <p:cSld name="SECTION_TITLE_AND_DESCRIPTION_1">
    <p:spTree>
      <p:nvGrpSpPr>
        <p:cNvPr id="23" name="Shape 23"/>
        <p:cNvGrpSpPr/>
        <p:nvPr/>
      </p:nvGrpSpPr>
      <p:grpSpPr>
        <a:xfrm>
          <a:off x="0" y="0"/>
          <a:ext cx="0" cy="0"/>
          <a:chOff x="0" y="0"/>
          <a:chExt cx="0" cy="0"/>
        </a:xfrm>
      </p:grpSpPr>
      <p:sp>
        <p:nvSpPr>
          <p:cNvPr id="24" name="Google Shape;24;p5"/>
          <p:cNvSpPr/>
          <p:nvPr/>
        </p:nvSpPr>
        <p:spPr>
          <a:xfrm>
            <a:off x="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5"/>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lvl1pPr indent="-342900" lvl="0" marL="4572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1pPr>
            <a:lvl2pPr indent="-342900" lvl="1" marL="9144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2pPr>
            <a:lvl3pPr indent="-342900" lvl="2" marL="13716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3pPr>
            <a:lvl4pPr indent="-342900" lvl="3" marL="18288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4pPr>
            <a:lvl5pPr indent="-342900" lvl="4" marL="22860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5pPr>
            <a:lvl6pPr indent="-342900" lvl="5" marL="27432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6pPr>
            <a:lvl7pPr indent="-342900" lvl="6" marL="32004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7pPr>
            <a:lvl8pPr indent="-342900" lvl="7" marL="36576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8pPr>
            <a:lvl9pPr indent="-342900" lvl="8" marL="41148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9pPr>
          </a:lstStyle>
          <a:p/>
        </p:txBody>
      </p:sp>
      <p:pic>
        <p:nvPicPr>
          <p:cNvPr id="27" name="Google Shape;27;p5"/>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28" name="Google Shape;28;p5"/>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cxnSp>
        <p:nvCxnSpPr>
          <p:cNvPr id="29" name="Google Shape;29;p5"/>
          <p:cNvCxnSpPr/>
          <p:nvPr/>
        </p:nvCxnSpPr>
        <p:spPr>
          <a:xfrm>
            <a:off x="266975" y="4049175"/>
            <a:ext cx="4038000" cy="0"/>
          </a:xfrm>
          <a:prstGeom prst="straightConnector1">
            <a:avLst/>
          </a:prstGeom>
          <a:noFill/>
          <a:ln cap="flat" cmpd="sng" w="19050">
            <a:solidFill>
              <a:srgbClr val="BF9000"/>
            </a:solidFill>
            <a:prstDash val="solid"/>
            <a:round/>
            <a:headEnd len="med" w="med" type="none"/>
            <a:tailEnd len="med" w="med" type="none"/>
          </a:ln>
        </p:spPr>
      </p:cxnSp>
      <p:sp>
        <p:nvSpPr>
          <p:cNvPr id="30" name="Google Shape;30;p5"/>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lvl1pPr lvl="0" rtl="0">
              <a:lnSpc>
                <a:spcPct val="100000"/>
              </a:lnSpc>
              <a:spcBef>
                <a:spcPts val="600"/>
              </a:spcBef>
              <a:spcAft>
                <a:spcPts val="0"/>
              </a:spcAft>
              <a:buSzPts val="1800"/>
              <a:buNone/>
              <a:defRPr/>
            </a:lvl1pPr>
            <a:lvl2pPr lvl="1" rtl="0">
              <a:lnSpc>
                <a:spcPct val="100000"/>
              </a:lnSpc>
              <a:spcBef>
                <a:spcPts val="600"/>
              </a:spcBef>
              <a:spcAft>
                <a:spcPts val="0"/>
              </a:spcAft>
              <a:buSzPts val="2100"/>
              <a:buNone/>
              <a:defRPr sz="2100"/>
            </a:lvl2pPr>
            <a:lvl3pPr lvl="2" rtl="0">
              <a:lnSpc>
                <a:spcPct val="100000"/>
              </a:lnSpc>
              <a:spcBef>
                <a:spcPts val="600"/>
              </a:spcBef>
              <a:spcAft>
                <a:spcPts val="0"/>
              </a:spcAft>
              <a:buSzPts val="2100"/>
              <a:buNone/>
              <a:defRPr sz="2100"/>
            </a:lvl3pPr>
            <a:lvl4pPr lvl="3" rtl="0">
              <a:lnSpc>
                <a:spcPct val="100000"/>
              </a:lnSpc>
              <a:spcBef>
                <a:spcPts val="600"/>
              </a:spcBef>
              <a:spcAft>
                <a:spcPts val="0"/>
              </a:spcAft>
              <a:buSzPts val="2100"/>
              <a:buNone/>
              <a:defRPr sz="2100"/>
            </a:lvl4pPr>
            <a:lvl5pPr lvl="4" rtl="0">
              <a:lnSpc>
                <a:spcPct val="100000"/>
              </a:lnSpc>
              <a:spcBef>
                <a:spcPts val="600"/>
              </a:spcBef>
              <a:spcAft>
                <a:spcPts val="0"/>
              </a:spcAft>
              <a:buSzPts val="2100"/>
              <a:buNone/>
              <a:defRPr sz="2100"/>
            </a:lvl5pPr>
            <a:lvl6pPr lvl="5" rtl="0">
              <a:lnSpc>
                <a:spcPct val="100000"/>
              </a:lnSpc>
              <a:spcBef>
                <a:spcPts val="600"/>
              </a:spcBef>
              <a:spcAft>
                <a:spcPts val="0"/>
              </a:spcAft>
              <a:buSzPts val="2100"/>
              <a:buNone/>
              <a:defRPr sz="2100"/>
            </a:lvl6pPr>
            <a:lvl7pPr lvl="6" rtl="0">
              <a:lnSpc>
                <a:spcPct val="100000"/>
              </a:lnSpc>
              <a:spcBef>
                <a:spcPts val="600"/>
              </a:spcBef>
              <a:spcAft>
                <a:spcPts val="0"/>
              </a:spcAft>
              <a:buSzPts val="2100"/>
              <a:buNone/>
              <a:defRPr sz="2100"/>
            </a:lvl7pPr>
            <a:lvl8pPr lvl="7" rtl="0">
              <a:lnSpc>
                <a:spcPct val="100000"/>
              </a:lnSpc>
              <a:spcBef>
                <a:spcPts val="600"/>
              </a:spcBef>
              <a:spcAft>
                <a:spcPts val="0"/>
              </a:spcAft>
              <a:buSzPts val="2100"/>
              <a:buNone/>
              <a:defRPr sz="2100"/>
            </a:lvl8pPr>
            <a:lvl9pPr lvl="8" rtl="0">
              <a:lnSpc>
                <a:spcPct val="100000"/>
              </a:lnSpc>
              <a:spcBef>
                <a:spcPts val="600"/>
              </a:spcBef>
              <a:spcAft>
                <a:spcPts val="0"/>
              </a:spcAft>
              <a:buSzPts val="2100"/>
              <a:buNone/>
              <a:defRPr sz="21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slide right">
  <p:cSld name="SECTION_TITLE_AND_DESCRIPTION_2">
    <p:spTree>
      <p:nvGrpSpPr>
        <p:cNvPr id="31" name="Shape 31"/>
        <p:cNvGrpSpPr/>
        <p:nvPr/>
      </p:nvGrpSpPr>
      <p:grpSpPr>
        <a:xfrm>
          <a:off x="0" y="0"/>
          <a:ext cx="0" cy="0"/>
          <a:chOff x="0" y="0"/>
          <a:chExt cx="0" cy="0"/>
        </a:xfrm>
      </p:grpSpPr>
      <p:sp>
        <p:nvSpPr>
          <p:cNvPr id="32" name="Google Shape;32;p6"/>
          <p:cNvSpPr/>
          <p:nvPr/>
        </p:nvSpPr>
        <p:spPr>
          <a:xfrm>
            <a:off x="457200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txBox="1"/>
          <p:nvPr>
            <p:ph idx="1" type="subTitle"/>
          </p:nvPr>
        </p:nvSpPr>
        <p:spPr>
          <a:xfrm>
            <a:off x="4835400" y="4198275"/>
            <a:ext cx="4045200" cy="465000"/>
          </a:xfrm>
          <a:prstGeom prst="rect">
            <a:avLst/>
          </a:prstGeom>
        </p:spPr>
        <p:txBody>
          <a:bodyPr anchorCtr="0" anchor="t" bIns="91425" lIns="91425" spcFirstLastPara="1" rIns="91425" wrap="square" tIns="91425">
            <a:noAutofit/>
          </a:bodyPr>
          <a:lstStyle>
            <a:lvl1pPr lvl="0" rtl="0" algn="r">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34" name="Google Shape;34;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5" name="Google Shape;35;p6"/>
          <p:cNvSpPr txBox="1"/>
          <p:nvPr/>
        </p:nvSpPr>
        <p:spPr>
          <a:xfrm>
            <a:off x="6365900" y="3724875"/>
            <a:ext cx="2591100" cy="569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2500">
                <a:solidFill>
                  <a:schemeClr val="accent3"/>
                </a:solidFill>
                <a:latin typeface="Roboto"/>
                <a:ea typeface="Roboto"/>
                <a:cs typeface="Roboto"/>
                <a:sym typeface="Roboto"/>
              </a:rPr>
              <a:t>Demo Slides</a:t>
            </a:r>
            <a:endParaRPr b="1" sz="2500">
              <a:solidFill>
                <a:schemeClr val="accent3"/>
              </a:solidFill>
              <a:latin typeface="Roboto"/>
              <a:ea typeface="Roboto"/>
              <a:cs typeface="Roboto"/>
              <a:sym typeface="Roboto"/>
            </a:endParaRPr>
          </a:p>
        </p:txBody>
      </p:sp>
      <p:sp>
        <p:nvSpPr>
          <p:cNvPr id="36" name="Google Shape;36;p6"/>
          <p:cNvSpPr txBox="1"/>
          <p:nvPr>
            <p:ph idx="2" type="body"/>
          </p:nvPr>
        </p:nvSpPr>
        <p:spPr>
          <a:xfrm>
            <a:off x="95425" y="402200"/>
            <a:ext cx="43023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37" name="Google Shape;37;p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38" name="Google Shape;38;p6"/>
          <p:cNvCxnSpPr/>
          <p:nvPr/>
        </p:nvCxnSpPr>
        <p:spPr>
          <a:xfrm>
            <a:off x="95431" y="402210"/>
            <a:ext cx="43521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slide left">
  <p:cSld name="SECTION_TITLE_AND_DESCRIPTION_2_1">
    <p:spTree>
      <p:nvGrpSpPr>
        <p:cNvPr id="39" name="Shape 39"/>
        <p:cNvGrpSpPr/>
        <p:nvPr/>
      </p:nvGrpSpPr>
      <p:grpSpPr>
        <a:xfrm>
          <a:off x="0" y="0"/>
          <a:ext cx="0" cy="0"/>
          <a:chOff x="0" y="0"/>
          <a:chExt cx="0" cy="0"/>
        </a:xfrm>
      </p:grpSpPr>
      <p:sp>
        <p:nvSpPr>
          <p:cNvPr id="40" name="Google Shape;40;p7"/>
          <p:cNvSpPr/>
          <p:nvPr/>
        </p:nvSpPr>
        <p:spPr>
          <a:xfrm>
            <a:off x="0" y="-125"/>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txBox="1"/>
          <p:nvPr>
            <p:ph idx="1" type="subTitle"/>
          </p:nvPr>
        </p:nvSpPr>
        <p:spPr>
          <a:xfrm>
            <a:off x="225450" y="3943400"/>
            <a:ext cx="4045200" cy="4650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42" name="Google Shape;42;p7"/>
          <p:cNvSpPr txBox="1"/>
          <p:nvPr/>
        </p:nvSpPr>
        <p:spPr>
          <a:xfrm>
            <a:off x="208440" y="3420075"/>
            <a:ext cx="4121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Demo Slides</a:t>
            </a:r>
            <a:endParaRPr b="1" sz="2500">
              <a:solidFill>
                <a:schemeClr val="accent3"/>
              </a:solidFill>
              <a:latin typeface="Roboto"/>
              <a:ea typeface="Roboto"/>
              <a:cs typeface="Roboto"/>
              <a:sym typeface="Roboto"/>
            </a:endParaRPr>
          </a:p>
        </p:txBody>
      </p:sp>
      <p:sp>
        <p:nvSpPr>
          <p:cNvPr id="43" name="Google Shape;43;p7"/>
          <p:cNvSpPr txBox="1"/>
          <p:nvPr>
            <p:ph idx="2" type="body"/>
          </p:nvPr>
        </p:nvSpPr>
        <p:spPr>
          <a:xfrm>
            <a:off x="4667425" y="402200"/>
            <a:ext cx="43023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44" name="Google Shape;44;p7"/>
          <p:cNvSpPr txBox="1"/>
          <p:nvPr>
            <p:ph type="title"/>
          </p:nvPr>
        </p:nvSpPr>
        <p:spPr>
          <a:xfrm>
            <a:off x="4572000" y="0"/>
            <a:ext cx="45720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45" name="Google Shape;45;p7"/>
          <p:cNvCxnSpPr/>
          <p:nvPr/>
        </p:nvCxnSpPr>
        <p:spPr>
          <a:xfrm>
            <a:off x="4667431" y="402210"/>
            <a:ext cx="4352100" cy="0"/>
          </a:xfrm>
          <a:prstGeom prst="straightConnector1">
            <a:avLst/>
          </a:prstGeom>
          <a:noFill/>
          <a:ln cap="flat" cmpd="sng" w="19050">
            <a:solidFill>
              <a:srgbClr val="BF9000"/>
            </a:solidFill>
            <a:prstDash val="solid"/>
            <a:round/>
            <a:headEnd len="med" w="med" type="none"/>
            <a:tailEnd len="med" w="med" type="none"/>
          </a:ln>
        </p:spPr>
      </p:cxnSp>
      <p:pic>
        <p:nvPicPr>
          <p:cNvPr id="46" name="Google Shape;46;p7"/>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47" name="Google Shape;4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de Puzzle">
  <p:cSld name="SECTION_TITLE_AND_DESCRIPTION_2_1_1">
    <p:spTree>
      <p:nvGrpSpPr>
        <p:cNvPr id="48" name="Shape 48"/>
        <p:cNvGrpSpPr/>
        <p:nvPr/>
      </p:nvGrpSpPr>
      <p:grpSpPr>
        <a:xfrm>
          <a:off x="0" y="0"/>
          <a:ext cx="0" cy="0"/>
          <a:chOff x="0" y="0"/>
          <a:chExt cx="0" cy="0"/>
        </a:xfrm>
      </p:grpSpPr>
      <p:sp>
        <p:nvSpPr>
          <p:cNvPr id="49" name="Google Shape;49;p8"/>
          <p:cNvSpPr/>
          <p:nvPr/>
        </p:nvSpPr>
        <p:spPr>
          <a:xfrm>
            <a:off x="0" y="-125"/>
            <a:ext cx="27765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8"/>
          <p:cNvSpPr txBox="1"/>
          <p:nvPr>
            <p:ph idx="1" type="subTitle"/>
          </p:nvPr>
        </p:nvSpPr>
        <p:spPr>
          <a:xfrm>
            <a:off x="225450" y="3943400"/>
            <a:ext cx="2450400" cy="7197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51" name="Google Shape;51;p8"/>
          <p:cNvSpPr txBox="1"/>
          <p:nvPr>
            <p:ph idx="2" type="body"/>
          </p:nvPr>
        </p:nvSpPr>
        <p:spPr>
          <a:xfrm>
            <a:off x="2937350" y="402200"/>
            <a:ext cx="60324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52" name="Google Shape;52;p8"/>
          <p:cNvSpPr txBox="1"/>
          <p:nvPr>
            <p:ph type="title"/>
          </p:nvPr>
        </p:nvSpPr>
        <p:spPr>
          <a:xfrm>
            <a:off x="2776500" y="0"/>
            <a:ext cx="63675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53" name="Google Shape;53;p8"/>
          <p:cNvCxnSpPr/>
          <p:nvPr/>
        </p:nvCxnSpPr>
        <p:spPr>
          <a:xfrm>
            <a:off x="2937350" y="402200"/>
            <a:ext cx="6082200" cy="0"/>
          </a:xfrm>
          <a:prstGeom prst="straightConnector1">
            <a:avLst/>
          </a:prstGeom>
          <a:noFill/>
          <a:ln cap="flat" cmpd="sng" w="19050">
            <a:solidFill>
              <a:srgbClr val="BF9000"/>
            </a:solidFill>
            <a:prstDash val="solid"/>
            <a:round/>
            <a:headEnd len="med" w="med" type="none"/>
            <a:tailEnd len="med" w="med" type="none"/>
          </a:ln>
        </p:spPr>
      </p:cxnSp>
      <p:pic>
        <p:nvPicPr>
          <p:cNvPr id="54" name="Google Shape;54;p8"/>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55" name="Google Shape;5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8"/>
          <p:cNvSpPr txBox="1"/>
          <p:nvPr/>
        </p:nvSpPr>
        <p:spPr>
          <a:xfrm>
            <a:off x="208440" y="3420075"/>
            <a:ext cx="4121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Demo</a:t>
            </a:r>
            <a:endParaRPr b="1" sz="2500">
              <a:solidFill>
                <a:schemeClr val="accent3"/>
              </a:solidFill>
              <a:latin typeface="Roboto"/>
              <a:ea typeface="Roboto"/>
              <a:cs typeface="Roboto"/>
              <a:sym typeface="Robo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de Puzzle 1">
  <p:cSld name="SECTION_TITLE_AND_DESCRIPTION_2_1_1_2">
    <p:spTree>
      <p:nvGrpSpPr>
        <p:cNvPr id="57" name="Shape 57"/>
        <p:cNvGrpSpPr/>
        <p:nvPr/>
      </p:nvGrpSpPr>
      <p:grpSpPr>
        <a:xfrm>
          <a:off x="0" y="0"/>
          <a:ext cx="0" cy="0"/>
          <a:chOff x="0" y="0"/>
          <a:chExt cx="0" cy="0"/>
        </a:xfrm>
      </p:grpSpPr>
      <p:sp>
        <p:nvSpPr>
          <p:cNvPr id="58" name="Google Shape;58;p9"/>
          <p:cNvSpPr/>
          <p:nvPr/>
        </p:nvSpPr>
        <p:spPr>
          <a:xfrm>
            <a:off x="0" y="-125"/>
            <a:ext cx="27765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txBox="1"/>
          <p:nvPr>
            <p:ph idx="1" type="subTitle"/>
          </p:nvPr>
        </p:nvSpPr>
        <p:spPr>
          <a:xfrm>
            <a:off x="225450" y="3943400"/>
            <a:ext cx="2450400" cy="7197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60" name="Google Shape;60;p9"/>
          <p:cNvSpPr txBox="1"/>
          <p:nvPr/>
        </p:nvSpPr>
        <p:spPr>
          <a:xfrm>
            <a:off x="208445" y="3420075"/>
            <a:ext cx="1873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Compare</a:t>
            </a:r>
            <a:endParaRPr b="1" sz="2500">
              <a:solidFill>
                <a:schemeClr val="accent3"/>
              </a:solidFill>
              <a:latin typeface="Roboto"/>
              <a:ea typeface="Roboto"/>
              <a:cs typeface="Roboto"/>
              <a:sym typeface="Roboto"/>
            </a:endParaRPr>
          </a:p>
        </p:txBody>
      </p:sp>
      <p:sp>
        <p:nvSpPr>
          <p:cNvPr id="61" name="Google Shape;61;p9"/>
          <p:cNvSpPr txBox="1"/>
          <p:nvPr>
            <p:ph idx="2" type="body"/>
          </p:nvPr>
        </p:nvSpPr>
        <p:spPr>
          <a:xfrm>
            <a:off x="2937350" y="402200"/>
            <a:ext cx="60324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62" name="Google Shape;62;p9"/>
          <p:cNvSpPr txBox="1"/>
          <p:nvPr>
            <p:ph type="title"/>
          </p:nvPr>
        </p:nvSpPr>
        <p:spPr>
          <a:xfrm>
            <a:off x="2776500" y="0"/>
            <a:ext cx="63675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63" name="Google Shape;63;p9"/>
          <p:cNvCxnSpPr/>
          <p:nvPr/>
        </p:nvCxnSpPr>
        <p:spPr>
          <a:xfrm>
            <a:off x="2937350" y="402200"/>
            <a:ext cx="6082200" cy="0"/>
          </a:xfrm>
          <a:prstGeom prst="straightConnector1">
            <a:avLst/>
          </a:prstGeom>
          <a:noFill/>
          <a:ln cap="flat" cmpd="sng" w="19050">
            <a:solidFill>
              <a:srgbClr val="BF9000"/>
            </a:solidFill>
            <a:prstDash val="solid"/>
            <a:round/>
            <a:headEnd len="med" w="med" type="none"/>
            <a:tailEnd len="med" w="med" type="none"/>
          </a:ln>
        </p:spPr>
      </p:cxnSp>
      <p:pic>
        <p:nvPicPr>
          <p:cNvPr id="64" name="Google Shape;64;p9"/>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65" name="Google Shape;6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de Puzzle Solution">
  <p:cSld name="SECTION_TITLE_AND_DESCRIPTION_2_1_1_1">
    <p:spTree>
      <p:nvGrpSpPr>
        <p:cNvPr id="66" name="Shape 66"/>
        <p:cNvGrpSpPr/>
        <p:nvPr/>
      </p:nvGrpSpPr>
      <p:grpSpPr>
        <a:xfrm>
          <a:off x="0" y="0"/>
          <a:ext cx="0" cy="0"/>
          <a:chOff x="0" y="0"/>
          <a:chExt cx="0" cy="0"/>
        </a:xfrm>
      </p:grpSpPr>
      <p:sp>
        <p:nvSpPr>
          <p:cNvPr id="67" name="Google Shape;67;p10"/>
          <p:cNvSpPr/>
          <p:nvPr/>
        </p:nvSpPr>
        <p:spPr>
          <a:xfrm>
            <a:off x="0" y="-125"/>
            <a:ext cx="27765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0"/>
          <p:cNvSpPr txBox="1"/>
          <p:nvPr>
            <p:ph idx="1" type="subTitle"/>
          </p:nvPr>
        </p:nvSpPr>
        <p:spPr>
          <a:xfrm>
            <a:off x="225450" y="3943400"/>
            <a:ext cx="2450400" cy="7197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69" name="Google Shape;69;p10"/>
          <p:cNvSpPr txBox="1"/>
          <p:nvPr/>
        </p:nvSpPr>
        <p:spPr>
          <a:xfrm>
            <a:off x="208445" y="3420075"/>
            <a:ext cx="1873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Solution</a:t>
            </a:r>
            <a:endParaRPr b="1" sz="2500">
              <a:solidFill>
                <a:schemeClr val="accent3"/>
              </a:solidFill>
              <a:latin typeface="Roboto"/>
              <a:ea typeface="Roboto"/>
              <a:cs typeface="Roboto"/>
              <a:sym typeface="Roboto"/>
            </a:endParaRPr>
          </a:p>
        </p:txBody>
      </p:sp>
      <p:sp>
        <p:nvSpPr>
          <p:cNvPr id="70" name="Google Shape;70;p10"/>
          <p:cNvSpPr txBox="1"/>
          <p:nvPr>
            <p:ph idx="2" type="body"/>
          </p:nvPr>
        </p:nvSpPr>
        <p:spPr>
          <a:xfrm>
            <a:off x="2937350" y="402200"/>
            <a:ext cx="60324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71" name="Google Shape;71;p10"/>
          <p:cNvSpPr txBox="1"/>
          <p:nvPr>
            <p:ph type="title"/>
          </p:nvPr>
        </p:nvSpPr>
        <p:spPr>
          <a:xfrm>
            <a:off x="2776500" y="0"/>
            <a:ext cx="63675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72" name="Google Shape;72;p10"/>
          <p:cNvCxnSpPr/>
          <p:nvPr/>
        </p:nvCxnSpPr>
        <p:spPr>
          <a:xfrm>
            <a:off x="2937350" y="402200"/>
            <a:ext cx="6082200" cy="0"/>
          </a:xfrm>
          <a:prstGeom prst="straightConnector1">
            <a:avLst/>
          </a:prstGeom>
          <a:noFill/>
          <a:ln cap="flat" cmpd="sng" w="19050">
            <a:solidFill>
              <a:srgbClr val="BF9000"/>
            </a:solidFill>
            <a:prstDash val="solid"/>
            <a:round/>
            <a:headEnd len="med" w="med" type="none"/>
            <a:tailEnd len="med" w="med" type="none"/>
          </a:ln>
        </p:spPr>
      </p:cxnSp>
      <p:pic>
        <p:nvPicPr>
          <p:cNvPr id="73" name="Google Shape;73;p10"/>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74" name="Google Shape;7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22" Type="http://schemas.openxmlformats.org/officeDocument/2006/relationships/slideLayout" Target="../slideLayouts/slideLayout21.xml"/><Relationship Id="rId10" Type="http://schemas.openxmlformats.org/officeDocument/2006/relationships/slideLayout" Target="../slideLayouts/slideLayout9.xml"/><Relationship Id="rId21" Type="http://schemas.openxmlformats.org/officeDocument/2006/relationships/slideLayout" Target="../slideLayouts/slideLayout20.xml"/><Relationship Id="rId13" Type="http://schemas.openxmlformats.org/officeDocument/2006/relationships/slideLayout" Target="../slideLayouts/slideLayout12.xml"/><Relationship Id="rId24" Type="http://schemas.openxmlformats.org/officeDocument/2006/relationships/theme" Target="../theme/theme2.xml"/><Relationship Id="rId12" Type="http://schemas.openxmlformats.org/officeDocument/2006/relationships/slideLayout" Target="../slideLayouts/slideLayout11.xml"/><Relationship Id="rId23" Type="http://schemas.openxmlformats.org/officeDocument/2006/relationships/slideLayout" Target="../slideLayouts/slideLayout22.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0" y="0"/>
            <a:ext cx="8520600" cy="3936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0B5394"/>
              </a:buClr>
              <a:buSzPts val="1600"/>
              <a:buFont typeface="Roboto Medium"/>
              <a:buNone/>
              <a:defRPr sz="1600">
                <a:solidFill>
                  <a:srgbClr val="0B5394"/>
                </a:solidFill>
                <a:latin typeface="Roboto Medium"/>
                <a:ea typeface="Roboto Medium"/>
                <a:cs typeface="Roboto Medium"/>
                <a:sym typeface="Roboto Medium"/>
              </a:defRPr>
            </a:lvl1pPr>
            <a:lvl2pPr lvl="1"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2pPr>
            <a:lvl3pPr lvl="2"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3pPr>
            <a:lvl4pPr lvl="3"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4pPr>
            <a:lvl5pPr lvl="4"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5pPr>
            <a:lvl6pPr lvl="5"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6pPr>
            <a:lvl7pPr lvl="6"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7pPr>
            <a:lvl8pPr lvl="7"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8pPr>
            <a:lvl9pPr lvl="8"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9pPr>
          </a:lstStyle>
          <a:p/>
        </p:txBody>
      </p:sp>
      <p:sp>
        <p:nvSpPr>
          <p:cNvPr id="7" name="Google Shape;7;p1"/>
          <p:cNvSpPr txBox="1"/>
          <p:nvPr>
            <p:ph idx="1" type="body"/>
          </p:nvPr>
        </p:nvSpPr>
        <p:spPr>
          <a:xfrm>
            <a:off x="311700" y="572700"/>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42900" lvl="1" marL="9144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2pPr>
            <a:lvl3pPr indent="-342900" lvl="2" marL="13716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3pPr>
            <a:lvl4pPr indent="-342900" lvl="3" marL="18288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4pPr>
            <a:lvl5pPr indent="-342900" lvl="4" marL="22860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5pPr>
            <a:lvl6pPr indent="-342900" lvl="5" marL="27432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6pPr>
            <a:lvl7pPr indent="-342900" lvl="6" marL="32004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7pPr>
            <a:lvl8pPr indent="-342900" lvl="7" marL="36576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8pPr>
            <a:lvl9pPr indent="-342900" lvl="8" marL="41148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Roboto"/>
                <a:ea typeface="Roboto"/>
                <a:cs typeface="Roboto"/>
                <a:sym typeface="Roboto"/>
              </a:defRPr>
            </a:lvl1pPr>
            <a:lvl2pPr lvl="1" rtl="0" algn="r">
              <a:buNone/>
              <a:defRPr sz="1000">
                <a:solidFill>
                  <a:schemeClr val="dk1"/>
                </a:solidFill>
                <a:latin typeface="Roboto"/>
                <a:ea typeface="Roboto"/>
                <a:cs typeface="Roboto"/>
                <a:sym typeface="Roboto"/>
              </a:defRPr>
            </a:lvl2pPr>
            <a:lvl3pPr lvl="2" rtl="0" algn="r">
              <a:buNone/>
              <a:defRPr sz="1000">
                <a:solidFill>
                  <a:schemeClr val="dk1"/>
                </a:solidFill>
                <a:latin typeface="Roboto"/>
                <a:ea typeface="Roboto"/>
                <a:cs typeface="Roboto"/>
                <a:sym typeface="Roboto"/>
              </a:defRPr>
            </a:lvl3pPr>
            <a:lvl4pPr lvl="3" rtl="0" algn="r">
              <a:buNone/>
              <a:defRPr sz="1000">
                <a:solidFill>
                  <a:schemeClr val="dk1"/>
                </a:solidFill>
                <a:latin typeface="Roboto"/>
                <a:ea typeface="Roboto"/>
                <a:cs typeface="Roboto"/>
                <a:sym typeface="Roboto"/>
              </a:defRPr>
            </a:lvl4pPr>
            <a:lvl5pPr lvl="4" rtl="0" algn="r">
              <a:buNone/>
              <a:defRPr sz="1000">
                <a:solidFill>
                  <a:schemeClr val="dk1"/>
                </a:solidFill>
                <a:latin typeface="Roboto"/>
                <a:ea typeface="Roboto"/>
                <a:cs typeface="Roboto"/>
                <a:sym typeface="Roboto"/>
              </a:defRPr>
            </a:lvl5pPr>
            <a:lvl6pPr lvl="5" rtl="0" algn="r">
              <a:buNone/>
              <a:defRPr sz="1000">
                <a:solidFill>
                  <a:schemeClr val="dk1"/>
                </a:solidFill>
                <a:latin typeface="Roboto"/>
                <a:ea typeface="Roboto"/>
                <a:cs typeface="Roboto"/>
                <a:sym typeface="Roboto"/>
              </a:defRPr>
            </a:lvl6pPr>
            <a:lvl7pPr lvl="6" rtl="0" algn="r">
              <a:buNone/>
              <a:defRPr sz="1000">
                <a:solidFill>
                  <a:schemeClr val="dk1"/>
                </a:solidFill>
                <a:latin typeface="Roboto"/>
                <a:ea typeface="Roboto"/>
                <a:cs typeface="Roboto"/>
                <a:sym typeface="Roboto"/>
              </a:defRPr>
            </a:lvl7pPr>
            <a:lvl8pPr lvl="7" rtl="0" algn="r">
              <a:buNone/>
              <a:defRPr sz="1000">
                <a:solidFill>
                  <a:schemeClr val="dk1"/>
                </a:solidFill>
                <a:latin typeface="Roboto"/>
                <a:ea typeface="Roboto"/>
                <a:cs typeface="Roboto"/>
                <a:sym typeface="Roboto"/>
              </a:defRPr>
            </a:lvl8pPr>
            <a:lvl9pPr lvl="8" rtl="0"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
            <a:alphaModFix/>
          </a:blip>
          <a:stretch>
            <a:fillRect/>
          </a:stretch>
        </p:blipFill>
        <p:spPr>
          <a:xfrm>
            <a:off x="0" y="4983478"/>
            <a:ext cx="457200" cy="160022"/>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hyperlink" Target="http://goo.gl/o5EDvb" TargetMode="Externa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hyperlink" Target="http://www.nydailynews.com/news/national/couple-calls-911-forgotten-mcdonalds-hash-browns-article-1.1543096" TargetMode="External"/><Relationship Id="rId4" Type="http://schemas.openxmlformats.org/officeDocument/2006/relationships/hyperlink" Target="http://en.wikipedia.org/wiki/Pigeonhole_principle#mediaviewer/File:TooManyPigeons.jpg" TargetMode="External"/><Relationship Id="rId5" Type="http://schemas.openxmlformats.org/officeDocument/2006/relationships/hyperlink" Target="https://cookingplanit.com/public/uploads/inventory/hashbrown_1366322674.jpg" TargetMode="Externa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9.png"/><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12.png"/><Relationship Id="rId6" Type="http://schemas.openxmlformats.org/officeDocument/2006/relationships/image" Target="../media/image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12.png"/><Relationship Id="rId7" Type="http://schemas.openxmlformats.org/officeDocument/2006/relationships/image" Target="../media/image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5.png"/><Relationship Id="rId7" Type="http://schemas.openxmlformats.org/officeDocument/2006/relationships/image" Target="../media/image12.png"/><Relationship Id="rId8" Type="http://schemas.openxmlformats.org/officeDocument/2006/relationships/image" Target="../media/image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5.png"/><Relationship Id="rId7"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5.png"/><Relationship Id="rId7" Type="http://schemas.openxmlformats.org/officeDocument/2006/relationships/image" Target="../media/image12.png"/><Relationship Id="rId8" Type="http://schemas.openxmlformats.org/officeDocument/2006/relationships/image" Target="../media/image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3.png"/><Relationship Id="rId4" Type="http://schemas.openxmlformats.org/officeDocument/2006/relationships/image" Target="../media/image15.png"/><Relationship Id="rId5" Type="http://schemas.openxmlformats.org/officeDocument/2006/relationships/image" Target="../media/image17.png"/><Relationship Id="rId6" Type="http://schemas.openxmlformats.org/officeDocument/2006/relationships/image" Target="../media/image10.png"/><Relationship Id="rId7" Type="http://schemas.openxmlformats.org/officeDocument/2006/relationships/image" Target="../media/image16.png"/><Relationship Id="rId8" Type="http://schemas.openxmlformats.org/officeDocument/2006/relationships/image" Target="../media/image1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2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4.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hyperlink" Target="http://mathworld.wolfram.com/HashFunction.html"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18.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18.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18.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image" Target="../media/image19.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image" Target="../media/image19.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ctrTitle"/>
          </p:nvPr>
        </p:nvSpPr>
        <p:spPr>
          <a:xfrm>
            <a:off x="311700" y="1658975"/>
            <a:ext cx="8709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solidFill>
                  <a:schemeClr val="accent3"/>
                </a:solidFill>
              </a:rPr>
              <a:t>Hash Tables</a:t>
            </a:r>
            <a:endParaRPr sz="3600">
              <a:solidFill>
                <a:schemeClr val="accent3"/>
              </a:solidFill>
            </a:endParaRPr>
          </a:p>
        </p:txBody>
      </p:sp>
      <p:sp>
        <p:nvSpPr>
          <p:cNvPr id="145" name="Google Shape;145;p24"/>
          <p:cNvSpPr txBox="1"/>
          <p:nvPr/>
        </p:nvSpPr>
        <p:spPr>
          <a:xfrm>
            <a:off x="345775" y="2740300"/>
            <a:ext cx="2762700" cy="2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BF9000"/>
                </a:solidFill>
                <a:latin typeface="Roboto Medium"/>
                <a:ea typeface="Roboto Medium"/>
                <a:cs typeface="Roboto Medium"/>
                <a:sym typeface="Roboto Medium"/>
              </a:rPr>
              <a:t>Lecture 19</a:t>
            </a:r>
            <a:endParaRPr sz="1200">
              <a:solidFill>
                <a:srgbClr val="BF9000"/>
              </a:solidFill>
              <a:latin typeface="Roboto Medium"/>
              <a:ea typeface="Roboto Medium"/>
              <a:cs typeface="Roboto Medium"/>
              <a:sym typeface="Roboto Medium"/>
            </a:endParaRPr>
          </a:p>
        </p:txBody>
      </p:sp>
      <p:sp>
        <p:nvSpPr>
          <p:cNvPr id="146" name="Google Shape;14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7" name="Google Shape;147;p24"/>
          <p:cNvSpPr txBox="1"/>
          <p:nvPr/>
        </p:nvSpPr>
        <p:spPr>
          <a:xfrm>
            <a:off x="311700" y="3854350"/>
            <a:ext cx="8520600" cy="6585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1600">
                <a:latin typeface="Roboto Medium"/>
                <a:ea typeface="Roboto Medium"/>
                <a:cs typeface="Roboto Medium"/>
                <a:sym typeface="Roboto Medium"/>
              </a:rPr>
              <a:t>CS61B, </a:t>
            </a:r>
            <a:r>
              <a:rPr lang="en" sz="1600">
                <a:latin typeface="Roboto Medium"/>
                <a:ea typeface="Roboto Medium"/>
                <a:cs typeface="Roboto Medium"/>
                <a:sym typeface="Roboto Medium"/>
              </a:rPr>
              <a:t>Spring 2024</a:t>
            </a:r>
            <a:r>
              <a:rPr lang="en" sz="1600">
                <a:solidFill>
                  <a:srgbClr val="000000"/>
                </a:solidFill>
                <a:latin typeface="Roboto Medium"/>
                <a:ea typeface="Roboto Medium"/>
                <a:cs typeface="Roboto Medium"/>
                <a:sym typeface="Roboto Medium"/>
              </a:rPr>
              <a:t> @ UC Berkeley</a:t>
            </a:r>
            <a:endParaRPr sz="1600">
              <a:solidFill>
                <a:srgbClr val="000000"/>
              </a:solidFill>
              <a:latin typeface="Roboto Medium"/>
              <a:ea typeface="Roboto Medium"/>
              <a:cs typeface="Roboto Medium"/>
              <a:sym typeface="Roboto Medium"/>
            </a:endParaRPr>
          </a:p>
          <a:p>
            <a:pPr indent="0" lvl="0" marL="0" rtl="0" algn="l">
              <a:spcBef>
                <a:spcPts val="600"/>
              </a:spcBef>
              <a:spcAft>
                <a:spcPts val="0"/>
              </a:spcAft>
              <a:buNone/>
            </a:pPr>
            <a:r>
              <a:rPr lang="en" sz="1600">
                <a:latin typeface="Roboto Light"/>
                <a:ea typeface="Roboto Light"/>
                <a:cs typeface="Roboto Light"/>
                <a:sym typeface="Roboto Light"/>
              </a:rPr>
              <a:t>Slides Credit: </a:t>
            </a:r>
            <a:r>
              <a:rPr lang="en" sz="1600">
                <a:solidFill>
                  <a:srgbClr val="000000"/>
                </a:solidFill>
                <a:latin typeface="Roboto Light"/>
                <a:ea typeface="Roboto Light"/>
                <a:cs typeface="Roboto Light"/>
                <a:sym typeface="Roboto Light"/>
              </a:rPr>
              <a:t>Josh Hug</a:t>
            </a:r>
            <a:endParaRPr sz="1600">
              <a:solidFill>
                <a:srgbClr val="000000"/>
              </a:solidFill>
              <a:latin typeface="Roboto Light"/>
              <a:ea typeface="Roboto Light"/>
              <a:cs typeface="Roboto Light"/>
              <a:sym typeface="Roboto Light"/>
            </a:endParaRPr>
          </a:p>
        </p:txBody>
      </p:sp>
      <p:pic>
        <p:nvPicPr>
          <p:cNvPr id="148" name="Google Shape;148;p24"/>
          <p:cNvPicPr preferRelativeResize="0"/>
          <p:nvPr/>
        </p:nvPicPr>
        <p:blipFill>
          <a:blip r:embed="rId3">
            <a:alphaModFix/>
          </a:blip>
          <a:stretch>
            <a:fillRect/>
          </a:stretch>
        </p:blipFill>
        <p:spPr>
          <a:xfrm>
            <a:off x="4113400" y="-54725"/>
            <a:ext cx="4755876" cy="3422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18" name="Shape 218"/>
        <p:cNvGrpSpPr/>
        <p:nvPr/>
      </p:nvGrpSpPr>
      <p:grpSpPr>
        <a:xfrm>
          <a:off x="0" y="0"/>
          <a:ext cx="0" cy="0"/>
          <a:chOff x="0" y="0"/>
          <a:chExt cx="0" cy="0"/>
        </a:xfrm>
      </p:grpSpPr>
      <p:sp>
        <p:nvSpPr>
          <p:cNvPr id="219" name="Google Shape;219;p3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add: Adding "5" to a wall of 100 numbers</a:t>
            </a:r>
            <a:endParaRPr/>
          </a:p>
        </p:txBody>
      </p:sp>
      <p:graphicFrame>
        <p:nvGraphicFramePr>
          <p:cNvPr id="220" name="Google Shape;220;p33"/>
          <p:cNvGraphicFramePr/>
          <p:nvPr/>
        </p:nvGraphicFramePr>
        <p:xfrm>
          <a:off x="640800" y="666750"/>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208825">
                <a:tc>
                  <a:txBody>
                    <a:bodyPr/>
                    <a:lstStyle/>
                    <a:p>
                      <a:pPr indent="0" lvl="0" marL="0" rtl="0" algn="ctr">
                        <a:lnSpc>
                          <a:spcPct val="115000"/>
                        </a:lnSpc>
                        <a:spcBef>
                          <a:spcPts val="0"/>
                        </a:spcBef>
                        <a:spcAft>
                          <a:spcPts val="0"/>
                        </a:spcAft>
                        <a:buNone/>
                      </a:pPr>
                      <a:r>
                        <a:rPr lang="en"/>
                        <a:t>281</a:t>
                      </a:r>
                      <a:endParaRPr/>
                    </a:p>
                  </a:txBody>
                  <a:tcPr marT="91425" marB="91425" marR="91425" marL="91425"/>
                </a:tc>
                <a:tc>
                  <a:txBody>
                    <a:bodyPr/>
                    <a:lstStyle/>
                    <a:p>
                      <a:pPr indent="0" lvl="0" marL="0" rtl="0" algn="ctr">
                        <a:lnSpc>
                          <a:spcPct val="115000"/>
                        </a:lnSpc>
                        <a:spcBef>
                          <a:spcPts val="0"/>
                        </a:spcBef>
                        <a:spcAft>
                          <a:spcPts val="0"/>
                        </a:spcAft>
                        <a:buNone/>
                      </a:pPr>
                      <a:r>
                        <a:rPr lang="en"/>
                        <a:t>953</a:t>
                      </a:r>
                      <a:endParaRPr/>
                    </a:p>
                  </a:txBody>
                  <a:tcPr marT="91425" marB="91425" marR="91425" marL="91425"/>
                </a:tc>
                <a:tc>
                  <a:txBody>
                    <a:bodyPr/>
                    <a:lstStyle/>
                    <a:p>
                      <a:pPr indent="0" lvl="0" marL="0" rtl="0" algn="ctr">
                        <a:lnSpc>
                          <a:spcPct val="115000"/>
                        </a:lnSpc>
                        <a:spcBef>
                          <a:spcPts val="0"/>
                        </a:spcBef>
                        <a:spcAft>
                          <a:spcPts val="0"/>
                        </a:spcAft>
                        <a:buNone/>
                      </a:pPr>
                      <a:r>
                        <a:rPr lang="en"/>
                        <a:t>104</a:t>
                      </a:r>
                      <a:endParaRPr/>
                    </a:p>
                  </a:txBody>
                  <a:tcPr marT="91425" marB="91425" marR="91425" marL="91425"/>
                </a:tc>
                <a:tc>
                  <a:txBody>
                    <a:bodyPr/>
                    <a:lstStyle/>
                    <a:p>
                      <a:pPr indent="0" lvl="0" marL="0" rtl="0" algn="ctr">
                        <a:lnSpc>
                          <a:spcPct val="115000"/>
                        </a:lnSpc>
                        <a:spcBef>
                          <a:spcPts val="0"/>
                        </a:spcBef>
                        <a:spcAft>
                          <a:spcPts val="0"/>
                        </a:spcAft>
                        <a:buNone/>
                      </a:pPr>
                      <a:r>
                        <a:rPr lang="en"/>
                        <a:t>958</a:t>
                      </a:r>
                      <a:endParaRPr/>
                    </a:p>
                  </a:txBody>
                  <a:tcPr marT="91425" marB="91425" marR="91425" marL="91425"/>
                </a:tc>
                <a:tc>
                  <a:txBody>
                    <a:bodyPr/>
                    <a:lstStyle/>
                    <a:p>
                      <a:pPr indent="0" lvl="0" marL="0" rtl="0" algn="ctr">
                        <a:lnSpc>
                          <a:spcPct val="115000"/>
                        </a:lnSpc>
                        <a:spcBef>
                          <a:spcPts val="0"/>
                        </a:spcBef>
                        <a:spcAft>
                          <a:spcPts val="0"/>
                        </a:spcAft>
                        <a:buNone/>
                      </a:pPr>
                      <a:r>
                        <a:rPr lang="en"/>
                        <a:t>212</a:t>
                      </a:r>
                      <a:endParaRPr/>
                    </a:p>
                  </a:txBody>
                  <a:tcPr marT="91425" marB="91425" marR="91425" marL="91425"/>
                </a:tc>
                <a:tc>
                  <a:txBody>
                    <a:bodyPr/>
                    <a:lstStyle/>
                    <a:p>
                      <a:pPr indent="0" lvl="0" marL="0" rtl="0" algn="ctr">
                        <a:lnSpc>
                          <a:spcPct val="115000"/>
                        </a:lnSpc>
                        <a:spcBef>
                          <a:spcPts val="0"/>
                        </a:spcBef>
                        <a:spcAft>
                          <a:spcPts val="0"/>
                        </a:spcAft>
                        <a:buNone/>
                      </a:pPr>
                      <a:r>
                        <a:rPr lang="en"/>
                        <a:t>131</a:t>
                      </a:r>
                      <a:endParaRPr/>
                    </a:p>
                  </a:txBody>
                  <a:tcPr marT="91425" marB="91425" marR="91425" marL="91425"/>
                </a:tc>
                <a:tc>
                  <a:txBody>
                    <a:bodyPr/>
                    <a:lstStyle/>
                    <a:p>
                      <a:pPr indent="0" lvl="0" marL="0" rtl="0" algn="ctr">
                        <a:lnSpc>
                          <a:spcPct val="115000"/>
                        </a:lnSpc>
                        <a:spcBef>
                          <a:spcPts val="0"/>
                        </a:spcBef>
                        <a:spcAft>
                          <a:spcPts val="0"/>
                        </a:spcAft>
                        <a:buNone/>
                      </a:pPr>
                      <a:r>
                        <a:rPr lang="en"/>
                        <a:t>984</a:t>
                      </a:r>
                      <a:endParaRPr/>
                    </a:p>
                  </a:txBody>
                  <a:tcPr marT="91425" marB="91425" marR="91425" marL="91425"/>
                </a:tc>
                <a:tc>
                  <a:txBody>
                    <a:bodyPr/>
                    <a:lstStyle/>
                    <a:p>
                      <a:pPr indent="0" lvl="0" marL="0" rtl="0" algn="ctr">
                        <a:lnSpc>
                          <a:spcPct val="115000"/>
                        </a:lnSpc>
                        <a:spcBef>
                          <a:spcPts val="0"/>
                        </a:spcBef>
                        <a:spcAft>
                          <a:spcPts val="0"/>
                        </a:spcAft>
                        <a:buNone/>
                      </a:pPr>
                      <a:r>
                        <a:rPr lang="en"/>
                        <a:t>670</a:t>
                      </a:r>
                      <a:endParaRPr/>
                    </a:p>
                  </a:txBody>
                  <a:tcPr marT="91425" marB="91425" marR="91425" marL="91425"/>
                </a:tc>
                <a:tc>
                  <a:txBody>
                    <a:bodyPr/>
                    <a:lstStyle/>
                    <a:p>
                      <a:pPr indent="0" lvl="0" marL="0" rtl="0" algn="ctr">
                        <a:lnSpc>
                          <a:spcPct val="115000"/>
                        </a:lnSpc>
                        <a:spcBef>
                          <a:spcPts val="0"/>
                        </a:spcBef>
                        <a:spcAft>
                          <a:spcPts val="0"/>
                        </a:spcAft>
                        <a:buNone/>
                      </a:pPr>
                      <a:r>
                        <a:rPr lang="en"/>
                        <a:t>759</a:t>
                      </a:r>
                      <a:endParaRPr/>
                    </a:p>
                  </a:txBody>
                  <a:tcPr marT="91425" marB="91425" marR="91425" marL="91425"/>
                </a:tc>
                <a:tc>
                  <a:txBody>
                    <a:bodyPr/>
                    <a:lstStyle/>
                    <a:p>
                      <a:pPr indent="0" lvl="0" marL="0" rtl="0" algn="ctr">
                        <a:lnSpc>
                          <a:spcPct val="115000"/>
                        </a:lnSpc>
                        <a:spcBef>
                          <a:spcPts val="0"/>
                        </a:spcBef>
                        <a:spcAft>
                          <a:spcPts val="0"/>
                        </a:spcAft>
                        <a:buNone/>
                      </a:pPr>
                      <a:r>
                        <a:rPr lang="en"/>
                        <a:t>526</a:t>
                      </a:r>
                      <a:endParaRPr/>
                    </a:p>
                  </a:txBody>
                  <a:tcPr marT="91425" marB="91425" marR="91425" marL="91425"/>
                </a:tc>
              </a:tr>
              <a:tr h="108575">
                <a:tc>
                  <a:txBody>
                    <a:bodyPr/>
                    <a:lstStyle/>
                    <a:p>
                      <a:pPr indent="0" lvl="0" marL="0" rtl="0" algn="ctr">
                        <a:lnSpc>
                          <a:spcPct val="115000"/>
                        </a:lnSpc>
                        <a:spcBef>
                          <a:spcPts val="0"/>
                        </a:spcBef>
                        <a:spcAft>
                          <a:spcPts val="0"/>
                        </a:spcAft>
                        <a:buNone/>
                      </a:pPr>
                      <a:r>
                        <a:rPr lang="en"/>
                        <a:t>161</a:t>
                      </a:r>
                      <a:endParaRPr/>
                    </a:p>
                  </a:txBody>
                  <a:tcPr marT="91425" marB="91425" marR="91425" marL="91425"/>
                </a:tc>
                <a:tc>
                  <a:txBody>
                    <a:bodyPr/>
                    <a:lstStyle/>
                    <a:p>
                      <a:pPr indent="0" lvl="0" marL="0" rtl="0" algn="ctr">
                        <a:lnSpc>
                          <a:spcPct val="115000"/>
                        </a:lnSpc>
                        <a:spcBef>
                          <a:spcPts val="0"/>
                        </a:spcBef>
                        <a:spcAft>
                          <a:spcPts val="0"/>
                        </a:spcAft>
                        <a:buNone/>
                      </a:pPr>
                      <a:r>
                        <a:rPr lang="en"/>
                        <a:t>560</a:t>
                      </a:r>
                      <a:endParaRPr/>
                    </a:p>
                  </a:txBody>
                  <a:tcPr marT="91425" marB="91425" marR="91425" marL="91425"/>
                </a:tc>
                <a:tc>
                  <a:txBody>
                    <a:bodyPr/>
                    <a:lstStyle/>
                    <a:p>
                      <a:pPr indent="0" lvl="0" marL="0" rtl="0" algn="ctr">
                        <a:lnSpc>
                          <a:spcPct val="115000"/>
                        </a:lnSpc>
                        <a:spcBef>
                          <a:spcPts val="0"/>
                        </a:spcBef>
                        <a:spcAft>
                          <a:spcPts val="0"/>
                        </a:spcAft>
                        <a:buNone/>
                      </a:pPr>
                      <a:r>
                        <a:rPr lang="en"/>
                        <a:t>815</a:t>
                      </a:r>
                      <a:endParaRPr/>
                    </a:p>
                  </a:txBody>
                  <a:tcPr marT="91425" marB="91425" marR="91425" marL="91425"/>
                </a:tc>
                <a:tc>
                  <a:txBody>
                    <a:bodyPr/>
                    <a:lstStyle/>
                    <a:p>
                      <a:pPr indent="0" lvl="0" marL="0" rtl="0" algn="ctr">
                        <a:lnSpc>
                          <a:spcPct val="115000"/>
                        </a:lnSpc>
                        <a:spcBef>
                          <a:spcPts val="0"/>
                        </a:spcBef>
                        <a:spcAft>
                          <a:spcPts val="0"/>
                        </a:spcAft>
                        <a:buNone/>
                      </a:pPr>
                      <a:r>
                        <a:rPr lang="en"/>
                        <a:t>289</a:t>
                      </a:r>
                      <a:endParaRPr/>
                    </a:p>
                  </a:txBody>
                  <a:tcPr marT="91425" marB="91425" marR="91425" marL="91425"/>
                </a:tc>
                <a:tc>
                  <a:txBody>
                    <a:bodyPr/>
                    <a:lstStyle/>
                    <a:p>
                      <a:pPr indent="0" lvl="0" marL="0" rtl="0" algn="ctr">
                        <a:lnSpc>
                          <a:spcPct val="115000"/>
                        </a:lnSpc>
                        <a:spcBef>
                          <a:spcPts val="0"/>
                        </a:spcBef>
                        <a:spcAft>
                          <a:spcPts val="0"/>
                        </a:spcAft>
                        <a:buNone/>
                      </a:pPr>
                      <a:r>
                        <a:rPr lang="en"/>
                        <a:t>462</a:t>
                      </a:r>
                      <a:endParaRPr/>
                    </a:p>
                  </a:txBody>
                  <a:tcPr marT="91425" marB="91425" marR="91425" marL="91425"/>
                </a:tc>
                <a:tc>
                  <a:txBody>
                    <a:bodyPr/>
                    <a:lstStyle/>
                    <a:p>
                      <a:pPr indent="0" lvl="0" marL="0" rtl="0" algn="ctr">
                        <a:lnSpc>
                          <a:spcPct val="115000"/>
                        </a:lnSpc>
                        <a:spcBef>
                          <a:spcPts val="0"/>
                        </a:spcBef>
                        <a:spcAft>
                          <a:spcPts val="0"/>
                        </a:spcAft>
                        <a:buNone/>
                      </a:pPr>
                      <a:r>
                        <a:rPr lang="en"/>
                        <a:t>591</a:t>
                      </a:r>
                      <a:endParaRPr/>
                    </a:p>
                  </a:txBody>
                  <a:tcPr marT="91425" marB="91425" marR="91425" marL="91425"/>
                </a:tc>
                <a:tc>
                  <a:txBody>
                    <a:bodyPr/>
                    <a:lstStyle/>
                    <a:p>
                      <a:pPr indent="0" lvl="0" marL="0" rtl="0" algn="ctr">
                        <a:lnSpc>
                          <a:spcPct val="115000"/>
                        </a:lnSpc>
                        <a:spcBef>
                          <a:spcPts val="0"/>
                        </a:spcBef>
                        <a:spcAft>
                          <a:spcPts val="0"/>
                        </a:spcAft>
                        <a:buNone/>
                      </a:pPr>
                      <a:r>
                        <a:rPr lang="en"/>
                        <a:t>828</a:t>
                      </a:r>
                      <a:endParaRPr/>
                    </a:p>
                  </a:txBody>
                  <a:tcPr marT="91425" marB="91425" marR="91425" marL="91425"/>
                </a:tc>
                <a:tc>
                  <a:txBody>
                    <a:bodyPr/>
                    <a:lstStyle/>
                    <a:p>
                      <a:pPr indent="0" lvl="0" marL="0" rtl="0" algn="ctr">
                        <a:lnSpc>
                          <a:spcPct val="115000"/>
                        </a:lnSpc>
                        <a:spcBef>
                          <a:spcPts val="0"/>
                        </a:spcBef>
                        <a:spcAft>
                          <a:spcPts val="0"/>
                        </a:spcAft>
                        <a:buNone/>
                      </a:pPr>
                      <a:r>
                        <a:rPr lang="en"/>
                        <a:t>981</a:t>
                      </a:r>
                      <a:endParaRPr/>
                    </a:p>
                  </a:txBody>
                  <a:tcPr marT="91425" marB="91425" marR="91425" marL="91425"/>
                </a:tc>
                <a:tc>
                  <a:txBody>
                    <a:bodyPr/>
                    <a:lstStyle/>
                    <a:p>
                      <a:pPr indent="0" lvl="0" marL="0" rtl="0" algn="ctr">
                        <a:lnSpc>
                          <a:spcPct val="115000"/>
                        </a:lnSpc>
                        <a:spcBef>
                          <a:spcPts val="0"/>
                        </a:spcBef>
                        <a:spcAft>
                          <a:spcPts val="0"/>
                        </a:spcAft>
                        <a:buNone/>
                      </a:pPr>
                      <a:r>
                        <a:rPr lang="en"/>
                        <a:t>603</a:t>
                      </a:r>
                      <a:endParaRPr/>
                    </a:p>
                  </a:txBody>
                  <a:tcPr marT="91425" marB="91425" marR="91425" marL="91425"/>
                </a:tc>
                <a:tc>
                  <a:txBody>
                    <a:bodyPr/>
                    <a:lstStyle/>
                    <a:p>
                      <a:pPr indent="0" lvl="0" marL="0" rtl="0" algn="ctr">
                        <a:lnSpc>
                          <a:spcPct val="115000"/>
                        </a:lnSpc>
                        <a:spcBef>
                          <a:spcPts val="0"/>
                        </a:spcBef>
                        <a:spcAft>
                          <a:spcPts val="0"/>
                        </a:spcAft>
                        <a:buNone/>
                      </a:pPr>
                      <a:r>
                        <a:rPr lang="en"/>
                        <a:t>922</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175</a:t>
                      </a:r>
                      <a:endParaRPr/>
                    </a:p>
                  </a:txBody>
                  <a:tcPr marT="91425" marB="91425" marR="91425" marL="91425"/>
                </a:tc>
                <a:tc>
                  <a:txBody>
                    <a:bodyPr/>
                    <a:lstStyle/>
                    <a:p>
                      <a:pPr indent="0" lvl="0" marL="0" rtl="0" algn="ctr">
                        <a:lnSpc>
                          <a:spcPct val="115000"/>
                        </a:lnSpc>
                        <a:spcBef>
                          <a:spcPts val="0"/>
                        </a:spcBef>
                        <a:spcAft>
                          <a:spcPts val="0"/>
                        </a:spcAft>
                        <a:buNone/>
                      </a:pPr>
                      <a:r>
                        <a:rPr lang="en"/>
                        <a:t>455</a:t>
                      </a:r>
                      <a:endParaRPr/>
                    </a:p>
                  </a:txBody>
                  <a:tcPr marT="91425" marB="91425" marR="91425" marL="91425"/>
                </a:tc>
                <a:tc>
                  <a:txBody>
                    <a:bodyPr/>
                    <a:lstStyle/>
                    <a:p>
                      <a:pPr indent="0" lvl="0" marL="0" rtl="0" algn="ctr">
                        <a:lnSpc>
                          <a:spcPct val="115000"/>
                        </a:lnSpc>
                        <a:spcBef>
                          <a:spcPts val="0"/>
                        </a:spcBef>
                        <a:spcAft>
                          <a:spcPts val="0"/>
                        </a:spcAft>
                        <a:buNone/>
                      </a:pPr>
                      <a:r>
                        <a:rPr lang="en"/>
                        <a:t>286</a:t>
                      </a:r>
                      <a:endParaRPr/>
                    </a:p>
                  </a:txBody>
                  <a:tcPr marT="91425" marB="91425" marR="91425" marL="91425"/>
                </a:tc>
                <a:tc>
                  <a:txBody>
                    <a:bodyPr/>
                    <a:lstStyle/>
                    <a:p>
                      <a:pPr indent="0" lvl="0" marL="0" rtl="0" algn="ctr">
                        <a:lnSpc>
                          <a:spcPct val="115000"/>
                        </a:lnSpc>
                        <a:spcBef>
                          <a:spcPts val="0"/>
                        </a:spcBef>
                        <a:spcAft>
                          <a:spcPts val="0"/>
                        </a:spcAft>
                        <a:buNone/>
                      </a:pPr>
                      <a:r>
                        <a:rPr lang="en"/>
                        <a:t>605</a:t>
                      </a:r>
                      <a:endParaRPr/>
                    </a:p>
                  </a:txBody>
                  <a:tcPr marT="91425" marB="91425" marR="91425" marL="91425"/>
                </a:tc>
                <a:tc>
                  <a:txBody>
                    <a:bodyPr/>
                    <a:lstStyle/>
                    <a:p>
                      <a:pPr indent="0" lvl="0" marL="0" rtl="0" algn="ctr">
                        <a:lnSpc>
                          <a:spcPct val="115000"/>
                        </a:lnSpc>
                        <a:spcBef>
                          <a:spcPts val="0"/>
                        </a:spcBef>
                        <a:spcAft>
                          <a:spcPts val="0"/>
                        </a:spcAft>
                        <a:buNone/>
                      </a:pPr>
                      <a:r>
                        <a:rPr lang="en"/>
                        <a:t>543</a:t>
                      </a:r>
                      <a:endParaRPr/>
                    </a:p>
                  </a:txBody>
                  <a:tcPr marT="91425" marB="91425" marR="91425" marL="91425"/>
                </a:tc>
                <a:tc>
                  <a:txBody>
                    <a:bodyPr/>
                    <a:lstStyle/>
                    <a:p>
                      <a:pPr indent="0" lvl="0" marL="0" rtl="0" algn="ctr">
                        <a:lnSpc>
                          <a:spcPct val="115000"/>
                        </a:lnSpc>
                        <a:spcBef>
                          <a:spcPts val="0"/>
                        </a:spcBef>
                        <a:spcAft>
                          <a:spcPts val="0"/>
                        </a:spcAft>
                        <a:buNone/>
                      </a:pPr>
                      <a:r>
                        <a:rPr lang="en"/>
                        <a:t>375</a:t>
                      </a:r>
                      <a:endParaRPr/>
                    </a:p>
                  </a:txBody>
                  <a:tcPr marT="91425" marB="91425" marR="91425" marL="91425"/>
                </a:tc>
                <a:tc>
                  <a:txBody>
                    <a:bodyPr/>
                    <a:lstStyle/>
                    <a:p>
                      <a:pPr indent="0" lvl="0" marL="0" rtl="0" algn="ctr">
                        <a:lnSpc>
                          <a:spcPct val="115000"/>
                        </a:lnSpc>
                        <a:spcBef>
                          <a:spcPts val="0"/>
                        </a:spcBef>
                        <a:spcAft>
                          <a:spcPts val="0"/>
                        </a:spcAft>
                        <a:buNone/>
                      </a:pPr>
                      <a:r>
                        <a:rPr lang="en"/>
                        <a:t>669</a:t>
                      </a:r>
                      <a:endParaRPr/>
                    </a:p>
                  </a:txBody>
                  <a:tcPr marT="91425" marB="91425" marR="91425" marL="91425"/>
                </a:tc>
                <a:tc>
                  <a:txBody>
                    <a:bodyPr/>
                    <a:lstStyle/>
                    <a:p>
                      <a:pPr indent="0" lvl="0" marL="0" rtl="0" algn="ctr">
                        <a:lnSpc>
                          <a:spcPct val="115000"/>
                        </a:lnSpc>
                        <a:spcBef>
                          <a:spcPts val="0"/>
                        </a:spcBef>
                        <a:spcAft>
                          <a:spcPts val="0"/>
                        </a:spcAft>
                        <a:buNone/>
                      </a:pPr>
                      <a:r>
                        <a:rPr lang="en"/>
                        <a:t>970</a:t>
                      </a:r>
                      <a:endParaRPr/>
                    </a:p>
                  </a:txBody>
                  <a:tcPr marT="91425" marB="91425" marR="91425" marL="91425"/>
                </a:tc>
                <a:tc>
                  <a:txBody>
                    <a:bodyPr/>
                    <a:lstStyle/>
                    <a:p>
                      <a:pPr indent="0" lvl="0" marL="0" rtl="0" algn="ctr">
                        <a:lnSpc>
                          <a:spcPct val="115000"/>
                        </a:lnSpc>
                        <a:spcBef>
                          <a:spcPts val="0"/>
                        </a:spcBef>
                        <a:spcAft>
                          <a:spcPts val="0"/>
                        </a:spcAft>
                        <a:buNone/>
                      </a:pPr>
                      <a:r>
                        <a:rPr lang="en"/>
                        <a:t>651</a:t>
                      </a:r>
                      <a:endParaRPr/>
                    </a:p>
                  </a:txBody>
                  <a:tcPr marT="91425" marB="91425" marR="91425" marL="91425"/>
                </a:tc>
                <a:tc>
                  <a:txBody>
                    <a:bodyPr/>
                    <a:lstStyle/>
                    <a:p>
                      <a:pPr indent="0" lvl="0" marL="0" rtl="0" algn="ctr">
                        <a:lnSpc>
                          <a:spcPct val="115000"/>
                        </a:lnSpc>
                        <a:spcBef>
                          <a:spcPts val="0"/>
                        </a:spcBef>
                        <a:spcAft>
                          <a:spcPts val="0"/>
                        </a:spcAft>
                        <a:buNone/>
                      </a:pPr>
                      <a:r>
                        <a:rPr lang="en"/>
                        <a:t>65</a:t>
                      </a:r>
                      <a:endParaRPr/>
                    </a:p>
                  </a:txBody>
                  <a:tcPr marT="91425" marB="91425" marR="91425" marL="91425"/>
                </a:tc>
              </a:tr>
              <a:tr h="108575">
                <a:tc>
                  <a:txBody>
                    <a:bodyPr/>
                    <a:lstStyle/>
                    <a:p>
                      <a:pPr indent="0" lvl="0" marL="0" rtl="0" algn="ctr">
                        <a:lnSpc>
                          <a:spcPct val="115000"/>
                        </a:lnSpc>
                        <a:spcBef>
                          <a:spcPts val="0"/>
                        </a:spcBef>
                        <a:spcAft>
                          <a:spcPts val="0"/>
                        </a:spcAft>
                        <a:buNone/>
                      </a:pPr>
                      <a:r>
                        <a:rPr lang="en"/>
                        <a:t>995</a:t>
                      </a:r>
                      <a:endParaRPr/>
                    </a:p>
                  </a:txBody>
                  <a:tcPr marT="91425" marB="91425" marR="91425" marL="91425"/>
                </a:tc>
                <a:tc>
                  <a:txBody>
                    <a:bodyPr/>
                    <a:lstStyle/>
                    <a:p>
                      <a:pPr indent="0" lvl="0" marL="0" rtl="0" algn="ctr">
                        <a:lnSpc>
                          <a:spcPct val="115000"/>
                        </a:lnSpc>
                        <a:spcBef>
                          <a:spcPts val="0"/>
                        </a:spcBef>
                        <a:spcAft>
                          <a:spcPts val="0"/>
                        </a:spcAft>
                        <a:buNone/>
                      </a:pPr>
                      <a:r>
                        <a:rPr lang="en"/>
                        <a:t>13</a:t>
                      </a:r>
                      <a:endParaRPr/>
                    </a:p>
                  </a:txBody>
                  <a:tcPr marT="91425" marB="91425" marR="91425" marL="91425"/>
                </a:tc>
                <a:tc>
                  <a:txBody>
                    <a:bodyPr/>
                    <a:lstStyle/>
                    <a:p>
                      <a:pPr indent="0" lvl="0" marL="0" rtl="0" algn="ctr">
                        <a:lnSpc>
                          <a:spcPct val="115000"/>
                        </a:lnSpc>
                        <a:spcBef>
                          <a:spcPts val="0"/>
                        </a:spcBef>
                        <a:spcAft>
                          <a:spcPts val="0"/>
                        </a:spcAft>
                        <a:buNone/>
                      </a:pPr>
                      <a:r>
                        <a:rPr lang="en"/>
                        <a:t>916</a:t>
                      </a:r>
                      <a:endParaRPr/>
                    </a:p>
                  </a:txBody>
                  <a:tcPr marT="91425" marB="91425" marR="91425" marL="91425"/>
                </a:tc>
                <a:tc>
                  <a:txBody>
                    <a:bodyPr/>
                    <a:lstStyle/>
                    <a:p>
                      <a:pPr indent="0" lvl="0" marL="0" rtl="0" algn="ctr">
                        <a:lnSpc>
                          <a:spcPct val="115000"/>
                        </a:lnSpc>
                        <a:spcBef>
                          <a:spcPts val="0"/>
                        </a:spcBef>
                        <a:spcAft>
                          <a:spcPts val="0"/>
                        </a:spcAft>
                        <a:buNone/>
                      </a:pPr>
                      <a:r>
                        <a:rPr lang="en"/>
                        <a:t>616</a:t>
                      </a:r>
                      <a:endParaRPr/>
                    </a:p>
                  </a:txBody>
                  <a:tcPr marT="91425" marB="91425" marR="91425" marL="91425"/>
                </a:tc>
                <a:tc>
                  <a:txBody>
                    <a:bodyPr/>
                    <a:lstStyle/>
                    <a:p>
                      <a:pPr indent="0" lvl="0" marL="0" rtl="0" algn="ctr">
                        <a:lnSpc>
                          <a:spcPct val="115000"/>
                        </a:lnSpc>
                        <a:spcBef>
                          <a:spcPts val="0"/>
                        </a:spcBef>
                        <a:spcAft>
                          <a:spcPts val="0"/>
                        </a:spcAft>
                        <a:buNone/>
                      </a:pPr>
                      <a:r>
                        <a:rPr lang="en"/>
                        <a:t>721</a:t>
                      </a:r>
                      <a:endParaRPr/>
                    </a:p>
                  </a:txBody>
                  <a:tcPr marT="91425" marB="91425" marR="91425" marL="91425"/>
                </a:tc>
                <a:tc>
                  <a:txBody>
                    <a:bodyPr/>
                    <a:lstStyle/>
                    <a:p>
                      <a:pPr indent="0" lvl="0" marL="0" rtl="0" algn="ctr">
                        <a:lnSpc>
                          <a:spcPct val="115000"/>
                        </a:lnSpc>
                        <a:spcBef>
                          <a:spcPts val="0"/>
                        </a:spcBef>
                        <a:spcAft>
                          <a:spcPts val="0"/>
                        </a:spcAft>
                        <a:buNone/>
                      </a:pPr>
                      <a:r>
                        <a:rPr lang="en"/>
                        <a:t>913</a:t>
                      </a:r>
                      <a:endParaRPr/>
                    </a:p>
                  </a:txBody>
                  <a:tcPr marT="91425" marB="91425" marR="91425" marL="91425"/>
                </a:tc>
                <a:tc>
                  <a:txBody>
                    <a:bodyPr/>
                    <a:lstStyle/>
                    <a:p>
                      <a:pPr indent="0" lvl="0" marL="0" rtl="0" algn="ctr">
                        <a:lnSpc>
                          <a:spcPct val="115000"/>
                        </a:lnSpc>
                        <a:spcBef>
                          <a:spcPts val="0"/>
                        </a:spcBef>
                        <a:spcAft>
                          <a:spcPts val="0"/>
                        </a:spcAft>
                        <a:buNone/>
                      </a:pPr>
                      <a:r>
                        <a:rPr lang="en"/>
                        <a:t>872</a:t>
                      </a:r>
                      <a:endParaRPr/>
                    </a:p>
                  </a:txBody>
                  <a:tcPr marT="91425" marB="91425" marR="91425" marL="91425"/>
                </a:tc>
                <a:tc>
                  <a:txBody>
                    <a:bodyPr/>
                    <a:lstStyle/>
                    <a:p>
                      <a:pPr indent="0" lvl="0" marL="0" rtl="0" algn="ctr">
                        <a:lnSpc>
                          <a:spcPct val="115000"/>
                        </a:lnSpc>
                        <a:spcBef>
                          <a:spcPts val="0"/>
                        </a:spcBef>
                        <a:spcAft>
                          <a:spcPts val="0"/>
                        </a:spcAft>
                        <a:buNone/>
                      </a:pPr>
                      <a:r>
                        <a:rPr lang="en"/>
                        <a:t>881</a:t>
                      </a:r>
                      <a:endParaRPr/>
                    </a:p>
                  </a:txBody>
                  <a:tcPr marT="91425" marB="91425" marR="91425" marL="91425"/>
                </a:tc>
                <a:tc>
                  <a:txBody>
                    <a:bodyPr/>
                    <a:lstStyle/>
                    <a:p>
                      <a:pPr indent="0" lvl="0" marL="0" rtl="0" algn="ctr">
                        <a:lnSpc>
                          <a:spcPct val="115000"/>
                        </a:lnSpc>
                        <a:spcBef>
                          <a:spcPts val="0"/>
                        </a:spcBef>
                        <a:spcAft>
                          <a:spcPts val="0"/>
                        </a:spcAft>
                        <a:buNone/>
                      </a:pPr>
                      <a:r>
                        <a:rPr lang="en"/>
                        <a:t>22</a:t>
                      </a:r>
                      <a:endParaRPr/>
                    </a:p>
                  </a:txBody>
                  <a:tcPr marT="91425" marB="91425" marR="91425" marL="91425"/>
                </a:tc>
                <a:tc>
                  <a:txBody>
                    <a:bodyPr/>
                    <a:lstStyle/>
                    <a:p>
                      <a:pPr indent="0" lvl="0" marL="0" rtl="0" algn="ctr">
                        <a:lnSpc>
                          <a:spcPct val="115000"/>
                        </a:lnSpc>
                        <a:spcBef>
                          <a:spcPts val="0"/>
                        </a:spcBef>
                        <a:spcAft>
                          <a:spcPts val="0"/>
                        </a:spcAft>
                        <a:buNone/>
                      </a:pPr>
                      <a:r>
                        <a:rPr lang="en"/>
                        <a:t>830</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584</a:t>
                      </a:r>
                      <a:endParaRPr/>
                    </a:p>
                  </a:txBody>
                  <a:tcPr marT="91425" marB="91425" marR="91425" marL="91425"/>
                </a:tc>
                <a:tc>
                  <a:txBody>
                    <a:bodyPr/>
                    <a:lstStyle/>
                    <a:p>
                      <a:pPr indent="0" lvl="0" marL="0" rtl="0" algn="ctr">
                        <a:lnSpc>
                          <a:spcPct val="115000"/>
                        </a:lnSpc>
                        <a:spcBef>
                          <a:spcPts val="0"/>
                        </a:spcBef>
                        <a:spcAft>
                          <a:spcPts val="0"/>
                        </a:spcAft>
                        <a:buNone/>
                      </a:pPr>
                      <a:r>
                        <a:rPr lang="en"/>
                        <a:t>137</a:t>
                      </a:r>
                      <a:endParaRPr/>
                    </a:p>
                  </a:txBody>
                  <a:tcPr marT="91425" marB="91425" marR="91425" marL="91425"/>
                </a:tc>
                <a:tc>
                  <a:txBody>
                    <a:bodyPr/>
                    <a:lstStyle/>
                    <a:p>
                      <a:pPr indent="0" lvl="0" marL="0" rtl="0" algn="ctr">
                        <a:lnSpc>
                          <a:spcPct val="115000"/>
                        </a:lnSpc>
                        <a:spcBef>
                          <a:spcPts val="0"/>
                        </a:spcBef>
                        <a:spcAft>
                          <a:spcPts val="0"/>
                        </a:spcAft>
                        <a:buNone/>
                      </a:pPr>
                      <a:r>
                        <a:rPr lang="en"/>
                        <a:t>228</a:t>
                      </a:r>
                      <a:endParaRPr/>
                    </a:p>
                  </a:txBody>
                  <a:tcPr marT="91425" marB="91425" marR="91425" marL="91425"/>
                </a:tc>
                <a:tc>
                  <a:txBody>
                    <a:bodyPr/>
                    <a:lstStyle/>
                    <a:p>
                      <a:pPr indent="0" lvl="0" marL="0" rtl="0" algn="ctr">
                        <a:lnSpc>
                          <a:spcPct val="115000"/>
                        </a:lnSpc>
                        <a:spcBef>
                          <a:spcPts val="0"/>
                        </a:spcBef>
                        <a:spcAft>
                          <a:spcPts val="0"/>
                        </a:spcAft>
                        <a:buNone/>
                      </a:pPr>
                      <a:r>
                        <a:rPr lang="en"/>
                        <a:t>86</a:t>
                      </a:r>
                      <a:endParaRPr/>
                    </a:p>
                  </a:txBody>
                  <a:tcPr marT="91425" marB="91425" marR="91425" marL="91425"/>
                </a:tc>
                <a:tc>
                  <a:txBody>
                    <a:bodyPr/>
                    <a:lstStyle/>
                    <a:p>
                      <a:pPr indent="0" lvl="0" marL="0" rtl="0" algn="ctr">
                        <a:lnSpc>
                          <a:spcPct val="115000"/>
                        </a:lnSpc>
                        <a:spcBef>
                          <a:spcPts val="0"/>
                        </a:spcBef>
                        <a:spcAft>
                          <a:spcPts val="0"/>
                        </a:spcAft>
                        <a:buNone/>
                      </a:pPr>
                      <a:r>
                        <a:rPr lang="en"/>
                        <a:t>861</a:t>
                      </a:r>
                      <a:endParaRPr/>
                    </a:p>
                  </a:txBody>
                  <a:tcPr marT="91425" marB="91425" marR="91425" marL="91425"/>
                </a:tc>
                <a:tc>
                  <a:txBody>
                    <a:bodyPr/>
                    <a:lstStyle/>
                    <a:p>
                      <a:pPr indent="0" lvl="0" marL="0" rtl="0" algn="ctr">
                        <a:lnSpc>
                          <a:spcPct val="115000"/>
                        </a:lnSpc>
                        <a:spcBef>
                          <a:spcPts val="0"/>
                        </a:spcBef>
                        <a:spcAft>
                          <a:spcPts val="0"/>
                        </a:spcAft>
                        <a:buNone/>
                      </a:pPr>
                      <a:r>
                        <a:rPr lang="en"/>
                        <a:t>109</a:t>
                      </a:r>
                      <a:endParaRPr/>
                    </a:p>
                  </a:txBody>
                  <a:tcPr marT="91425" marB="91425" marR="91425" marL="91425"/>
                </a:tc>
                <a:tc>
                  <a:txBody>
                    <a:bodyPr/>
                    <a:lstStyle/>
                    <a:p>
                      <a:pPr indent="0" lvl="0" marL="0" rtl="0" algn="ctr">
                        <a:lnSpc>
                          <a:spcPct val="115000"/>
                        </a:lnSpc>
                        <a:spcBef>
                          <a:spcPts val="0"/>
                        </a:spcBef>
                        <a:spcAft>
                          <a:spcPts val="0"/>
                        </a:spcAft>
                        <a:buNone/>
                      </a:pPr>
                      <a:r>
                        <a:rPr lang="en"/>
                        <a:t>821</a:t>
                      </a:r>
                      <a:endParaRPr/>
                    </a:p>
                  </a:txBody>
                  <a:tcPr marT="91425" marB="91425" marR="91425" marL="91425"/>
                </a:tc>
                <a:tc>
                  <a:txBody>
                    <a:bodyPr/>
                    <a:lstStyle/>
                    <a:p>
                      <a:pPr indent="0" lvl="0" marL="0" rtl="0" algn="ctr">
                        <a:lnSpc>
                          <a:spcPct val="115000"/>
                        </a:lnSpc>
                        <a:spcBef>
                          <a:spcPts val="0"/>
                        </a:spcBef>
                        <a:spcAft>
                          <a:spcPts val="0"/>
                        </a:spcAft>
                        <a:buNone/>
                      </a:pPr>
                      <a:r>
                        <a:rPr lang="en"/>
                        <a:t>253</a:t>
                      </a:r>
                      <a:endParaRPr/>
                    </a:p>
                  </a:txBody>
                  <a:tcPr marT="91425" marB="91425" marR="91425" marL="91425"/>
                </a:tc>
                <a:tc>
                  <a:txBody>
                    <a:bodyPr/>
                    <a:lstStyle/>
                    <a:p>
                      <a:pPr indent="0" lvl="0" marL="0" rtl="0" algn="ctr">
                        <a:lnSpc>
                          <a:spcPct val="115000"/>
                        </a:lnSpc>
                        <a:spcBef>
                          <a:spcPts val="0"/>
                        </a:spcBef>
                        <a:spcAft>
                          <a:spcPts val="0"/>
                        </a:spcAft>
                        <a:buNone/>
                      </a:pPr>
                      <a:r>
                        <a:rPr lang="en"/>
                        <a:t>305</a:t>
                      </a:r>
                      <a:endParaRPr/>
                    </a:p>
                  </a:txBody>
                  <a:tcPr marT="91425" marB="91425" marR="91425" marL="91425"/>
                </a:tc>
                <a:tc>
                  <a:txBody>
                    <a:bodyPr/>
                    <a:lstStyle/>
                    <a:p>
                      <a:pPr indent="0" lvl="0" marL="0" rtl="0" algn="ctr">
                        <a:lnSpc>
                          <a:spcPct val="115000"/>
                        </a:lnSpc>
                        <a:spcBef>
                          <a:spcPts val="0"/>
                        </a:spcBef>
                        <a:spcAft>
                          <a:spcPts val="0"/>
                        </a:spcAft>
                        <a:buNone/>
                      </a:pPr>
                      <a:r>
                        <a:rPr lang="en"/>
                        <a:t>530</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317</a:t>
                      </a:r>
                      <a:endParaRPr/>
                    </a:p>
                  </a:txBody>
                  <a:tcPr marT="91425" marB="91425" marR="91425" marL="91425"/>
                </a:tc>
                <a:tc>
                  <a:txBody>
                    <a:bodyPr/>
                    <a:lstStyle/>
                    <a:p>
                      <a:pPr indent="0" lvl="0" marL="0" rtl="0" algn="ctr">
                        <a:lnSpc>
                          <a:spcPct val="115000"/>
                        </a:lnSpc>
                        <a:spcBef>
                          <a:spcPts val="0"/>
                        </a:spcBef>
                        <a:spcAft>
                          <a:spcPts val="0"/>
                        </a:spcAft>
                        <a:buNone/>
                      </a:pPr>
                      <a:r>
                        <a:rPr lang="en"/>
                        <a:t>340</a:t>
                      </a:r>
                      <a:endParaRPr/>
                    </a:p>
                  </a:txBody>
                  <a:tcPr marT="91425" marB="91425" marR="91425" marL="91425"/>
                </a:tc>
                <a:tc>
                  <a:txBody>
                    <a:bodyPr/>
                    <a:lstStyle/>
                    <a:p>
                      <a:pPr indent="0" lvl="0" marL="0" rtl="0" algn="ctr">
                        <a:lnSpc>
                          <a:spcPct val="115000"/>
                        </a:lnSpc>
                        <a:spcBef>
                          <a:spcPts val="0"/>
                        </a:spcBef>
                        <a:spcAft>
                          <a:spcPts val="0"/>
                        </a:spcAft>
                        <a:buNone/>
                      </a:pPr>
                      <a:r>
                        <a:rPr lang="en"/>
                        <a:t>494</a:t>
                      </a:r>
                      <a:endParaRPr/>
                    </a:p>
                  </a:txBody>
                  <a:tcPr marT="91425" marB="91425" marR="91425" marL="91425"/>
                </a:tc>
                <a:tc>
                  <a:txBody>
                    <a:bodyPr/>
                    <a:lstStyle/>
                    <a:p>
                      <a:pPr indent="0" lvl="0" marL="0" rtl="0" algn="ctr">
                        <a:lnSpc>
                          <a:spcPct val="115000"/>
                        </a:lnSpc>
                        <a:spcBef>
                          <a:spcPts val="0"/>
                        </a:spcBef>
                        <a:spcAft>
                          <a:spcPts val="0"/>
                        </a:spcAft>
                        <a:buNone/>
                      </a:pPr>
                      <a:r>
                        <a:rPr lang="en"/>
                        <a:t>719</a:t>
                      </a:r>
                      <a:endParaRPr/>
                    </a:p>
                  </a:txBody>
                  <a:tcPr marT="91425" marB="91425" marR="91425" marL="91425"/>
                </a:tc>
                <a:tc>
                  <a:txBody>
                    <a:bodyPr/>
                    <a:lstStyle/>
                    <a:p>
                      <a:pPr indent="0" lvl="0" marL="0" rtl="0" algn="ctr">
                        <a:lnSpc>
                          <a:spcPct val="115000"/>
                        </a:lnSpc>
                        <a:spcBef>
                          <a:spcPts val="0"/>
                        </a:spcBef>
                        <a:spcAft>
                          <a:spcPts val="0"/>
                        </a:spcAft>
                        <a:buNone/>
                      </a:pPr>
                      <a:r>
                        <a:rPr lang="en"/>
                        <a:t>737</a:t>
                      </a:r>
                      <a:endParaRPr/>
                    </a:p>
                  </a:txBody>
                  <a:tcPr marT="91425" marB="91425" marR="91425" marL="91425"/>
                </a:tc>
                <a:tc>
                  <a:txBody>
                    <a:bodyPr/>
                    <a:lstStyle/>
                    <a:p>
                      <a:pPr indent="0" lvl="0" marL="0" rtl="0" algn="ctr">
                        <a:lnSpc>
                          <a:spcPct val="115000"/>
                        </a:lnSpc>
                        <a:spcBef>
                          <a:spcPts val="0"/>
                        </a:spcBef>
                        <a:spcAft>
                          <a:spcPts val="0"/>
                        </a:spcAft>
                        <a:buNone/>
                      </a:pPr>
                      <a:r>
                        <a:rPr lang="en"/>
                        <a:t>677</a:t>
                      </a:r>
                      <a:endParaRPr/>
                    </a:p>
                  </a:txBody>
                  <a:tcPr marT="91425" marB="91425" marR="91425" marL="91425"/>
                </a:tc>
                <a:tc>
                  <a:txBody>
                    <a:bodyPr/>
                    <a:lstStyle/>
                    <a:p>
                      <a:pPr indent="0" lvl="0" marL="0" rtl="0" algn="ctr">
                        <a:lnSpc>
                          <a:spcPct val="115000"/>
                        </a:lnSpc>
                        <a:spcBef>
                          <a:spcPts val="0"/>
                        </a:spcBef>
                        <a:spcAft>
                          <a:spcPts val="0"/>
                        </a:spcAft>
                        <a:buNone/>
                      </a:pPr>
                      <a:r>
                        <a:rPr lang="en"/>
                        <a:t>786</a:t>
                      </a:r>
                      <a:endParaRPr/>
                    </a:p>
                  </a:txBody>
                  <a:tcPr marT="91425" marB="91425" marR="91425" marL="91425"/>
                </a:tc>
                <a:tc>
                  <a:txBody>
                    <a:bodyPr/>
                    <a:lstStyle/>
                    <a:p>
                      <a:pPr indent="0" lvl="0" marL="0" rtl="0" algn="ctr">
                        <a:lnSpc>
                          <a:spcPct val="115000"/>
                        </a:lnSpc>
                        <a:spcBef>
                          <a:spcPts val="0"/>
                        </a:spcBef>
                        <a:spcAft>
                          <a:spcPts val="0"/>
                        </a:spcAft>
                        <a:buNone/>
                      </a:pPr>
                      <a:r>
                        <a:rPr lang="en"/>
                        <a:t>672</a:t>
                      </a:r>
                      <a:endParaRPr/>
                    </a:p>
                  </a:txBody>
                  <a:tcPr marT="91425" marB="91425" marR="91425" marL="91425"/>
                </a:tc>
                <a:tc>
                  <a:txBody>
                    <a:bodyPr/>
                    <a:lstStyle/>
                    <a:p>
                      <a:pPr indent="0" lvl="0" marL="0" rtl="0" algn="ctr">
                        <a:lnSpc>
                          <a:spcPct val="115000"/>
                        </a:lnSpc>
                        <a:spcBef>
                          <a:spcPts val="0"/>
                        </a:spcBef>
                        <a:spcAft>
                          <a:spcPts val="0"/>
                        </a:spcAft>
                        <a:buNone/>
                      </a:pPr>
                      <a:r>
                        <a:rPr lang="en"/>
                        <a:t>216</a:t>
                      </a:r>
                      <a:endParaRPr/>
                    </a:p>
                  </a:txBody>
                  <a:tcPr marT="91425" marB="91425" marR="91425" marL="91425"/>
                </a:tc>
                <a:tc>
                  <a:txBody>
                    <a:bodyPr/>
                    <a:lstStyle/>
                    <a:p>
                      <a:pPr indent="0" lvl="0" marL="0" rtl="0" algn="ctr">
                        <a:lnSpc>
                          <a:spcPct val="115000"/>
                        </a:lnSpc>
                        <a:spcBef>
                          <a:spcPts val="0"/>
                        </a:spcBef>
                        <a:spcAft>
                          <a:spcPts val="0"/>
                        </a:spcAft>
                        <a:buNone/>
                      </a:pPr>
                      <a:r>
                        <a:rPr lang="en"/>
                        <a:t>702</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35</a:t>
                      </a:r>
                      <a:endParaRPr/>
                    </a:p>
                  </a:txBody>
                  <a:tcPr marT="91425" marB="91425" marR="91425" marL="91425"/>
                </a:tc>
                <a:tc>
                  <a:txBody>
                    <a:bodyPr/>
                    <a:lstStyle/>
                    <a:p>
                      <a:pPr indent="0" lvl="0" marL="0" rtl="0" algn="ctr">
                        <a:lnSpc>
                          <a:spcPct val="115000"/>
                        </a:lnSpc>
                        <a:spcBef>
                          <a:spcPts val="0"/>
                        </a:spcBef>
                        <a:spcAft>
                          <a:spcPts val="0"/>
                        </a:spcAft>
                        <a:buNone/>
                      </a:pPr>
                      <a:r>
                        <a:rPr lang="en"/>
                        <a:t>770</a:t>
                      </a:r>
                      <a:endParaRPr/>
                    </a:p>
                  </a:txBody>
                  <a:tcPr marT="91425" marB="91425" marR="91425" marL="91425"/>
                </a:tc>
                <a:tc>
                  <a:txBody>
                    <a:bodyPr/>
                    <a:lstStyle/>
                    <a:p>
                      <a:pPr indent="0" lvl="0" marL="0" rtl="0" algn="ctr">
                        <a:lnSpc>
                          <a:spcPct val="115000"/>
                        </a:lnSpc>
                        <a:spcBef>
                          <a:spcPts val="0"/>
                        </a:spcBef>
                        <a:spcAft>
                          <a:spcPts val="0"/>
                        </a:spcAft>
                        <a:buNone/>
                      </a:pPr>
                      <a:r>
                        <a:rPr lang="en"/>
                        <a:t>480</a:t>
                      </a:r>
                      <a:endParaRPr/>
                    </a:p>
                  </a:txBody>
                  <a:tcPr marT="91425" marB="91425" marR="91425" marL="91425"/>
                </a:tc>
                <a:tc>
                  <a:txBody>
                    <a:bodyPr/>
                    <a:lstStyle/>
                    <a:p>
                      <a:pPr indent="0" lvl="0" marL="0" rtl="0" algn="ctr">
                        <a:lnSpc>
                          <a:spcPct val="115000"/>
                        </a:lnSpc>
                        <a:spcBef>
                          <a:spcPts val="0"/>
                        </a:spcBef>
                        <a:spcAft>
                          <a:spcPts val="0"/>
                        </a:spcAft>
                        <a:buNone/>
                      </a:pPr>
                      <a:r>
                        <a:rPr lang="en"/>
                        <a:t>557</a:t>
                      </a:r>
                      <a:endParaRPr/>
                    </a:p>
                  </a:txBody>
                  <a:tcPr marT="91425" marB="91425" marR="91425" marL="91425"/>
                </a:tc>
                <a:tc>
                  <a:txBody>
                    <a:bodyPr/>
                    <a:lstStyle/>
                    <a:p>
                      <a:pPr indent="0" lvl="0" marL="0" rtl="0" algn="ctr">
                        <a:lnSpc>
                          <a:spcPct val="115000"/>
                        </a:lnSpc>
                        <a:spcBef>
                          <a:spcPts val="0"/>
                        </a:spcBef>
                        <a:spcAft>
                          <a:spcPts val="0"/>
                        </a:spcAft>
                        <a:buNone/>
                      </a:pPr>
                      <a:r>
                        <a:rPr lang="en"/>
                        <a:t>74</a:t>
                      </a:r>
                      <a:endParaRPr/>
                    </a:p>
                  </a:txBody>
                  <a:tcPr marT="91425" marB="91425" marR="91425" marL="91425"/>
                </a:tc>
                <a:tc>
                  <a:txBody>
                    <a:bodyPr/>
                    <a:lstStyle/>
                    <a:p>
                      <a:pPr indent="0" lvl="0" marL="0" rtl="0" algn="ctr">
                        <a:lnSpc>
                          <a:spcPct val="115000"/>
                        </a:lnSpc>
                        <a:spcBef>
                          <a:spcPts val="0"/>
                        </a:spcBef>
                        <a:spcAft>
                          <a:spcPts val="0"/>
                        </a:spcAft>
                        <a:buNone/>
                      </a:pPr>
                      <a:r>
                        <a:rPr lang="en"/>
                        <a:t>52</a:t>
                      </a:r>
                      <a:endParaRPr/>
                    </a:p>
                  </a:txBody>
                  <a:tcPr marT="91425" marB="91425" marR="91425" marL="91425"/>
                </a:tc>
                <a:tc>
                  <a:txBody>
                    <a:bodyPr/>
                    <a:lstStyle/>
                    <a:p>
                      <a:pPr indent="0" lvl="0" marL="0" rtl="0" algn="ctr">
                        <a:lnSpc>
                          <a:spcPct val="115000"/>
                        </a:lnSpc>
                        <a:spcBef>
                          <a:spcPts val="0"/>
                        </a:spcBef>
                        <a:spcAft>
                          <a:spcPts val="0"/>
                        </a:spcAft>
                        <a:buNone/>
                      </a:pPr>
                      <a:r>
                        <a:rPr lang="en"/>
                        <a:t>632</a:t>
                      </a:r>
                      <a:endParaRPr/>
                    </a:p>
                  </a:txBody>
                  <a:tcPr marT="91425" marB="91425" marR="91425" marL="91425"/>
                </a:tc>
                <a:tc>
                  <a:txBody>
                    <a:bodyPr/>
                    <a:lstStyle/>
                    <a:p>
                      <a:pPr indent="0" lvl="0" marL="0" rtl="0" algn="ctr">
                        <a:lnSpc>
                          <a:spcPct val="115000"/>
                        </a:lnSpc>
                        <a:spcBef>
                          <a:spcPts val="0"/>
                        </a:spcBef>
                        <a:spcAft>
                          <a:spcPts val="0"/>
                        </a:spcAft>
                        <a:buNone/>
                      </a:pPr>
                      <a:r>
                        <a:rPr lang="en"/>
                        <a:t>765</a:t>
                      </a:r>
                      <a:endParaRPr/>
                    </a:p>
                  </a:txBody>
                  <a:tcPr marT="91425" marB="91425" marR="91425" marL="91425"/>
                </a:tc>
                <a:tc>
                  <a:txBody>
                    <a:bodyPr/>
                    <a:lstStyle/>
                    <a:p>
                      <a:pPr indent="0" lvl="0" marL="0" rtl="0" algn="ctr">
                        <a:lnSpc>
                          <a:spcPct val="115000"/>
                        </a:lnSpc>
                        <a:spcBef>
                          <a:spcPts val="0"/>
                        </a:spcBef>
                        <a:spcAft>
                          <a:spcPts val="0"/>
                        </a:spcAft>
                        <a:buNone/>
                      </a:pPr>
                      <a:r>
                        <a:rPr lang="en"/>
                        <a:t>753</a:t>
                      </a:r>
                      <a:endParaRPr/>
                    </a:p>
                  </a:txBody>
                  <a:tcPr marT="91425" marB="91425" marR="91425" marL="91425"/>
                </a:tc>
                <a:tc>
                  <a:txBody>
                    <a:bodyPr/>
                    <a:lstStyle/>
                    <a:p>
                      <a:pPr indent="0" lvl="0" marL="0" rtl="0" algn="ctr">
                        <a:lnSpc>
                          <a:spcPct val="115000"/>
                        </a:lnSpc>
                        <a:spcBef>
                          <a:spcPts val="0"/>
                        </a:spcBef>
                        <a:spcAft>
                          <a:spcPts val="0"/>
                        </a:spcAft>
                        <a:buNone/>
                      </a:pPr>
                      <a:r>
                        <a:rPr lang="en"/>
                        <a:t>73</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194</a:t>
                      </a:r>
                      <a:endParaRPr/>
                    </a:p>
                  </a:txBody>
                  <a:tcPr marT="91425" marB="91425" marR="91425" marL="91425"/>
                </a:tc>
                <a:tc>
                  <a:txBody>
                    <a:bodyPr/>
                    <a:lstStyle/>
                    <a:p>
                      <a:pPr indent="0" lvl="0" marL="0" rtl="0" algn="ctr">
                        <a:lnSpc>
                          <a:spcPct val="115000"/>
                        </a:lnSpc>
                        <a:spcBef>
                          <a:spcPts val="0"/>
                        </a:spcBef>
                        <a:spcAft>
                          <a:spcPts val="0"/>
                        </a:spcAft>
                        <a:buNone/>
                      </a:pPr>
                      <a:r>
                        <a:rPr lang="en"/>
                        <a:t>77</a:t>
                      </a:r>
                      <a:endParaRPr/>
                    </a:p>
                  </a:txBody>
                  <a:tcPr marT="91425" marB="91425" marR="91425" marL="91425"/>
                </a:tc>
                <a:tc>
                  <a:txBody>
                    <a:bodyPr/>
                    <a:lstStyle/>
                    <a:p>
                      <a:pPr indent="0" lvl="0" marL="0" rtl="0" algn="ctr">
                        <a:lnSpc>
                          <a:spcPct val="115000"/>
                        </a:lnSpc>
                        <a:spcBef>
                          <a:spcPts val="0"/>
                        </a:spcBef>
                        <a:spcAft>
                          <a:spcPts val="0"/>
                        </a:spcAft>
                        <a:buNone/>
                      </a:pPr>
                      <a:r>
                        <a:rPr lang="en"/>
                        <a:t>226</a:t>
                      </a:r>
                      <a:endParaRPr/>
                    </a:p>
                  </a:txBody>
                  <a:tcPr marT="91425" marB="91425" marR="91425" marL="91425"/>
                </a:tc>
                <a:tc>
                  <a:txBody>
                    <a:bodyPr/>
                    <a:lstStyle/>
                    <a:p>
                      <a:pPr indent="0" lvl="0" marL="0" rtl="0" algn="ctr">
                        <a:lnSpc>
                          <a:spcPct val="115000"/>
                        </a:lnSpc>
                        <a:spcBef>
                          <a:spcPts val="0"/>
                        </a:spcBef>
                        <a:spcAft>
                          <a:spcPts val="0"/>
                        </a:spcAft>
                        <a:buNone/>
                      </a:pPr>
                      <a:r>
                        <a:rPr lang="en"/>
                        <a:t>764</a:t>
                      </a:r>
                      <a:endParaRPr/>
                    </a:p>
                  </a:txBody>
                  <a:tcPr marT="91425" marB="91425" marR="91425" marL="91425"/>
                </a:tc>
                <a:tc>
                  <a:txBody>
                    <a:bodyPr/>
                    <a:lstStyle/>
                    <a:p>
                      <a:pPr indent="0" lvl="0" marL="0" rtl="0" algn="ctr">
                        <a:lnSpc>
                          <a:spcPct val="115000"/>
                        </a:lnSpc>
                        <a:spcBef>
                          <a:spcPts val="0"/>
                        </a:spcBef>
                        <a:spcAft>
                          <a:spcPts val="0"/>
                        </a:spcAft>
                        <a:buNone/>
                      </a:pPr>
                      <a:r>
                        <a:rPr lang="en"/>
                        <a:t>173</a:t>
                      </a:r>
                      <a:endParaRPr/>
                    </a:p>
                  </a:txBody>
                  <a:tcPr marT="91425" marB="91425" marR="91425" marL="91425"/>
                </a:tc>
                <a:tc>
                  <a:txBody>
                    <a:bodyPr/>
                    <a:lstStyle/>
                    <a:p>
                      <a:pPr indent="0" lvl="0" marL="0" rtl="0" algn="ctr">
                        <a:lnSpc>
                          <a:spcPct val="115000"/>
                        </a:lnSpc>
                        <a:spcBef>
                          <a:spcPts val="0"/>
                        </a:spcBef>
                        <a:spcAft>
                          <a:spcPts val="0"/>
                        </a:spcAft>
                        <a:buNone/>
                      </a:pPr>
                      <a:r>
                        <a:rPr lang="en"/>
                        <a:t>979</a:t>
                      </a:r>
                      <a:endParaRPr/>
                    </a:p>
                  </a:txBody>
                  <a:tcPr marT="91425" marB="91425" marR="91425" marL="91425"/>
                </a:tc>
                <a:tc>
                  <a:txBody>
                    <a:bodyPr/>
                    <a:lstStyle/>
                    <a:p>
                      <a:pPr indent="0" lvl="0" marL="0" rtl="0" algn="ctr">
                        <a:lnSpc>
                          <a:spcPct val="115000"/>
                        </a:lnSpc>
                        <a:spcBef>
                          <a:spcPts val="0"/>
                        </a:spcBef>
                        <a:spcAft>
                          <a:spcPts val="0"/>
                        </a:spcAft>
                        <a:buNone/>
                      </a:pPr>
                      <a:r>
                        <a:rPr lang="en"/>
                        <a:t>454</a:t>
                      </a:r>
                      <a:endParaRPr/>
                    </a:p>
                  </a:txBody>
                  <a:tcPr marT="91425" marB="91425" marR="91425" marL="91425"/>
                </a:tc>
                <a:tc>
                  <a:txBody>
                    <a:bodyPr/>
                    <a:lstStyle/>
                    <a:p>
                      <a:pPr indent="0" lvl="0" marL="0" rtl="0" algn="ctr">
                        <a:lnSpc>
                          <a:spcPct val="115000"/>
                        </a:lnSpc>
                        <a:spcBef>
                          <a:spcPts val="0"/>
                        </a:spcBef>
                        <a:spcAft>
                          <a:spcPts val="0"/>
                        </a:spcAft>
                        <a:buNone/>
                      </a:pPr>
                      <a:r>
                        <a:rPr lang="en"/>
                        <a:t>106</a:t>
                      </a:r>
                      <a:endParaRPr/>
                    </a:p>
                  </a:txBody>
                  <a:tcPr marT="91425" marB="91425" marR="91425" marL="91425"/>
                </a:tc>
                <a:tc>
                  <a:txBody>
                    <a:bodyPr/>
                    <a:lstStyle/>
                    <a:p>
                      <a:pPr indent="0" lvl="0" marL="0" rtl="0" algn="ctr">
                        <a:lnSpc>
                          <a:spcPct val="115000"/>
                        </a:lnSpc>
                        <a:spcBef>
                          <a:spcPts val="0"/>
                        </a:spcBef>
                        <a:spcAft>
                          <a:spcPts val="0"/>
                        </a:spcAft>
                        <a:buNone/>
                      </a:pPr>
                      <a:r>
                        <a:rPr lang="en"/>
                        <a:t>967</a:t>
                      </a:r>
                      <a:endParaRPr/>
                    </a:p>
                  </a:txBody>
                  <a:tcPr marT="91425" marB="91425" marR="91425" marL="91425"/>
                </a:tc>
                <a:tc>
                  <a:txBody>
                    <a:bodyPr/>
                    <a:lstStyle/>
                    <a:p>
                      <a:pPr indent="0" lvl="0" marL="0" rtl="0" algn="ctr">
                        <a:lnSpc>
                          <a:spcPct val="115000"/>
                        </a:lnSpc>
                        <a:spcBef>
                          <a:spcPts val="0"/>
                        </a:spcBef>
                        <a:spcAft>
                          <a:spcPts val="0"/>
                        </a:spcAft>
                        <a:buNone/>
                      </a:pPr>
                      <a:r>
                        <a:rPr lang="en"/>
                        <a:t>551</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556</a:t>
                      </a:r>
                      <a:endParaRPr/>
                    </a:p>
                  </a:txBody>
                  <a:tcPr marT="91425" marB="91425" marR="91425" marL="91425"/>
                </a:tc>
                <a:tc>
                  <a:txBody>
                    <a:bodyPr/>
                    <a:lstStyle/>
                    <a:p>
                      <a:pPr indent="0" lvl="0" marL="0" rtl="0" algn="ctr">
                        <a:lnSpc>
                          <a:spcPct val="115000"/>
                        </a:lnSpc>
                        <a:spcBef>
                          <a:spcPts val="0"/>
                        </a:spcBef>
                        <a:spcAft>
                          <a:spcPts val="0"/>
                        </a:spcAft>
                        <a:buNone/>
                      </a:pPr>
                      <a:r>
                        <a:rPr lang="en"/>
                        <a:t>644</a:t>
                      </a:r>
                      <a:endParaRPr/>
                    </a:p>
                  </a:txBody>
                  <a:tcPr marT="91425" marB="91425" marR="91425" marL="91425"/>
                </a:tc>
                <a:tc>
                  <a:txBody>
                    <a:bodyPr/>
                    <a:lstStyle/>
                    <a:p>
                      <a:pPr indent="0" lvl="0" marL="0" rtl="0" algn="ctr">
                        <a:lnSpc>
                          <a:spcPct val="115000"/>
                        </a:lnSpc>
                        <a:spcBef>
                          <a:spcPts val="0"/>
                        </a:spcBef>
                        <a:spcAft>
                          <a:spcPts val="0"/>
                        </a:spcAft>
                        <a:buNone/>
                      </a:pPr>
                      <a:r>
                        <a:rPr lang="en"/>
                        <a:t>739</a:t>
                      </a:r>
                      <a:endParaRPr/>
                    </a:p>
                  </a:txBody>
                  <a:tcPr marT="91425" marB="91425" marR="91425" marL="91425"/>
                </a:tc>
                <a:tc>
                  <a:txBody>
                    <a:bodyPr/>
                    <a:lstStyle/>
                    <a:p>
                      <a:pPr indent="0" lvl="0" marL="0" rtl="0" algn="ctr">
                        <a:lnSpc>
                          <a:spcPct val="115000"/>
                        </a:lnSpc>
                        <a:spcBef>
                          <a:spcPts val="0"/>
                        </a:spcBef>
                        <a:spcAft>
                          <a:spcPts val="0"/>
                        </a:spcAft>
                        <a:buNone/>
                      </a:pPr>
                      <a:r>
                        <a:rPr lang="en"/>
                        <a:t>547</a:t>
                      </a:r>
                      <a:endParaRPr/>
                    </a:p>
                  </a:txBody>
                  <a:tcPr marT="91425" marB="91425" marR="91425" marL="91425"/>
                </a:tc>
                <a:tc>
                  <a:txBody>
                    <a:bodyPr/>
                    <a:lstStyle/>
                    <a:p>
                      <a:pPr indent="0" lvl="0" marL="0" rtl="0" algn="ctr">
                        <a:lnSpc>
                          <a:spcPct val="115000"/>
                        </a:lnSpc>
                        <a:spcBef>
                          <a:spcPts val="0"/>
                        </a:spcBef>
                        <a:spcAft>
                          <a:spcPts val="0"/>
                        </a:spcAft>
                        <a:buNone/>
                      </a:pPr>
                      <a:r>
                        <a:rPr lang="en"/>
                        <a:t>973</a:t>
                      </a:r>
                      <a:endParaRPr/>
                    </a:p>
                  </a:txBody>
                  <a:tcPr marT="91425" marB="91425" marR="91425" marL="91425"/>
                </a:tc>
                <a:tc>
                  <a:txBody>
                    <a:bodyPr/>
                    <a:lstStyle/>
                    <a:p>
                      <a:pPr indent="0" lvl="0" marL="0" rtl="0" algn="ctr">
                        <a:lnSpc>
                          <a:spcPct val="115000"/>
                        </a:lnSpc>
                        <a:spcBef>
                          <a:spcPts val="0"/>
                        </a:spcBef>
                        <a:spcAft>
                          <a:spcPts val="0"/>
                        </a:spcAft>
                        <a:buNone/>
                      </a:pPr>
                      <a:r>
                        <a:rPr lang="en"/>
                        <a:t>796</a:t>
                      </a:r>
                      <a:endParaRPr/>
                    </a:p>
                  </a:txBody>
                  <a:tcPr marT="91425" marB="91425" marR="91425" marL="91425"/>
                </a:tc>
                <a:tc>
                  <a:txBody>
                    <a:bodyPr/>
                    <a:lstStyle/>
                    <a:p>
                      <a:pPr indent="0" lvl="0" marL="0" rtl="0" algn="ctr">
                        <a:lnSpc>
                          <a:spcPct val="115000"/>
                        </a:lnSpc>
                        <a:spcBef>
                          <a:spcPts val="0"/>
                        </a:spcBef>
                        <a:spcAft>
                          <a:spcPts val="0"/>
                        </a:spcAft>
                        <a:buNone/>
                      </a:pPr>
                      <a:r>
                        <a:rPr lang="en"/>
                        <a:t>525</a:t>
                      </a:r>
                      <a:endParaRPr/>
                    </a:p>
                  </a:txBody>
                  <a:tcPr marT="91425" marB="91425" marR="91425" marL="91425"/>
                </a:tc>
                <a:tc>
                  <a:txBody>
                    <a:bodyPr/>
                    <a:lstStyle/>
                    <a:p>
                      <a:pPr indent="0" lvl="0" marL="0" rtl="0" algn="ctr">
                        <a:lnSpc>
                          <a:spcPct val="115000"/>
                        </a:lnSpc>
                        <a:spcBef>
                          <a:spcPts val="0"/>
                        </a:spcBef>
                        <a:spcAft>
                          <a:spcPts val="0"/>
                        </a:spcAft>
                        <a:buNone/>
                      </a:pPr>
                      <a:r>
                        <a:rPr lang="en"/>
                        <a:t>573</a:t>
                      </a:r>
                      <a:endParaRPr/>
                    </a:p>
                  </a:txBody>
                  <a:tcPr marT="91425" marB="91425" marR="91425" marL="91425"/>
                </a:tc>
                <a:tc>
                  <a:txBody>
                    <a:bodyPr/>
                    <a:lstStyle/>
                    <a:p>
                      <a:pPr indent="0" lvl="0" marL="0" rtl="0" algn="ctr">
                        <a:lnSpc>
                          <a:spcPct val="115000"/>
                        </a:lnSpc>
                        <a:spcBef>
                          <a:spcPts val="0"/>
                        </a:spcBef>
                        <a:spcAft>
                          <a:spcPts val="0"/>
                        </a:spcAft>
                        <a:buNone/>
                      </a:pPr>
                      <a:r>
                        <a:rPr lang="en"/>
                        <a:t>920</a:t>
                      </a:r>
                      <a:endParaRPr/>
                    </a:p>
                  </a:txBody>
                  <a:tcPr marT="91425" marB="91425" marR="91425" marL="91425"/>
                </a:tc>
                <a:tc>
                  <a:txBody>
                    <a:bodyPr/>
                    <a:lstStyle/>
                    <a:p>
                      <a:pPr indent="0" lvl="0" marL="0" rtl="0" algn="ctr">
                        <a:lnSpc>
                          <a:spcPct val="115000"/>
                        </a:lnSpc>
                        <a:spcBef>
                          <a:spcPts val="0"/>
                        </a:spcBef>
                        <a:spcAft>
                          <a:spcPts val="0"/>
                        </a:spcAft>
                        <a:buNone/>
                      </a:pPr>
                      <a:r>
                        <a:rPr lang="en"/>
                        <a:t>28</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290</a:t>
                      </a:r>
                      <a:endParaRPr/>
                    </a:p>
                  </a:txBody>
                  <a:tcPr marT="91425" marB="91425" marR="91425" marL="91425"/>
                </a:tc>
                <a:tc>
                  <a:txBody>
                    <a:bodyPr/>
                    <a:lstStyle/>
                    <a:p>
                      <a:pPr indent="0" lvl="0" marL="0" rtl="0" algn="ctr">
                        <a:lnSpc>
                          <a:spcPct val="115000"/>
                        </a:lnSpc>
                        <a:spcBef>
                          <a:spcPts val="0"/>
                        </a:spcBef>
                        <a:spcAft>
                          <a:spcPts val="0"/>
                        </a:spcAft>
                        <a:buNone/>
                      </a:pPr>
                      <a:r>
                        <a:rPr lang="en"/>
                        <a:t>708</a:t>
                      </a:r>
                      <a:endParaRPr/>
                    </a:p>
                  </a:txBody>
                  <a:tcPr marT="91425" marB="91425" marR="91425" marL="91425"/>
                </a:tc>
                <a:tc>
                  <a:txBody>
                    <a:bodyPr/>
                    <a:lstStyle/>
                    <a:p>
                      <a:pPr indent="0" lvl="0" marL="0" rtl="0" algn="ctr">
                        <a:lnSpc>
                          <a:spcPct val="115000"/>
                        </a:lnSpc>
                        <a:spcBef>
                          <a:spcPts val="0"/>
                        </a:spcBef>
                        <a:spcAft>
                          <a:spcPts val="0"/>
                        </a:spcAft>
                        <a:buNone/>
                      </a:pPr>
                      <a:r>
                        <a:rPr lang="en"/>
                        <a:t>298</a:t>
                      </a:r>
                      <a:endParaRPr/>
                    </a:p>
                  </a:txBody>
                  <a:tcPr marT="91425" marB="91425" marR="91425" marL="91425"/>
                </a:tc>
                <a:tc>
                  <a:txBody>
                    <a:bodyPr/>
                    <a:lstStyle/>
                    <a:p>
                      <a:pPr indent="0" lvl="0" marL="0" rtl="0" algn="ctr">
                        <a:lnSpc>
                          <a:spcPct val="115000"/>
                        </a:lnSpc>
                        <a:spcBef>
                          <a:spcPts val="0"/>
                        </a:spcBef>
                        <a:spcAft>
                          <a:spcPts val="0"/>
                        </a:spcAft>
                        <a:buNone/>
                      </a:pPr>
                      <a:r>
                        <a:rPr lang="en"/>
                        <a:t>56</a:t>
                      </a:r>
                      <a:endParaRPr/>
                    </a:p>
                  </a:txBody>
                  <a:tcPr marT="91425" marB="91425" marR="91425" marL="91425"/>
                </a:tc>
                <a:tc>
                  <a:txBody>
                    <a:bodyPr/>
                    <a:lstStyle/>
                    <a:p>
                      <a:pPr indent="0" lvl="0" marL="0" rtl="0" algn="ctr">
                        <a:lnSpc>
                          <a:spcPct val="115000"/>
                        </a:lnSpc>
                        <a:spcBef>
                          <a:spcPts val="0"/>
                        </a:spcBef>
                        <a:spcAft>
                          <a:spcPts val="0"/>
                        </a:spcAft>
                        <a:buNone/>
                      </a:pPr>
                      <a:r>
                        <a:rPr lang="en"/>
                        <a:t>288</a:t>
                      </a:r>
                      <a:endParaRPr/>
                    </a:p>
                  </a:txBody>
                  <a:tcPr marT="91425" marB="91425" marR="91425" marL="91425"/>
                </a:tc>
                <a:tc>
                  <a:txBody>
                    <a:bodyPr/>
                    <a:lstStyle/>
                    <a:p>
                      <a:pPr indent="0" lvl="0" marL="0" rtl="0" algn="ctr">
                        <a:lnSpc>
                          <a:spcPct val="115000"/>
                        </a:lnSpc>
                        <a:spcBef>
                          <a:spcPts val="0"/>
                        </a:spcBef>
                        <a:spcAft>
                          <a:spcPts val="0"/>
                        </a:spcAft>
                        <a:buNone/>
                      </a:pPr>
                      <a:r>
                        <a:rPr lang="en"/>
                        <a:t>891</a:t>
                      </a:r>
                      <a:endParaRPr/>
                    </a:p>
                  </a:txBody>
                  <a:tcPr marT="91425" marB="91425" marR="91425" marL="91425"/>
                </a:tc>
                <a:tc>
                  <a:txBody>
                    <a:bodyPr/>
                    <a:lstStyle/>
                    <a:p>
                      <a:pPr indent="0" lvl="0" marL="0" rtl="0" algn="ctr">
                        <a:lnSpc>
                          <a:spcPct val="115000"/>
                        </a:lnSpc>
                        <a:spcBef>
                          <a:spcPts val="0"/>
                        </a:spcBef>
                        <a:spcAft>
                          <a:spcPts val="0"/>
                        </a:spcAft>
                        <a:buNone/>
                      </a:pPr>
                      <a:r>
                        <a:rPr lang="en"/>
                        <a:t>867</a:t>
                      </a:r>
                      <a:endParaRPr/>
                    </a:p>
                  </a:txBody>
                  <a:tcPr marT="91425" marB="91425" marR="91425" marL="91425"/>
                </a:tc>
                <a:tc>
                  <a:txBody>
                    <a:bodyPr/>
                    <a:lstStyle/>
                    <a:p>
                      <a:pPr indent="0" lvl="0" marL="0" rtl="0" algn="ctr">
                        <a:lnSpc>
                          <a:spcPct val="115000"/>
                        </a:lnSpc>
                        <a:spcBef>
                          <a:spcPts val="0"/>
                        </a:spcBef>
                        <a:spcAft>
                          <a:spcPts val="0"/>
                        </a:spcAft>
                        <a:buNone/>
                      </a:pPr>
                      <a:r>
                        <a:rPr lang="en"/>
                        <a:t>579</a:t>
                      </a:r>
                      <a:endParaRPr/>
                    </a:p>
                  </a:txBody>
                  <a:tcPr marT="91425" marB="91425" marR="91425" marL="91425"/>
                </a:tc>
                <a:tc>
                  <a:txBody>
                    <a:bodyPr/>
                    <a:lstStyle/>
                    <a:p>
                      <a:pPr indent="0" lvl="0" marL="0" rtl="0" algn="ctr">
                        <a:lnSpc>
                          <a:spcPct val="115000"/>
                        </a:lnSpc>
                        <a:spcBef>
                          <a:spcPts val="0"/>
                        </a:spcBef>
                        <a:spcAft>
                          <a:spcPts val="0"/>
                        </a:spcAft>
                        <a:buNone/>
                      </a:pPr>
                      <a:r>
                        <a:rPr lang="en"/>
                        <a:t>417</a:t>
                      </a:r>
                      <a:endParaRPr/>
                    </a:p>
                  </a:txBody>
                  <a:tcPr marT="91425" marB="91425" marR="91425" marL="91425"/>
                </a:tc>
                <a:tc>
                  <a:txBody>
                    <a:bodyPr/>
                    <a:lstStyle/>
                    <a:p>
                      <a:pPr indent="0" lvl="0" marL="0" rtl="0" algn="ctr">
                        <a:lnSpc>
                          <a:spcPct val="115000"/>
                        </a:lnSpc>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0" name="Shape 1690"/>
        <p:cNvGrpSpPr/>
        <p:nvPr/>
      </p:nvGrpSpPr>
      <p:grpSpPr>
        <a:xfrm>
          <a:off x="0" y="0"/>
          <a:ext cx="0" cy="0"/>
          <a:chOff x="0" y="0"/>
          <a:chExt cx="0" cy="0"/>
        </a:xfrm>
      </p:grpSpPr>
      <p:sp>
        <p:nvSpPr>
          <p:cNvPr id="1691" name="Google Shape;1691;p123"/>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lang="en">
                <a:solidFill>
                  <a:srgbClr val="B7B7B7"/>
                </a:solidFill>
              </a:rPr>
              <a:t>Deriving Hash Tables</a:t>
            </a:r>
            <a:endParaRPr>
              <a:solidFill>
                <a:srgbClr val="B7B7B7"/>
              </a:solidFill>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Linear Probing (extra)</a:t>
            </a:r>
            <a:endParaRPr>
              <a:solidFill>
                <a:srgbClr val="B7B7B7"/>
              </a:solidFill>
            </a:endParaRPr>
          </a:p>
        </p:txBody>
      </p:sp>
      <p:sp>
        <p:nvSpPr>
          <p:cNvPr id="1692" name="Google Shape;1692;p123"/>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Linear Probing (extra)</a:t>
            </a:r>
            <a:endParaRPr/>
          </a:p>
        </p:txBody>
      </p:sp>
      <p:sp>
        <p:nvSpPr>
          <p:cNvPr id="1693" name="Google Shape;1693;p123"/>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7" name="Shape 1697"/>
        <p:cNvGrpSpPr/>
        <p:nvPr/>
      </p:nvGrpSpPr>
      <p:grpSpPr>
        <a:xfrm>
          <a:off x="0" y="0"/>
          <a:ext cx="0" cy="0"/>
          <a:chOff x="0" y="0"/>
          <a:chExt cx="0" cy="0"/>
        </a:xfrm>
      </p:grpSpPr>
      <p:sp>
        <p:nvSpPr>
          <p:cNvPr id="1698" name="Google Shape;1698;p12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Open Addressing: An Alternate Disambiguation Strategy (Extra)</a:t>
            </a:r>
            <a:endParaRPr/>
          </a:p>
        </p:txBody>
      </p:sp>
      <p:sp>
        <p:nvSpPr>
          <p:cNvPr id="1699" name="Google Shape;1699;p12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Instead of using linked lists, an alternate and more exotic strategy is “open addressing”.</a:t>
            </a:r>
            <a:endParaRPr/>
          </a:p>
          <a:p>
            <a:pPr indent="-342900" lvl="0" marL="457200" rtl="0" algn="l">
              <a:spcBef>
                <a:spcPts val="600"/>
              </a:spcBef>
              <a:spcAft>
                <a:spcPts val="0"/>
              </a:spcAft>
              <a:buSzPts val="1800"/>
              <a:buChar char="●"/>
            </a:pPr>
            <a:r>
              <a:rPr lang="en"/>
              <a:t>Set is stored as an array of items. Index tells you where to put the item.</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If target location is already occupied, use a different location, e.g.</a:t>
            </a:r>
            <a:endParaRPr/>
          </a:p>
          <a:p>
            <a:pPr indent="-342900" lvl="0" marL="457200" rtl="0" algn="l">
              <a:spcBef>
                <a:spcPts val="600"/>
              </a:spcBef>
              <a:spcAft>
                <a:spcPts val="0"/>
              </a:spcAft>
              <a:buSzPts val="1800"/>
              <a:buChar char="●"/>
            </a:pPr>
            <a:r>
              <a:rPr lang="en"/>
              <a:t>Linear probing: Use next address, and if already occupied, just keep scanning one by one.</a:t>
            </a:r>
            <a:endParaRPr/>
          </a:p>
          <a:p>
            <a:pPr indent="-342900" lvl="1" marL="914400" rtl="0" algn="l">
              <a:spcBef>
                <a:spcPts val="0"/>
              </a:spcBef>
              <a:spcAft>
                <a:spcPts val="0"/>
              </a:spcAft>
              <a:buSzPts val="1800"/>
              <a:buChar char="○"/>
            </a:pPr>
            <a:r>
              <a:rPr lang="en"/>
              <a:t>Demo: </a:t>
            </a:r>
            <a:r>
              <a:rPr lang="en" u="sng">
                <a:solidFill>
                  <a:schemeClr val="hlink"/>
                </a:solidFill>
                <a:hlinkClick r:id="rId3"/>
              </a:rPr>
              <a:t>http://goo.gl/o5EDvb</a:t>
            </a:r>
            <a:endParaRPr/>
          </a:p>
          <a:p>
            <a:pPr indent="-342900" lvl="0" marL="457200" rtl="0" algn="l">
              <a:spcBef>
                <a:spcPts val="0"/>
              </a:spcBef>
              <a:spcAft>
                <a:spcPts val="0"/>
              </a:spcAft>
              <a:buSzPts val="1800"/>
              <a:buChar char="●"/>
            </a:pPr>
            <a:r>
              <a:rPr lang="en"/>
              <a:t>Quadratic probing: Use next address, and if already occupied, try looking 4 ahead, then 9 ahead, then 16 ahead, …</a:t>
            </a:r>
            <a:endParaRPr/>
          </a:p>
          <a:p>
            <a:pPr indent="-342900" lvl="0" marL="457200" rtl="0" algn="l">
              <a:spcBef>
                <a:spcPts val="0"/>
              </a:spcBef>
              <a:spcAft>
                <a:spcPts val="0"/>
              </a:spcAft>
              <a:buSzPts val="1800"/>
              <a:buChar char="●"/>
            </a:pPr>
            <a:r>
              <a:rPr lang="en"/>
              <a:t>Many more possibilities. See the optional reading for today (or CS170) for a more detailed look.</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In 61B, we’ll use the “separate </a:t>
            </a:r>
            <a:r>
              <a:rPr lang="en"/>
              <a:t>chaining</a:t>
            </a:r>
            <a:r>
              <a:rPr lang="en"/>
              <a:t>” approach, where we have linked lists.</a:t>
            </a:r>
            <a:endParaRPr/>
          </a:p>
          <a:p>
            <a:pPr indent="0" lvl="0" marL="0" rtl="0" algn="l">
              <a:spcBef>
                <a:spcPts val="600"/>
              </a:spcBef>
              <a:spcAft>
                <a:spcPts val="0"/>
              </a:spcAft>
              <a:buNone/>
            </a:pPr>
            <a:r>
              <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12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Citations</a:t>
            </a:r>
            <a:endParaRPr/>
          </a:p>
        </p:txBody>
      </p:sp>
      <p:sp>
        <p:nvSpPr>
          <p:cNvPr id="1705" name="Google Shape;1705;p12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u="sng">
                <a:solidFill>
                  <a:schemeClr val="hlink"/>
                </a:solidFill>
                <a:hlinkClick r:id="rId3"/>
              </a:rPr>
              <a:t>http://www.nydailynews.com/news/national/couple-calls-911-forgotten-mcdonalds-hash-browns-article-1.1543096</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u="sng">
                <a:solidFill>
                  <a:schemeClr val="hlink"/>
                </a:solidFill>
                <a:hlinkClick r:id="rId4"/>
              </a:rPr>
              <a:t>http://en.wikipedia.org/wiki/Pigeonhole_principle#mediaviewer/File:TooManyPigeons.jpg</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u="sng">
                <a:solidFill>
                  <a:schemeClr val="hlink"/>
                </a:solidFill>
                <a:latin typeface="Arial"/>
                <a:ea typeface="Arial"/>
                <a:cs typeface="Arial"/>
                <a:sym typeface="Arial"/>
                <a:hlinkClick r:id="rId5"/>
              </a:rPr>
              <a:t>https://cookingplanit.com/public/uploads/inventory/hashbrown_1366322674.jpg</a:t>
            </a:r>
            <a:endParaRPr/>
          </a:p>
          <a:p>
            <a:pPr indent="0" lvl="0" marL="0" rtl="0" algn="l">
              <a:spcBef>
                <a:spcPts val="600"/>
              </a:spcBef>
              <a:spcAft>
                <a:spcPts val="0"/>
              </a:spcAft>
              <a:buNone/>
            </a:pPr>
            <a:r>
              <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9" name="Shape 1709"/>
        <p:cNvGrpSpPr/>
        <p:nvPr/>
      </p:nvGrpSpPr>
      <p:grpSpPr>
        <a:xfrm>
          <a:off x="0" y="0"/>
          <a:ext cx="0" cy="0"/>
          <a:chOff x="0" y="0"/>
          <a:chExt cx="0" cy="0"/>
        </a:xfrm>
      </p:grpSpPr>
      <p:sp>
        <p:nvSpPr>
          <p:cNvPr id="1710" name="Google Shape;1710;p12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FAQ</a:t>
            </a:r>
            <a:endParaRPr/>
          </a:p>
        </p:txBody>
      </p:sp>
      <p:sp>
        <p:nvSpPr>
          <p:cNvPr id="1711" name="Google Shape;1711;p12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What is the distinction between hash set, hash map, and hash table?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A hash set is an implementation of the Set ADT using the “hash table” as its engine.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A hash map is an implementation of the Map ADT using the “hash table” as its engine.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A “hash table” is a way of storing information, where you have M buckets that store N items. Each item has a “hashCode” that tells you which of M buckets to put that item in.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24" name="Shape 224"/>
        <p:cNvGrpSpPr/>
        <p:nvPr/>
      </p:nvGrpSpPr>
      <p:grpSpPr>
        <a:xfrm>
          <a:off x="0" y="0"/>
          <a:ext cx="0" cy="0"/>
          <a:chOff x="0" y="0"/>
          <a:chExt cx="0" cy="0"/>
        </a:xfrm>
      </p:grpSpPr>
      <p:sp>
        <p:nvSpPr>
          <p:cNvPr id="225" name="Google Shape;225;p3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add: Adding "5" to a wall of 100 numbers</a:t>
            </a:r>
            <a:endParaRPr/>
          </a:p>
        </p:txBody>
      </p:sp>
      <p:graphicFrame>
        <p:nvGraphicFramePr>
          <p:cNvPr id="226" name="Google Shape;226;p34"/>
          <p:cNvGraphicFramePr/>
          <p:nvPr/>
        </p:nvGraphicFramePr>
        <p:xfrm>
          <a:off x="640800" y="666750"/>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208825">
                <a:tc>
                  <a:txBody>
                    <a:bodyPr/>
                    <a:lstStyle/>
                    <a:p>
                      <a:pPr indent="0" lvl="0" marL="0" rtl="0" algn="ctr">
                        <a:lnSpc>
                          <a:spcPct val="115000"/>
                        </a:lnSpc>
                        <a:spcBef>
                          <a:spcPts val="0"/>
                        </a:spcBef>
                        <a:spcAft>
                          <a:spcPts val="0"/>
                        </a:spcAft>
                        <a:buNone/>
                      </a:pPr>
                      <a:r>
                        <a:rPr lang="en"/>
                        <a:t>281</a:t>
                      </a:r>
                      <a:endParaRPr/>
                    </a:p>
                  </a:txBody>
                  <a:tcPr marT="91425" marB="91425" marR="91425" marL="91425"/>
                </a:tc>
                <a:tc>
                  <a:txBody>
                    <a:bodyPr/>
                    <a:lstStyle/>
                    <a:p>
                      <a:pPr indent="0" lvl="0" marL="0" rtl="0" algn="ctr">
                        <a:lnSpc>
                          <a:spcPct val="115000"/>
                        </a:lnSpc>
                        <a:spcBef>
                          <a:spcPts val="0"/>
                        </a:spcBef>
                        <a:spcAft>
                          <a:spcPts val="0"/>
                        </a:spcAft>
                        <a:buNone/>
                      </a:pPr>
                      <a:r>
                        <a:rPr lang="en"/>
                        <a:t>953</a:t>
                      </a:r>
                      <a:endParaRPr/>
                    </a:p>
                  </a:txBody>
                  <a:tcPr marT="91425" marB="91425" marR="91425" marL="91425"/>
                </a:tc>
                <a:tc>
                  <a:txBody>
                    <a:bodyPr/>
                    <a:lstStyle/>
                    <a:p>
                      <a:pPr indent="0" lvl="0" marL="0" rtl="0" algn="ctr">
                        <a:lnSpc>
                          <a:spcPct val="115000"/>
                        </a:lnSpc>
                        <a:spcBef>
                          <a:spcPts val="0"/>
                        </a:spcBef>
                        <a:spcAft>
                          <a:spcPts val="0"/>
                        </a:spcAft>
                        <a:buNone/>
                      </a:pPr>
                      <a:r>
                        <a:rPr lang="en"/>
                        <a:t>104</a:t>
                      </a:r>
                      <a:endParaRPr/>
                    </a:p>
                  </a:txBody>
                  <a:tcPr marT="91425" marB="91425" marR="91425" marL="91425"/>
                </a:tc>
                <a:tc>
                  <a:txBody>
                    <a:bodyPr/>
                    <a:lstStyle/>
                    <a:p>
                      <a:pPr indent="0" lvl="0" marL="0" rtl="0" algn="ctr">
                        <a:lnSpc>
                          <a:spcPct val="115000"/>
                        </a:lnSpc>
                        <a:spcBef>
                          <a:spcPts val="0"/>
                        </a:spcBef>
                        <a:spcAft>
                          <a:spcPts val="0"/>
                        </a:spcAft>
                        <a:buNone/>
                      </a:pPr>
                      <a:r>
                        <a:rPr lang="en"/>
                        <a:t>958</a:t>
                      </a:r>
                      <a:endParaRPr/>
                    </a:p>
                  </a:txBody>
                  <a:tcPr marT="91425" marB="91425" marR="91425" marL="91425"/>
                </a:tc>
                <a:tc>
                  <a:txBody>
                    <a:bodyPr/>
                    <a:lstStyle/>
                    <a:p>
                      <a:pPr indent="0" lvl="0" marL="0" rtl="0" algn="ctr">
                        <a:lnSpc>
                          <a:spcPct val="115000"/>
                        </a:lnSpc>
                        <a:spcBef>
                          <a:spcPts val="0"/>
                        </a:spcBef>
                        <a:spcAft>
                          <a:spcPts val="0"/>
                        </a:spcAft>
                        <a:buNone/>
                      </a:pPr>
                      <a:r>
                        <a:rPr lang="en"/>
                        <a:t>212</a:t>
                      </a:r>
                      <a:endParaRPr/>
                    </a:p>
                  </a:txBody>
                  <a:tcPr marT="91425" marB="91425" marR="91425" marL="91425"/>
                </a:tc>
                <a:tc>
                  <a:txBody>
                    <a:bodyPr/>
                    <a:lstStyle/>
                    <a:p>
                      <a:pPr indent="0" lvl="0" marL="0" rtl="0" algn="ctr">
                        <a:lnSpc>
                          <a:spcPct val="115000"/>
                        </a:lnSpc>
                        <a:spcBef>
                          <a:spcPts val="0"/>
                        </a:spcBef>
                        <a:spcAft>
                          <a:spcPts val="0"/>
                        </a:spcAft>
                        <a:buNone/>
                      </a:pPr>
                      <a:r>
                        <a:rPr lang="en"/>
                        <a:t>131</a:t>
                      </a:r>
                      <a:endParaRPr/>
                    </a:p>
                  </a:txBody>
                  <a:tcPr marT="91425" marB="91425" marR="91425" marL="91425"/>
                </a:tc>
                <a:tc>
                  <a:txBody>
                    <a:bodyPr/>
                    <a:lstStyle/>
                    <a:p>
                      <a:pPr indent="0" lvl="0" marL="0" rtl="0" algn="ctr">
                        <a:lnSpc>
                          <a:spcPct val="115000"/>
                        </a:lnSpc>
                        <a:spcBef>
                          <a:spcPts val="0"/>
                        </a:spcBef>
                        <a:spcAft>
                          <a:spcPts val="0"/>
                        </a:spcAft>
                        <a:buNone/>
                      </a:pPr>
                      <a:r>
                        <a:rPr lang="en"/>
                        <a:t>984</a:t>
                      </a:r>
                      <a:endParaRPr/>
                    </a:p>
                  </a:txBody>
                  <a:tcPr marT="91425" marB="91425" marR="91425" marL="91425"/>
                </a:tc>
                <a:tc>
                  <a:txBody>
                    <a:bodyPr/>
                    <a:lstStyle/>
                    <a:p>
                      <a:pPr indent="0" lvl="0" marL="0" rtl="0" algn="ctr">
                        <a:lnSpc>
                          <a:spcPct val="115000"/>
                        </a:lnSpc>
                        <a:spcBef>
                          <a:spcPts val="0"/>
                        </a:spcBef>
                        <a:spcAft>
                          <a:spcPts val="0"/>
                        </a:spcAft>
                        <a:buNone/>
                      </a:pPr>
                      <a:r>
                        <a:rPr lang="en"/>
                        <a:t>670</a:t>
                      </a:r>
                      <a:endParaRPr/>
                    </a:p>
                  </a:txBody>
                  <a:tcPr marT="91425" marB="91425" marR="91425" marL="91425"/>
                </a:tc>
                <a:tc>
                  <a:txBody>
                    <a:bodyPr/>
                    <a:lstStyle/>
                    <a:p>
                      <a:pPr indent="0" lvl="0" marL="0" rtl="0" algn="ctr">
                        <a:lnSpc>
                          <a:spcPct val="115000"/>
                        </a:lnSpc>
                        <a:spcBef>
                          <a:spcPts val="0"/>
                        </a:spcBef>
                        <a:spcAft>
                          <a:spcPts val="0"/>
                        </a:spcAft>
                        <a:buNone/>
                      </a:pPr>
                      <a:r>
                        <a:rPr lang="en"/>
                        <a:t>759</a:t>
                      </a:r>
                      <a:endParaRPr/>
                    </a:p>
                  </a:txBody>
                  <a:tcPr marT="91425" marB="91425" marR="91425" marL="91425"/>
                </a:tc>
                <a:tc>
                  <a:txBody>
                    <a:bodyPr/>
                    <a:lstStyle/>
                    <a:p>
                      <a:pPr indent="0" lvl="0" marL="0" rtl="0" algn="ctr">
                        <a:lnSpc>
                          <a:spcPct val="115000"/>
                        </a:lnSpc>
                        <a:spcBef>
                          <a:spcPts val="0"/>
                        </a:spcBef>
                        <a:spcAft>
                          <a:spcPts val="0"/>
                        </a:spcAft>
                        <a:buNone/>
                      </a:pPr>
                      <a:r>
                        <a:rPr lang="en"/>
                        <a:t>526</a:t>
                      </a:r>
                      <a:endParaRPr/>
                    </a:p>
                  </a:txBody>
                  <a:tcPr marT="91425" marB="91425" marR="91425" marL="91425"/>
                </a:tc>
              </a:tr>
              <a:tr h="108575">
                <a:tc>
                  <a:txBody>
                    <a:bodyPr/>
                    <a:lstStyle/>
                    <a:p>
                      <a:pPr indent="0" lvl="0" marL="0" rtl="0" algn="ctr">
                        <a:lnSpc>
                          <a:spcPct val="115000"/>
                        </a:lnSpc>
                        <a:spcBef>
                          <a:spcPts val="0"/>
                        </a:spcBef>
                        <a:spcAft>
                          <a:spcPts val="0"/>
                        </a:spcAft>
                        <a:buNone/>
                      </a:pPr>
                      <a:r>
                        <a:rPr lang="en"/>
                        <a:t>161</a:t>
                      </a:r>
                      <a:endParaRPr/>
                    </a:p>
                  </a:txBody>
                  <a:tcPr marT="91425" marB="91425" marR="91425" marL="91425"/>
                </a:tc>
                <a:tc>
                  <a:txBody>
                    <a:bodyPr/>
                    <a:lstStyle/>
                    <a:p>
                      <a:pPr indent="0" lvl="0" marL="0" rtl="0" algn="ctr">
                        <a:lnSpc>
                          <a:spcPct val="115000"/>
                        </a:lnSpc>
                        <a:spcBef>
                          <a:spcPts val="0"/>
                        </a:spcBef>
                        <a:spcAft>
                          <a:spcPts val="0"/>
                        </a:spcAft>
                        <a:buNone/>
                      </a:pPr>
                      <a:r>
                        <a:rPr lang="en"/>
                        <a:t>560</a:t>
                      </a:r>
                      <a:endParaRPr/>
                    </a:p>
                  </a:txBody>
                  <a:tcPr marT="91425" marB="91425" marR="91425" marL="91425"/>
                </a:tc>
                <a:tc>
                  <a:txBody>
                    <a:bodyPr/>
                    <a:lstStyle/>
                    <a:p>
                      <a:pPr indent="0" lvl="0" marL="0" rtl="0" algn="ctr">
                        <a:lnSpc>
                          <a:spcPct val="115000"/>
                        </a:lnSpc>
                        <a:spcBef>
                          <a:spcPts val="0"/>
                        </a:spcBef>
                        <a:spcAft>
                          <a:spcPts val="0"/>
                        </a:spcAft>
                        <a:buNone/>
                      </a:pPr>
                      <a:r>
                        <a:rPr lang="en"/>
                        <a:t>815</a:t>
                      </a:r>
                      <a:endParaRPr/>
                    </a:p>
                  </a:txBody>
                  <a:tcPr marT="91425" marB="91425" marR="91425" marL="91425"/>
                </a:tc>
                <a:tc>
                  <a:txBody>
                    <a:bodyPr/>
                    <a:lstStyle/>
                    <a:p>
                      <a:pPr indent="0" lvl="0" marL="0" rtl="0" algn="ctr">
                        <a:lnSpc>
                          <a:spcPct val="115000"/>
                        </a:lnSpc>
                        <a:spcBef>
                          <a:spcPts val="0"/>
                        </a:spcBef>
                        <a:spcAft>
                          <a:spcPts val="0"/>
                        </a:spcAft>
                        <a:buNone/>
                      </a:pPr>
                      <a:r>
                        <a:rPr lang="en"/>
                        <a:t>289</a:t>
                      </a:r>
                      <a:endParaRPr/>
                    </a:p>
                  </a:txBody>
                  <a:tcPr marT="91425" marB="91425" marR="91425" marL="91425"/>
                </a:tc>
                <a:tc>
                  <a:txBody>
                    <a:bodyPr/>
                    <a:lstStyle/>
                    <a:p>
                      <a:pPr indent="0" lvl="0" marL="0" rtl="0" algn="ctr">
                        <a:lnSpc>
                          <a:spcPct val="115000"/>
                        </a:lnSpc>
                        <a:spcBef>
                          <a:spcPts val="0"/>
                        </a:spcBef>
                        <a:spcAft>
                          <a:spcPts val="0"/>
                        </a:spcAft>
                        <a:buNone/>
                      </a:pPr>
                      <a:r>
                        <a:rPr lang="en"/>
                        <a:t>462</a:t>
                      </a:r>
                      <a:endParaRPr/>
                    </a:p>
                  </a:txBody>
                  <a:tcPr marT="91425" marB="91425" marR="91425" marL="91425"/>
                </a:tc>
                <a:tc>
                  <a:txBody>
                    <a:bodyPr/>
                    <a:lstStyle/>
                    <a:p>
                      <a:pPr indent="0" lvl="0" marL="0" rtl="0" algn="ctr">
                        <a:lnSpc>
                          <a:spcPct val="115000"/>
                        </a:lnSpc>
                        <a:spcBef>
                          <a:spcPts val="0"/>
                        </a:spcBef>
                        <a:spcAft>
                          <a:spcPts val="0"/>
                        </a:spcAft>
                        <a:buNone/>
                      </a:pPr>
                      <a:r>
                        <a:rPr lang="en"/>
                        <a:t>591</a:t>
                      </a:r>
                      <a:endParaRPr/>
                    </a:p>
                  </a:txBody>
                  <a:tcPr marT="91425" marB="91425" marR="91425" marL="91425"/>
                </a:tc>
                <a:tc>
                  <a:txBody>
                    <a:bodyPr/>
                    <a:lstStyle/>
                    <a:p>
                      <a:pPr indent="0" lvl="0" marL="0" rtl="0" algn="ctr">
                        <a:lnSpc>
                          <a:spcPct val="115000"/>
                        </a:lnSpc>
                        <a:spcBef>
                          <a:spcPts val="0"/>
                        </a:spcBef>
                        <a:spcAft>
                          <a:spcPts val="0"/>
                        </a:spcAft>
                        <a:buNone/>
                      </a:pPr>
                      <a:r>
                        <a:rPr lang="en"/>
                        <a:t>828</a:t>
                      </a:r>
                      <a:endParaRPr/>
                    </a:p>
                  </a:txBody>
                  <a:tcPr marT="91425" marB="91425" marR="91425" marL="91425"/>
                </a:tc>
                <a:tc>
                  <a:txBody>
                    <a:bodyPr/>
                    <a:lstStyle/>
                    <a:p>
                      <a:pPr indent="0" lvl="0" marL="0" rtl="0" algn="ctr">
                        <a:lnSpc>
                          <a:spcPct val="115000"/>
                        </a:lnSpc>
                        <a:spcBef>
                          <a:spcPts val="0"/>
                        </a:spcBef>
                        <a:spcAft>
                          <a:spcPts val="0"/>
                        </a:spcAft>
                        <a:buNone/>
                      </a:pPr>
                      <a:r>
                        <a:rPr lang="en"/>
                        <a:t>981</a:t>
                      </a:r>
                      <a:endParaRPr/>
                    </a:p>
                  </a:txBody>
                  <a:tcPr marT="91425" marB="91425" marR="91425" marL="91425"/>
                </a:tc>
                <a:tc>
                  <a:txBody>
                    <a:bodyPr/>
                    <a:lstStyle/>
                    <a:p>
                      <a:pPr indent="0" lvl="0" marL="0" rtl="0" algn="ctr">
                        <a:lnSpc>
                          <a:spcPct val="115000"/>
                        </a:lnSpc>
                        <a:spcBef>
                          <a:spcPts val="0"/>
                        </a:spcBef>
                        <a:spcAft>
                          <a:spcPts val="0"/>
                        </a:spcAft>
                        <a:buNone/>
                      </a:pPr>
                      <a:r>
                        <a:rPr lang="en"/>
                        <a:t>603</a:t>
                      </a:r>
                      <a:endParaRPr/>
                    </a:p>
                  </a:txBody>
                  <a:tcPr marT="91425" marB="91425" marR="91425" marL="91425"/>
                </a:tc>
                <a:tc>
                  <a:txBody>
                    <a:bodyPr/>
                    <a:lstStyle/>
                    <a:p>
                      <a:pPr indent="0" lvl="0" marL="0" rtl="0" algn="ctr">
                        <a:lnSpc>
                          <a:spcPct val="115000"/>
                        </a:lnSpc>
                        <a:spcBef>
                          <a:spcPts val="0"/>
                        </a:spcBef>
                        <a:spcAft>
                          <a:spcPts val="0"/>
                        </a:spcAft>
                        <a:buNone/>
                      </a:pPr>
                      <a:r>
                        <a:rPr lang="en"/>
                        <a:t>922</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175</a:t>
                      </a:r>
                      <a:endParaRPr/>
                    </a:p>
                  </a:txBody>
                  <a:tcPr marT="91425" marB="91425" marR="91425" marL="91425"/>
                </a:tc>
                <a:tc>
                  <a:txBody>
                    <a:bodyPr/>
                    <a:lstStyle/>
                    <a:p>
                      <a:pPr indent="0" lvl="0" marL="0" rtl="0" algn="ctr">
                        <a:lnSpc>
                          <a:spcPct val="115000"/>
                        </a:lnSpc>
                        <a:spcBef>
                          <a:spcPts val="0"/>
                        </a:spcBef>
                        <a:spcAft>
                          <a:spcPts val="0"/>
                        </a:spcAft>
                        <a:buNone/>
                      </a:pPr>
                      <a:r>
                        <a:rPr lang="en"/>
                        <a:t>455</a:t>
                      </a:r>
                      <a:endParaRPr/>
                    </a:p>
                  </a:txBody>
                  <a:tcPr marT="91425" marB="91425" marR="91425" marL="91425"/>
                </a:tc>
                <a:tc>
                  <a:txBody>
                    <a:bodyPr/>
                    <a:lstStyle/>
                    <a:p>
                      <a:pPr indent="0" lvl="0" marL="0" rtl="0" algn="ctr">
                        <a:lnSpc>
                          <a:spcPct val="115000"/>
                        </a:lnSpc>
                        <a:spcBef>
                          <a:spcPts val="0"/>
                        </a:spcBef>
                        <a:spcAft>
                          <a:spcPts val="0"/>
                        </a:spcAft>
                        <a:buNone/>
                      </a:pPr>
                      <a:r>
                        <a:rPr lang="en"/>
                        <a:t>286</a:t>
                      </a:r>
                      <a:endParaRPr/>
                    </a:p>
                  </a:txBody>
                  <a:tcPr marT="91425" marB="91425" marR="91425" marL="91425"/>
                </a:tc>
                <a:tc>
                  <a:txBody>
                    <a:bodyPr/>
                    <a:lstStyle/>
                    <a:p>
                      <a:pPr indent="0" lvl="0" marL="0" rtl="0" algn="ctr">
                        <a:lnSpc>
                          <a:spcPct val="115000"/>
                        </a:lnSpc>
                        <a:spcBef>
                          <a:spcPts val="0"/>
                        </a:spcBef>
                        <a:spcAft>
                          <a:spcPts val="0"/>
                        </a:spcAft>
                        <a:buNone/>
                      </a:pPr>
                      <a:r>
                        <a:rPr lang="en"/>
                        <a:t>605</a:t>
                      </a:r>
                      <a:endParaRPr/>
                    </a:p>
                  </a:txBody>
                  <a:tcPr marT="91425" marB="91425" marR="91425" marL="91425"/>
                </a:tc>
                <a:tc>
                  <a:txBody>
                    <a:bodyPr/>
                    <a:lstStyle/>
                    <a:p>
                      <a:pPr indent="0" lvl="0" marL="0" rtl="0" algn="ctr">
                        <a:lnSpc>
                          <a:spcPct val="115000"/>
                        </a:lnSpc>
                        <a:spcBef>
                          <a:spcPts val="0"/>
                        </a:spcBef>
                        <a:spcAft>
                          <a:spcPts val="0"/>
                        </a:spcAft>
                        <a:buNone/>
                      </a:pPr>
                      <a:r>
                        <a:rPr lang="en"/>
                        <a:t>543</a:t>
                      </a:r>
                      <a:endParaRPr/>
                    </a:p>
                  </a:txBody>
                  <a:tcPr marT="91425" marB="91425" marR="91425" marL="91425"/>
                </a:tc>
                <a:tc>
                  <a:txBody>
                    <a:bodyPr/>
                    <a:lstStyle/>
                    <a:p>
                      <a:pPr indent="0" lvl="0" marL="0" rtl="0" algn="ctr">
                        <a:lnSpc>
                          <a:spcPct val="115000"/>
                        </a:lnSpc>
                        <a:spcBef>
                          <a:spcPts val="0"/>
                        </a:spcBef>
                        <a:spcAft>
                          <a:spcPts val="0"/>
                        </a:spcAft>
                        <a:buNone/>
                      </a:pPr>
                      <a:r>
                        <a:rPr lang="en"/>
                        <a:t>375</a:t>
                      </a:r>
                      <a:endParaRPr/>
                    </a:p>
                  </a:txBody>
                  <a:tcPr marT="91425" marB="91425" marR="91425" marL="91425"/>
                </a:tc>
                <a:tc>
                  <a:txBody>
                    <a:bodyPr/>
                    <a:lstStyle/>
                    <a:p>
                      <a:pPr indent="0" lvl="0" marL="0" rtl="0" algn="ctr">
                        <a:lnSpc>
                          <a:spcPct val="115000"/>
                        </a:lnSpc>
                        <a:spcBef>
                          <a:spcPts val="0"/>
                        </a:spcBef>
                        <a:spcAft>
                          <a:spcPts val="0"/>
                        </a:spcAft>
                        <a:buNone/>
                      </a:pPr>
                      <a:r>
                        <a:rPr lang="en"/>
                        <a:t>669</a:t>
                      </a:r>
                      <a:endParaRPr/>
                    </a:p>
                  </a:txBody>
                  <a:tcPr marT="91425" marB="91425" marR="91425" marL="91425"/>
                </a:tc>
                <a:tc>
                  <a:txBody>
                    <a:bodyPr/>
                    <a:lstStyle/>
                    <a:p>
                      <a:pPr indent="0" lvl="0" marL="0" rtl="0" algn="ctr">
                        <a:lnSpc>
                          <a:spcPct val="115000"/>
                        </a:lnSpc>
                        <a:spcBef>
                          <a:spcPts val="0"/>
                        </a:spcBef>
                        <a:spcAft>
                          <a:spcPts val="0"/>
                        </a:spcAft>
                        <a:buNone/>
                      </a:pPr>
                      <a:r>
                        <a:rPr lang="en"/>
                        <a:t>970</a:t>
                      </a:r>
                      <a:endParaRPr/>
                    </a:p>
                  </a:txBody>
                  <a:tcPr marT="91425" marB="91425" marR="91425" marL="91425"/>
                </a:tc>
                <a:tc>
                  <a:txBody>
                    <a:bodyPr/>
                    <a:lstStyle/>
                    <a:p>
                      <a:pPr indent="0" lvl="0" marL="0" rtl="0" algn="ctr">
                        <a:lnSpc>
                          <a:spcPct val="115000"/>
                        </a:lnSpc>
                        <a:spcBef>
                          <a:spcPts val="0"/>
                        </a:spcBef>
                        <a:spcAft>
                          <a:spcPts val="0"/>
                        </a:spcAft>
                        <a:buNone/>
                      </a:pPr>
                      <a:r>
                        <a:rPr lang="en"/>
                        <a:t>651</a:t>
                      </a:r>
                      <a:endParaRPr/>
                    </a:p>
                  </a:txBody>
                  <a:tcPr marT="91425" marB="91425" marR="91425" marL="91425"/>
                </a:tc>
                <a:tc>
                  <a:txBody>
                    <a:bodyPr/>
                    <a:lstStyle/>
                    <a:p>
                      <a:pPr indent="0" lvl="0" marL="0" rtl="0" algn="ctr">
                        <a:lnSpc>
                          <a:spcPct val="115000"/>
                        </a:lnSpc>
                        <a:spcBef>
                          <a:spcPts val="0"/>
                        </a:spcBef>
                        <a:spcAft>
                          <a:spcPts val="0"/>
                        </a:spcAft>
                        <a:buNone/>
                      </a:pPr>
                      <a:r>
                        <a:rPr lang="en"/>
                        <a:t>65</a:t>
                      </a:r>
                      <a:endParaRPr/>
                    </a:p>
                  </a:txBody>
                  <a:tcPr marT="91425" marB="91425" marR="91425" marL="91425"/>
                </a:tc>
              </a:tr>
              <a:tr h="108575">
                <a:tc>
                  <a:txBody>
                    <a:bodyPr/>
                    <a:lstStyle/>
                    <a:p>
                      <a:pPr indent="0" lvl="0" marL="0" rtl="0" algn="ctr">
                        <a:lnSpc>
                          <a:spcPct val="115000"/>
                        </a:lnSpc>
                        <a:spcBef>
                          <a:spcPts val="0"/>
                        </a:spcBef>
                        <a:spcAft>
                          <a:spcPts val="0"/>
                        </a:spcAft>
                        <a:buNone/>
                      </a:pPr>
                      <a:r>
                        <a:rPr lang="en"/>
                        <a:t>995</a:t>
                      </a:r>
                      <a:endParaRPr/>
                    </a:p>
                  </a:txBody>
                  <a:tcPr marT="91425" marB="91425" marR="91425" marL="91425"/>
                </a:tc>
                <a:tc>
                  <a:txBody>
                    <a:bodyPr/>
                    <a:lstStyle/>
                    <a:p>
                      <a:pPr indent="0" lvl="0" marL="0" rtl="0" algn="ctr">
                        <a:lnSpc>
                          <a:spcPct val="115000"/>
                        </a:lnSpc>
                        <a:spcBef>
                          <a:spcPts val="0"/>
                        </a:spcBef>
                        <a:spcAft>
                          <a:spcPts val="0"/>
                        </a:spcAft>
                        <a:buNone/>
                      </a:pPr>
                      <a:r>
                        <a:rPr lang="en"/>
                        <a:t>13</a:t>
                      </a:r>
                      <a:endParaRPr/>
                    </a:p>
                  </a:txBody>
                  <a:tcPr marT="91425" marB="91425" marR="91425" marL="91425"/>
                </a:tc>
                <a:tc>
                  <a:txBody>
                    <a:bodyPr/>
                    <a:lstStyle/>
                    <a:p>
                      <a:pPr indent="0" lvl="0" marL="0" rtl="0" algn="ctr">
                        <a:lnSpc>
                          <a:spcPct val="115000"/>
                        </a:lnSpc>
                        <a:spcBef>
                          <a:spcPts val="0"/>
                        </a:spcBef>
                        <a:spcAft>
                          <a:spcPts val="0"/>
                        </a:spcAft>
                        <a:buNone/>
                      </a:pPr>
                      <a:r>
                        <a:rPr lang="en"/>
                        <a:t>916</a:t>
                      </a:r>
                      <a:endParaRPr/>
                    </a:p>
                  </a:txBody>
                  <a:tcPr marT="91425" marB="91425" marR="91425" marL="91425"/>
                </a:tc>
                <a:tc>
                  <a:txBody>
                    <a:bodyPr/>
                    <a:lstStyle/>
                    <a:p>
                      <a:pPr indent="0" lvl="0" marL="0" rtl="0" algn="ctr">
                        <a:lnSpc>
                          <a:spcPct val="115000"/>
                        </a:lnSpc>
                        <a:spcBef>
                          <a:spcPts val="0"/>
                        </a:spcBef>
                        <a:spcAft>
                          <a:spcPts val="0"/>
                        </a:spcAft>
                        <a:buNone/>
                      </a:pPr>
                      <a:r>
                        <a:rPr lang="en"/>
                        <a:t>616</a:t>
                      </a:r>
                      <a:endParaRPr/>
                    </a:p>
                  </a:txBody>
                  <a:tcPr marT="91425" marB="91425" marR="91425" marL="91425"/>
                </a:tc>
                <a:tc>
                  <a:txBody>
                    <a:bodyPr/>
                    <a:lstStyle/>
                    <a:p>
                      <a:pPr indent="0" lvl="0" marL="0" rtl="0" algn="ctr">
                        <a:lnSpc>
                          <a:spcPct val="115000"/>
                        </a:lnSpc>
                        <a:spcBef>
                          <a:spcPts val="0"/>
                        </a:spcBef>
                        <a:spcAft>
                          <a:spcPts val="0"/>
                        </a:spcAft>
                        <a:buNone/>
                      </a:pPr>
                      <a:r>
                        <a:rPr lang="en"/>
                        <a:t>721</a:t>
                      </a:r>
                      <a:endParaRPr/>
                    </a:p>
                  </a:txBody>
                  <a:tcPr marT="91425" marB="91425" marR="91425" marL="91425"/>
                </a:tc>
                <a:tc>
                  <a:txBody>
                    <a:bodyPr/>
                    <a:lstStyle/>
                    <a:p>
                      <a:pPr indent="0" lvl="0" marL="0" rtl="0" algn="ctr">
                        <a:lnSpc>
                          <a:spcPct val="115000"/>
                        </a:lnSpc>
                        <a:spcBef>
                          <a:spcPts val="0"/>
                        </a:spcBef>
                        <a:spcAft>
                          <a:spcPts val="0"/>
                        </a:spcAft>
                        <a:buNone/>
                      </a:pPr>
                      <a:r>
                        <a:rPr lang="en"/>
                        <a:t>913</a:t>
                      </a:r>
                      <a:endParaRPr/>
                    </a:p>
                  </a:txBody>
                  <a:tcPr marT="91425" marB="91425" marR="91425" marL="91425"/>
                </a:tc>
                <a:tc>
                  <a:txBody>
                    <a:bodyPr/>
                    <a:lstStyle/>
                    <a:p>
                      <a:pPr indent="0" lvl="0" marL="0" rtl="0" algn="ctr">
                        <a:lnSpc>
                          <a:spcPct val="115000"/>
                        </a:lnSpc>
                        <a:spcBef>
                          <a:spcPts val="0"/>
                        </a:spcBef>
                        <a:spcAft>
                          <a:spcPts val="0"/>
                        </a:spcAft>
                        <a:buNone/>
                      </a:pPr>
                      <a:r>
                        <a:rPr lang="en"/>
                        <a:t>872</a:t>
                      </a:r>
                      <a:endParaRPr/>
                    </a:p>
                  </a:txBody>
                  <a:tcPr marT="91425" marB="91425" marR="91425" marL="91425"/>
                </a:tc>
                <a:tc>
                  <a:txBody>
                    <a:bodyPr/>
                    <a:lstStyle/>
                    <a:p>
                      <a:pPr indent="0" lvl="0" marL="0" rtl="0" algn="ctr">
                        <a:lnSpc>
                          <a:spcPct val="115000"/>
                        </a:lnSpc>
                        <a:spcBef>
                          <a:spcPts val="0"/>
                        </a:spcBef>
                        <a:spcAft>
                          <a:spcPts val="0"/>
                        </a:spcAft>
                        <a:buNone/>
                      </a:pPr>
                      <a:r>
                        <a:rPr lang="en"/>
                        <a:t>881</a:t>
                      </a:r>
                      <a:endParaRPr/>
                    </a:p>
                  </a:txBody>
                  <a:tcPr marT="91425" marB="91425" marR="91425" marL="91425"/>
                </a:tc>
                <a:tc>
                  <a:txBody>
                    <a:bodyPr/>
                    <a:lstStyle/>
                    <a:p>
                      <a:pPr indent="0" lvl="0" marL="0" rtl="0" algn="ctr">
                        <a:lnSpc>
                          <a:spcPct val="115000"/>
                        </a:lnSpc>
                        <a:spcBef>
                          <a:spcPts val="0"/>
                        </a:spcBef>
                        <a:spcAft>
                          <a:spcPts val="0"/>
                        </a:spcAft>
                        <a:buNone/>
                      </a:pPr>
                      <a:r>
                        <a:rPr lang="en"/>
                        <a:t>22</a:t>
                      </a:r>
                      <a:endParaRPr/>
                    </a:p>
                  </a:txBody>
                  <a:tcPr marT="91425" marB="91425" marR="91425" marL="91425"/>
                </a:tc>
                <a:tc>
                  <a:txBody>
                    <a:bodyPr/>
                    <a:lstStyle/>
                    <a:p>
                      <a:pPr indent="0" lvl="0" marL="0" rtl="0" algn="ctr">
                        <a:lnSpc>
                          <a:spcPct val="115000"/>
                        </a:lnSpc>
                        <a:spcBef>
                          <a:spcPts val="0"/>
                        </a:spcBef>
                        <a:spcAft>
                          <a:spcPts val="0"/>
                        </a:spcAft>
                        <a:buNone/>
                      </a:pPr>
                      <a:r>
                        <a:rPr lang="en"/>
                        <a:t>830</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584</a:t>
                      </a:r>
                      <a:endParaRPr/>
                    </a:p>
                  </a:txBody>
                  <a:tcPr marT="91425" marB="91425" marR="91425" marL="91425"/>
                </a:tc>
                <a:tc>
                  <a:txBody>
                    <a:bodyPr/>
                    <a:lstStyle/>
                    <a:p>
                      <a:pPr indent="0" lvl="0" marL="0" rtl="0" algn="ctr">
                        <a:lnSpc>
                          <a:spcPct val="115000"/>
                        </a:lnSpc>
                        <a:spcBef>
                          <a:spcPts val="0"/>
                        </a:spcBef>
                        <a:spcAft>
                          <a:spcPts val="0"/>
                        </a:spcAft>
                        <a:buNone/>
                      </a:pPr>
                      <a:r>
                        <a:rPr lang="en"/>
                        <a:t>137</a:t>
                      </a:r>
                      <a:endParaRPr/>
                    </a:p>
                  </a:txBody>
                  <a:tcPr marT="91425" marB="91425" marR="91425" marL="91425"/>
                </a:tc>
                <a:tc>
                  <a:txBody>
                    <a:bodyPr/>
                    <a:lstStyle/>
                    <a:p>
                      <a:pPr indent="0" lvl="0" marL="0" rtl="0" algn="ctr">
                        <a:lnSpc>
                          <a:spcPct val="115000"/>
                        </a:lnSpc>
                        <a:spcBef>
                          <a:spcPts val="0"/>
                        </a:spcBef>
                        <a:spcAft>
                          <a:spcPts val="0"/>
                        </a:spcAft>
                        <a:buNone/>
                      </a:pPr>
                      <a:r>
                        <a:rPr lang="en"/>
                        <a:t>228</a:t>
                      </a:r>
                      <a:endParaRPr/>
                    </a:p>
                  </a:txBody>
                  <a:tcPr marT="91425" marB="91425" marR="91425" marL="91425"/>
                </a:tc>
                <a:tc>
                  <a:txBody>
                    <a:bodyPr/>
                    <a:lstStyle/>
                    <a:p>
                      <a:pPr indent="0" lvl="0" marL="0" rtl="0" algn="ctr">
                        <a:lnSpc>
                          <a:spcPct val="115000"/>
                        </a:lnSpc>
                        <a:spcBef>
                          <a:spcPts val="0"/>
                        </a:spcBef>
                        <a:spcAft>
                          <a:spcPts val="0"/>
                        </a:spcAft>
                        <a:buNone/>
                      </a:pPr>
                      <a:r>
                        <a:rPr lang="en"/>
                        <a:t>86</a:t>
                      </a:r>
                      <a:endParaRPr/>
                    </a:p>
                  </a:txBody>
                  <a:tcPr marT="91425" marB="91425" marR="91425" marL="91425"/>
                </a:tc>
                <a:tc>
                  <a:txBody>
                    <a:bodyPr/>
                    <a:lstStyle/>
                    <a:p>
                      <a:pPr indent="0" lvl="0" marL="0" rtl="0" algn="ctr">
                        <a:lnSpc>
                          <a:spcPct val="115000"/>
                        </a:lnSpc>
                        <a:spcBef>
                          <a:spcPts val="0"/>
                        </a:spcBef>
                        <a:spcAft>
                          <a:spcPts val="0"/>
                        </a:spcAft>
                        <a:buNone/>
                      </a:pPr>
                      <a:r>
                        <a:rPr lang="en"/>
                        <a:t>861</a:t>
                      </a:r>
                      <a:endParaRPr/>
                    </a:p>
                  </a:txBody>
                  <a:tcPr marT="91425" marB="91425" marR="91425" marL="91425"/>
                </a:tc>
                <a:tc>
                  <a:txBody>
                    <a:bodyPr/>
                    <a:lstStyle/>
                    <a:p>
                      <a:pPr indent="0" lvl="0" marL="0" rtl="0" algn="ctr">
                        <a:lnSpc>
                          <a:spcPct val="115000"/>
                        </a:lnSpc>
                        <a:spcBef>
                          <a:spcPts val="0"/>
                        </a:spcBef>
                        <a:spcAft>
                          <a:spcPts val="0"/>
                        </a:spcAft>
                        <a:buNone/>
                      </a:pPr>
                      <a:r>
                        <a:rPr lang="en"/>
                        <a:t>109</a:t>
                      </a:r>
                      <a:endParaRPr/>
                    </a:p>
                  </a:txBody>
                  <a:tcPr marT="91425" marB="91425" marR="91425" marL="91425"/>
                </a:tc>
                <a:tc>
                  <a:txBody>
                    <a:bodyPr/>
                    <a:lstStyle/>
                    <a:p>
                      <a:pPr indent="0" lvl="0" marL="0" rtl="0" algn="ctr">
                        <a:lnSpc>
                          <a:spcPct val="115000"/>
                        </a:lnSpc>
                        <a:spcBef>
                          <a:spcPts val="0"/>
                        </a:spcBef>
                        <a:spcAft>
                          <a:spcPts val="0"/>
                        </a:spcAft>
                        <a:buNone/>
                      </a:pPr>
                      <a:r>
                        <a:rPr lang="en"/>
                        <a:t>821</a:t>
                      </a:r>
                      <a:endParaRPr/>
                    </a:p>
                  </a:txBody>
                  <a:tcPr marT="91425" marB="91425" marR="91425" marL="91425"/>
                </a:tc>
                <a:tc>
                  <a:txBody>
                    <a:bodyPr/>
                    <a:lstStyle/>
                    <a:p>
                      <a:pPr indent="0" lvl="0" marL="0" rtl="0" algn="ctr">
                        <a:lnSpc>
                          <a:spcPct val="115000"/>
                        </a:lnSpc>
                        <a:spcBef>
                          <a:spcPts val="0"/>
                        </a:spcBef>
                        <a:spcAft>
                          <a:spcPts val="0"/>
                        </a:spcAft>
                        <a:buNone/>
                      </a:pPr>
                      <a:r>
                        <a:rPr lang="en"/>
                        <a:t>253</a:t>
                      </a:r>
                      <a:endParaRPr/>
                    </a:p>
                  </a:txBody>
                  <a:tcPr marT="91425" marB="91425" marR="91425" marL="91425"/>
                </a:tc>
                <a:tc>
                  <a:txBody>
                    <a:bodyPr/>
                    <a:lstStyle/>
                    <a:p>
                      <a:pPr indent="0" lvl="0" marL="0" rtl="0" algn="ctr">
                        <a:lnSpc>
                          <a:spcPct val="115000"/>
                        </a:lnSpc>
                        <a:spcBef>
                          <a:spcPts val="0"/>
                        </a:spcBef>
                        <a:spcAft>
                          <a:spcPts val="0"/>
                        </a:spcAft>
                        <a:buNone/>
                      </a:pPr>
                      <a:r>
                        <a:rPr lang="en"/>
                        <a:t>305</a:t>
                      </a:r>
                      <a:endParaRPr/>
                    </a:p>
                  </a:txBody>
                  <a:tcPr marT="91425" marB="91425" marR="91425" marL="91425"/>
                </a:tc>
                <a:tc>
                  <a:txBody>
                    <a:bodyPr/>
                    <a:lstStyle/>
                    <a:p>
                      <a:pPr indent="0" lvl="0" marL="0" rtl="0" algn="ctr">
                        <a:lnSpc>
                          <a:spcPct val="115000"/>
                        </a:lnSpc>
                        <a:spcBef>
                          <a:spcPts val="0"/>
                        </a:spcBef>
                        <a:spcAft>
                          <a:spcPts val="0"/>
                        </a:spcAft>
                        <a:buNone/>
                      </a:pPr>
                      <a:r>
                        <a:rPr lang="en"/>
                        <a:t>530</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317</a:t>
                      </a:r>
                      <a:endParaRPr/>
                    </a:p>
                  </a:txBody>
                  <a:tcPr marT="91425" marB="91425" marR="91425" marL="91425"/>
                </a:tc>
                <a:tc>
                  <a:txBody>
                    <a:bodyPr/>
                    <a:lstStyle/>
                    <a:p>
                      <a:pPr indent="0" lvl="0" marL="0" rtl="0" algn="ctr">
                        <a:lnSpc>
                          <a:spcPct val="115000"/>
                        </a:lnSpc>
                        <a:spcBef>
                          <a:spcPts val="0"/>
                        </a:spcBef>
                        <a:spcAft>
                          <a:spcPts val="0"/>
                        </a:spcAft>
                        <a:buNone/>
                      </a:pPr>
                      <a:r>
                        <a:rPr lang="en"/>
                        <a:t>340</a:t>
                      </a:r>
                      <a:endParaRPr/>
                    </a:p>
                  </a:txBody>
                  <a:tcPr marT="91425" marB="91425" marR="91425" marL="91425"/>
                </a:tc>
                <a:tc>
                  <a:txBody>
                    <a:bodyPr/>
                    <a:lstStyle/>
                    <a:p>
                      <a:pPr indent="0" lvl="0" marL="0" rtl="0" algn="ctr">
                        <a:lnSpc>
                          <a:spcPct val="115000"/>
                        </a:lnSpc>
                        <a:spcBef>
                          <a:spcPts val="0"/>
                        </a:spcBef>
                        <a:spcAft>
                          <a:spcPts val="0"/>
                        </a:spcAft>
                        <a:buNone/>
                      </a:pPr>
                      <a:r>
                        <a:rPr lang="en"/>
                        <a:t>494</a:t>
                      </a:r>
                      <a:endParaRPr/>
                    </a:p>
                  </a:txBody>
                  <a:tcPr marT="91425" marB="91425" marR="91425" marL="91425"/>
                </a:tc>
                <a:tc>
                  <a:txBody>
                    <a:bodyPr/>
                    <a:lstStyle/>
                    <a:p>
                      <a:pPr indent="0" lvl="0" marL="0" rtl="0" algn="ctr">
                        <a:lnSpc>
                          <a:spcPct val="115000"/>
                        </a:lnSpc>
                        <a:spcBef>
                          <a:spcPts val="0"/>
                        </a:spcBef>
                        <a:spcAft>
                          <a:spcPts val="0"/>
                        </a:spcAft>
                        <a:buNone/>
                      </a:pPr>
                      <a:r>
                        <a:rPr lang="en"/>
                        <a:t>719</a:t>
                      </a:r>
                      <a:endParaRPr/>
                    </a:p>
                  </a:txBody>
                  <a:tcPr marT="91425" marB="91425" marR="91425" marL="91425"/>
                </a:tc>
                <a:tc>
                  <a:txBody>
                    <a:bodyPr/>
                    <a:lstStyle/>
                    <a:p>
                      <a:pPr indent="0" lvl="0" marL="0" rtl="0" algn="ctr">
                        <a:lnSpc>
                          <a:spcPct val="115000"/>
                        </a:lnSpc>
                        <a:spcBef>
                          <a:spcPts val="0"/>
                        </a:spcBef>
                        <a:spcAft>
                          <a:spcPts val="0"/>
                        </a:spcAft>
                        <a:buNone/>
                      </a:pPr>
                      <a:r>
                        <a:rPr lang="en"/>
                        <a:t>737</a:t>
                      </a:r>
                      <a:endParaRPr/>
                    </a:p>
                  </a:txBody>
                  <a:tcPr marT="91425" marB="91425" marR="91425" marL="91425"/>
                </a:tc>
                <a:tc>
                  <a:txBody>
                    <a:bodyPr/>
                    <a:lstStyle/>
                    <a:p>
                      <a:pPr indent="0" lvl="0" marL="0" rtl="0" algn="ctr">
                        <a:lnSpc>
                          <a:spcPct val="115000"/>
                        </a:lnSpc>
                        <a:spcBef>
                          <a:spcPts val="0"/>
                        </a:spcBef>
                        <a:spcAft>
                          <a:spcPts val="0"/>
                        </a:spcAft>
                        <a:buNone/>
                      </a:pPr>
                      <a:r>
                        <a:rPr lang="en"/>
                        <a:t>677</a:t>
                      </a:r>
                      <a:endParaRPr/>
                    </a:p>
                  </a:txBody>
                  <a:tcPr marT="91425" marB="91425" marR="91425" marL="91425"/>
                </a:tc>
                <a:tc>
                  <a:txBody>
                    <a:bodyPr/>
                    <a:lstStyle/>
                    <a:p>
                      <a:pPr indent="0" lvl="0" marL="0" rtl="0" algn="ctr">
                        <a:lnSpc>
                          <a:spcPct val="115000"/>
                        </a:lnSpc>
                        <a:spcBef>
                          <a:spcPts val="0"/>
                        </a:spcBef>
                        <a:spcAft>
                          <a:spcPts val="0"/>
                        </a:spcAft>
                        <a:buNone/>
                      </a:pPr>
                      <a:r>
                        <a:rPr lang="en"/>
                        <a:t>786</a:t>
                      </a:r>
                      <a:endParaRPr/>
                    </a:p>
                  </a:txBody>
                  <a:tcPr marT="91425" marB="91425" marR="91425" marL="91425"/>
                </a:tc>
                <a:tc>
                  <a:txBody>
                    <a:bodyPr/>
                    <a:lstStyle/>
                    <a:p>
                      <a:pPr indent="0" lvl="0" marL="0" rtl="0" algn="ctr">
                        <a:lnSpc>
                          <a:spcPct val="115000"/>
                        </a:lnSpc>
                        <a:spcBef>
                          <a:spcPts val="0"/>
                        </a:spcBef>
                        <a:spcAft>
                          <a:spcPts val="0"/>
                        </a:spcAft>
                        <a:buNone/>
                      </a:pPr>
                      <a:r>
                        <a:rPr lang="en"/>
                        <a:t>672</a:t>
                      </a:r>
                      <a:endParaRPr/>
                    </a:p>
                  </a:txBody>
                  <a:tcPr marT="91425" marB="91425" marR="91425" marL="91425"/>
                </a:tc>
                <a:tc>
                  <a:txBody>
                    <a:bodyPr/>
                    <a:lstStyle/>
                    <a:p>
                      <a:pPr indent="0" lvl="0" marL="0" rtl="0" algn="ctr">
                        <a:lnSpc>
                          <a:spcPct val="115000"/>
                        </a:lnSpc>
                        <a:spcBef>
                          <a:spcPts val="0"/>
                        </a:spcBef>
                        <a:spcAft>
                          <a:spcPts val="0"/>
                        </a:spcAft>
                        <a:buNone/>
                      </a:pPr>
                      <a:r>
                        <a:rPr lang="en"/>
                        <a:t>216</a:t>
                      </a:r>
                      <a:endParaRPr/>
                    </a:p>
                  </a:txBody>
                  <a:tcPr marT="91425" marB="91425" marR="91425" marL="91425"/>
                </a:tc>
                <a:tc>
                  <a:txBody>
                    <a:bodyPr/>
                    <a:lstStyle/>
                    <a:p>
                      <a:pPr indent="0" lvl="0" marL="0" rtl="0" algn="ctr">
                        <a:lnSpc>
                          <a:spcPct val="115000"/>
                        </a:lnSpc>
                        <a:spcBef>
                          <a:spcPts val="0"/>
                        </a:spcBef>
                        <a:spcAft>
                          <a:spcPts val="0"/>
                        </a:spcAft>
                        <a:buNone/>
                      </a:pPr>
                      <a:r>
                        <a:rPr lang="en"/>
                        <a:t>702</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35</a:t>
                      </a:r>
                      <a:endParaRPr/>
                    </a:p>
                  </a:txBody>
                  <a:tcPr marT="91425" marB="91425" marR="91425" marL="91425"/>
                </a:tc>
                <a:tc>
                  <a:txBody>
                    <a:bodyPr/>
                    <a:lstStyle/>
                    <a:p>
                      <a:pPr indent="0" lvl="0" marL="0" rtl="0" algn="ctr">
                        <a:lnSpc>
                          <a:spcPct val="115000"/>
                        </a:lnSpc>
                        <a:spcBef>
                          <a:spcPts val="0"/>
                        </a:spcBef>
                        <a:spcAft>
                          <a:spcPts val="0"/>
                        </a:spcAft>
                        <a:buNone/>
                      </a:pPr>
                      <a:r>
                        <a:rPr lang="en"/>
                        <a:t>770</a:t>
                      </a:r>
                      <a:endParaRPr/>
                    </a:p>
                  </a:txBody>
                  <a:tcPr marT="91425" marB="91425" marR="91425" marL="91425"/>
                </a:tc>
                <a:tc>
                  <a:txBody>
                    <a:bodyPr/>
                    <a:lstStyle/>
                    <a:p>
                      <a:pPr indent="0" lvl="0" marL="0" rtl="0" algn="ctr">
                        <a:lnSpc>
                          <a:spcPct val="115000"/>
                        </a:lnSpc>
                        <a:spcBef>
                          <a:spcPts val="0"/>
                        </a:spcBef>
                        <a:spcAft>
                          <a:spcPts val="0"/>
                        </a:spcAft>
                        <a:buNone/>
                      </a:pPr>
                      <a:r>
                        <a:rPr lang="en"/>
                        <a:t>480</a:t>
                      </a:r>
                      <a:endParaRPr/>
                    </a:p>
                  </a:txBody>
                  <a:tcPr marT="91425" marB="91425" marR="91425" marL="91425"/>
                </a:tc>
                <a:tc>
                  <a:txBody>
                    <a:bodyPr/>
                    <a:lstStyle/>
                    <a:p>
                      <a:pPr indent="0" lvl="0" marL="0" rtl="0" algn="ctr">
                        <a:lnSpc>
                          <a:spcPct val="115000"/>
                        </a:lnSpc>
                        <a:spcBef>
                          <a:spcPts val="0"/>
                        </a:spcBef>
                        <a:spcAft>
                          <a:spcPts val="0"/>
                        </a:spcAft>
                        <a:buNone/>
                      </a:pPr>
                      <a:r>
                        <a:rPr lang="en"/>
                        <a:t>557</a:t>
                      </a:r>
                      <a:endParaRPr/>
                    </a:p>
                  </a:txBody>
                  <a:tcPr marT="91425" marB="91425" marR="91425" marL="91425"/>
                </a:tc>
                <a:tc>
                  <a:txBody>
                    <a:bodyPr/>
                    <a:lstStyle/>
                    <a:p>
                      <a:pPr indent="0" lvl="0" marL="0" rtl="0" algn="ctr">
                        <a:lnSpc>
                          <a:spcPct val="115000"/>
                        </a:lnSpc>
                        <a:spcBef>
                          <a:spcPts val="0"/>
                        </a:spcBef>
                        <a:spcAft>
                          <a:spcPts val="0"/>
                        </a:spcAft>
                        <a:buNone/>
                      </a:pPr>
                      <a:r>
                        <a:rPr lang="en"/>
                        <a:t>74</a:t>
                      </a:r>
                      <a:endParaRPr/>
                    </a:p>
                  </a:txBody>
                  <a:tcPr marT="91425" marB="91425" marR="91425" marL="91425"/>
                </a:tc>
                <a:tc>
                  <a:txBody>
                    <a:bodyPr/>
                    <a:lstStyle/>
                    <a:p>
                      <a:pPr indent="0" lvl="0" marL="0" rtl="0" algn="ctr">
                        <a:lnSpc>
                          <a:spcPct val="115000"/>
                        </a:lnSpc>
                        <a:spcBef>
                          <a:spcPts val="0"/>
                        </a:spcBef>
                        <a:spcAft>
                          <a:spcPts val="0"/>
                        </a:spcAft>
                        <a:buNone/>
                      </a:pPr>
                      <a:r>
                        <a:rPr lang="en"/>
                        <a:t>52</a:t>
                      </a:r>
                      <a:endParaRPr/>
                    </a:p>
                  </a:txBody>
                  <a:tcPr marT="91425" marB="91425" marR="91425" marL="91425"/>
                </a:tc>
                <a:tc>
                  <a:txBody>
                    <a:bodyPr/>
                    <a:lstStyle/>
                    <a:p>
                      <a:pPr indent="0" lvl="0" marL="0" rtl="0" algn="ctr">
                        <a:lnSpc>
                          <a:spcPct val="115000"/>
                        </a:lnSpc>
                        <a:spcBef>
                          <a:spcPts val="0"/>
                        </a:spcBef>
                        <a:spcAft>
                          <a:spcPts val="0"/>
                        </a:spcAft>
                        <a:buNone/>
                      </a:pPr>
                      <a:r>
                        <a:rPr lang="en"/>
                        <a:t>632</a:t>
                      </a:r>
                      <a:endParaRPr/>
                    </a:p>
                  </a:txBody>
                  <a:tcPr marT="91425" marB="91425" marR="91425" marL="91425"/>
                </a:tc>
                <a:tc>
                  <a:txBody>
                    <a:bodyPr/>
                    <a:lstStyle/>
                    <a:p>
                      <a:pPr indent="0" lvl="0" marL="0" rtl="0" algn="ctr">
                        <a:lnSpc>
                          <a:spcPct val="115000"/>
                        </a:lnSpc>
                        <a:spcBef>
                          <a:spcPts val="0"/>
                        </a:spcBef>
                        <a:spcAft>
                          <a:spcPts val="0"/>
                        </a:spcAft>
                        <a:buNone/>
                      </a:pPr>
                      <a:r>
                        <a:rPr lang="en"/>
                        <a:t>765</a:t>
                      </a:r>
                      <a:endParaRPr/>
                    </a:p>
                  </a:txBody>
                  <a:tcPr marT="91425" marB="91425" marR="91425" marL="91425"/>
                </a:tc>
                <a:tc>
                  <a:txBody>
                    <a:bodyPr/>
                    <a:lstStyle/>
                    <a:p>
                      <a:pPr indent="0" lvl="0" marL="0" rtl="0" algn="ctr">
                        <a:lnSpc>
                          <a:spcPct val="115000"/>
                        </a:lnSpc>
                        <a:spcBef>
                          <a:spcPts val="0"/>
                        </a:spcBef>
                        <a:spcAft>
                          <a:spcPts val="0"/>
                        </a:spcAft>
                        <a:buNone/>
                      </a:pPr>
                      <a:r>
                        <a:rPr lang="en"/>
                        <a:t>753</a:t>
                      </a:r>
                      <a:endParaRPr/>
                    </a:p>
                  </a:txBody>
                  <a:tcPr marT="91425" marB="91425" marR="91425" marL="91425"/>
                </a:tc>
                <a:tc>
                  <a:txBody>
                    <a:bodyPr/>
                    <a:lstStyle/>
                    <a:p>
                      <a:pPr indent="0" lvl="0" marL="0" rtl="0" algn="ctr">
                        <a:lnSpc>
                          <a:spcPct val="115000"/>
                        </a:lnSpc>
                        <a:spcBef>
                          <a:spcPts val="0"/>
                        </a:spcBef>
                        <a:spcAft>
                          <a:spcPts val="0"/>
                        </a:spcAft>
                        <a:buNone/>
                      </a:pPr>
                      <a:r>
                        <a:rPr lang="en"/>
                        <a:t>73</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194</a:t>
                      </a:r>
                      <a:endParaRPr/>
                    </a:p>
                  </a:txBody>
                  <a:tcPr marT="91425" marB="91425" marR="91425" marL="91425"/>
                </a:tc>
                <a:tc>
                  <a:txBody>
                    <a:bodyPr/>
                    <a:lstStyle/>
                    <a:p>
                      <a:pPr indent="0" lvl="0" marL="0" rtl="0" algn="ctr">
                        <a:lnSpc>
                          <a:spcPct val="115000"/>
                        </a:lnSpc>
                        <a:spcBef>
                          <a:spcPts val="0"/>
                        </a:spcBef>
                        <a:spcAft>
                          <a:spcPts val="0"/>
                        </a:spcAft>
                        <a:buNone/>
                      </a:pPr>
                      <a:r>
                        <a:rPr lang="en"/>
                        <a:t>77</a:t>
                      </a:r>
                      <a:endParaRPr/>
                    </a:p>
                  </a:txBody>
                  <a:tcPr marT="91425" marB="91425" marR="91425" marL="91425"/>
                </a:tc>
                <a:tc>
                  <a:txBody>
                    <a:bodyPr/>
                    <a:lstStyle/>
                    <a:p>
                      <a:pPr indent="0" lvl="0" marL="0" rtl="0" algn="ctr">
                        <a:lnSpc>
                          <a:spcPct val="115000"/>
                        </a:lnSpc>
                        <a:spcBef>
                          <a:spcPts val="0"/>
                        </a:spcBef>
                        <a:spcAft>
                          <a:spcPts val="0"/>
                        </a:spcAft>
                        <a:buNone/>
                      </a:pPr>
                      <a:r>
                        <a:rPr lang="en"/>
                        <a:t>226</a:t>
                      </a:r>
                      <a:endParaRPr/>
                    </a:p>
                  </a:txBody>
                  <a:tcPr marT="91425" marB="91425" marR="91425" marL="91425"/>
                </a:tc>
                <a:tc>
                  <a:txBody>
                    <a:bodyPr/>
                    <a:lstStyle/>
                    <a:p>
                      <a:pPr indent="0" lvl="0" marL="0" rtl="0" algn="ctr">
                        <a:lnSpc>
                          <a:spcPct val="115000"/>
                        </a:lnSpc>
                        <a:spcBef>
                          <a:spcPts val="0"/>
                        </a:spcBef>
                        <a:spcAft>
                          <a:spcPts val="0"/>
                        </a:spcAft>
                        <a:buNone/>
                      </a:pPr>
                      <a:r>
                        <a:rPr lang="en"/>
                        <a:t>764</a:t>
                      </a:r>
                      <a:endParaRPr/>
                    </a:p>
                  </a:txBody>
                  <a:tcPr marT="91425" marB="91425" marR="91425" marL="91425"/>
                </a:tc>
                <a:tc>
                  <a:txBody>
                    <a:bodyPr/>
                    <a:lstStyle/>
                    <a:p>
                      <a:pPr indent="0" lvl="0" marL="0" rtl="0" algn="ctr">
                        <a:lnSpc>
                          <a:spcPct val="115000"/>
                        </a:lnSpc>
                        <a:spcBef>
                          <a:spcPts val="0"/>
                        </a:spcBef>
                        <a:spcAft>
                          <a:spcPts val="0"/>
                        </a:spcAft>
                        <a:buNone/>
                      </a:pPr>
                      <a:r>
                        <a:rPr lang="en"/>
                        <a:t>173</a:t>
                      </a:r>
                      <a:endParaRPr/>
                    </a:p>
                  </a:txBody>
                  <a:tcPr marT="91425" marB="91425" marR="91425" marL="91425"/>
                </a:tc>
                <a:tc>
                  <a:txBody>
                    <a:bodyPr/>
                    <a:lstStyle/>
                    <a:p>
                      <a:pPr indent="0" lvl="0" marL="0" rtl="0" algn="ctr">
                        <a:lnSpc>
                          <a:spcPct val="115000"/>
                        </a:lnSpc>
                        <a:spcBef>
                          <a:spcPts val="0"/>
                        </a:spcBef>
                        <a:spcAft>
                          <a:spcPts val="0"/>
                        </a:spcAft>
                        <a:buNone/>
                      </a:pPr>
                      <a:r>
                        <a:rPr lang="en"/>
                        <a:t>979</a:t>
                      </a:r>
                      <a:endParaRPr/>
                    </a:p>
                  </a:txBody>
                  <a:tcPr marT="91425" marB="91425" marR="91425" marL="91425"/>
                </a:tc>
                <a:tc>
                  <a:txBody>
                    <a:bodyPr/>
                    <a:lstStyle/>
                    <a:p>
                      <a:pPr indent="0" lvl="0" marL="0" rtl="0" algn="ctr">
                        <a:lnSpc>
                          <a:spcPct val="115000"/>
                        </a:lnSpc>
                        <a:spcBef>
                          <a:spcPts val="0"/>
                        </a:spcBef>
                        <a:spcAft>
                          <a:spcPts val="0"/>
                        </a:spcAft>
                        <a:buNone/>
                      </a:pPr>
                      <a:r>
                        <a:rPr lang="en"/>
                        <a:t>454</a:t>
                      </a:r>
                      <a:endParaRPr/>
                    </a:p>
                  </a:txBody>
                  <a:tcPr marT="91425" marB="91425" marR="91425" marL="91425"/>
                </a:tc>
                <a:tc>
                  <a:txBody>
                    <a:bodyPr/>
                    <a:lstStyle/>
                    <a:p>
                      <a:pPr indent="0" lvl="0" marL="0" rtl="0" algn="ctr">
                        <a:lnSpc>
                          <a:spcPct val="115000"/>
                        </a:lnSpc>
                        <a:spcBef>
                          <a:spcPts val="0"/>
                        </a:spcBef>
                        <a:spcAft>
                          <a:spcPts val="0"/>
                        </a:spcAft>
                        <a:buNone/>
                      </a:pPr>
                      <a:r>
                        <a:rPr lang="en"/>
                        <a:t>106</a:t>
                      </a:r>
                      <a:endParaRPr/>
                    </a:p>
                  </a:txBody>
                  <a:tcPr marT="91425" marB="91425" marR="91425" marL="91425"/>
                </a:tc>
                <a:tc>
                  <a:txBody>
                    <a:bodyPr/>
                    <a:lstStyle/>
                    <a:p>
                      <a:pPr indent="0" lvl="0" marL="0" rtl="0" algn="ctr">
                        <a:lnSpc>
                          <a:spcPct val="115000"/>
                        </a:lnSpc>
                        <a:spcBef>
                          <a:spcPts val="0"/>
                        </a:spcBef>
                        <a:spcAft>
                          <a:spcPts val="0"/>
                        </a:spcAft>
                        <a:buNone/>
                      </a:pPr>
                      <a:r>
                        <a:rPr lang="en"/>
                        <a:t>967</a:t>
                      </a:r>
                      <a:endParaRPr/>
                    </a:p>
                  </a:txBody>
                  <a:tcPr marT="91425" marB="91425" marR="91425" marL="91425"/>
                </a:tc>
                <a:tc>
                  <a:txBody>
                    <a:bodyPr/>
                    <a:lstStyle/>
                    <a:p>
                      <a:pPr indent="0" lvl="0" marL="0" rtl="0" algn="ctr">
                        <a:lnSpc>
                          <a:spcPct val="115000"/>
                        </a:lnSpc>
                        <a:spcBef>
                          <a:spcPts val="0"/>
                        </a:spcBef>
                        <a:spcAft>
                          <a:spcPts val="0"/>
                        </a:spcAft>
                        <a:buNone/>
                      </a:pPr>
                      <a:r>
                        <a:rPr lang="en"/>
                        <a:t>551</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556</a:t>
                      </a:r>
                      <a:endParaRPr/>
                    </a:p>
                  </a:txBody>
                  <a:tcPr marT="91425" marB="91425" marR="91425" marL="91425"/>
                </a:tc>
                <a:tc>
                  <a:txBody>
                    <a:bodyPr/>
                    <a:lstStyle/>
                    <a:p>
                      <a:pPr indent="0" lvl="0" marL="0" rtl="0" algn="ctr">
                        <a:lnSpc>
                          <a:spcPct val="115000"/>
                        </a:lnSpc>
                        <a:spcBef>
                          <a:spcPts val="0"/>
                        </a:spcBef>
                        <a:spcAft>
                          <a:spcPts val="0"/>
                        </a:spcAft>
                        <a:buNone/>
                      </a:pPr>
                      <a:r>
                        <a:rPr lang="en"/>
                        <a:t>644</a:t>
                      </a:r>
                      <a:endParaRPr/>
                    </a:p>
                  </a:txBody>
                  <a:tcPr marT="91425" marB="91425" marR="91425" marL="91425"/>
                </a:tc>
                <a:tc>
                  <a:txBody>
                    <a:bodyPr/>
                    <a:lstStyle/>
                    <a:p>
                      <a:pPr indent="0" lvl="0" marL="0" rtl="0" algn="ctr">
                        <a:lnSpc>
                          <a:spcPct val="115000"/>
                        </a:lnSpc>
                        <a:spcBef>
                          <a:spcPts val="0"/>
                        </a:spcBef>
                        <a:spcAft>
                          <a:spcPts val="0"/>
                        </a:spcAft>
                        <a:buNone/>
                      </a:pPr>
                      <a:r>
                        <a:rPr lang="en"/>
                        <a:t>739</a:t>
                      </a:r>
                      <a:endParaRPr/>
                    </a:p>
                  </a:txBody>
                  <a:tcPr marT="91425" marB="91425" marR="91425" marL="91425"/>
                </a:tc>
                <a:tc>
                  <a:txBody>
                    <a:bodyPr/>
                    <a:lstStyle/>
                    <a:p>
                      <a:pPr indent="0" lvl="0" marL="0" rtl="0" algn="ctr">
                        <a:lnSpc>
                          <a:spcPct val="115000"/>
                        </a:lnSpc>
                        <a:spcBef>
                          <a:spcPts val="0"/>
                        </a:spcBef>
                        <a:spcAft>
                          <a:spcPts val="0"/>
                        </a:spcAft>
                        <a:buNone/>
                      </a:pPr>
                      <a:r>
                        <a:rPr lang="en"/>
                        <a:t>547</a:t>
                      </a:r>
                      <a:endParaRPr/>
                    </a:p>
                  </a:txBody>
                  <a:tcPr marT="91425" marB="91425" marR="91425" marL="91425"/>
                </a:tc>
                <a:tc>
                  <a:txBody>
                    <a:bodyPr/>
                    <a:lstStyle/>
                    <a:p>
                      <a:pPr indent="0" lvl="0" marL="0" rtl="0" algn="ctr">
                        <a:lnSpc>
                          <a:spcPct val="115000"/>
                        </a:lnSpc>
                        <a:spcBef>
                          <a:spcPts val="0"/>
                        </a:spcBef>
                        <a:spcAft>
                          <a:spcPts val="0"/>
                        </a:spcAft>
                        <a:buNone/>
                      </a:pPr>
                      <a:r>
                        <a:rPr lang="en"/>
                        <a:t>973</a:t>
                      </a:r>
                      <a:endParaRPr/>
                    </a:p>
                  </a:txBody>
                  <a:tcPr marT="91425" marB="91425" marR="91425" marL="91425"/>
                </a:tc>
                <a:tc>
                  <a:txBody>
                    <a:bodyPr/>
                    <a:lstStyle/>
                    <a:p>
                      <a:pPr indent="0" lvl="0" marL="0" rtl="0" algn="ctr">
                        <a:lnSpc>
                          <a:spcPct val="115000"/>
                        </a:lnSpc>
                        <a:spcBef>
                          <a:spcPts val="0"/>
                        </a:spcBef>
                        <a:spcAft>
                          <a:spcPts val="0"/>
                        </a:spcAft>
                        <a:buNone/>
                      </a:pPr>
                      <a:r>
                        <a:rPr lang="en"/>
                        <a:t>796</a:t>
                      </a:r>
                      <a:endParaRPr/>
                    </a:p>
                  </a:txBody>
                  <a:tcPr marT="91425" marB="91425" marR="91425" marL="91425"/>
                </a:tc>
                <a:tc>
                  <a:txBody>
                    <a:bodyPr/>
                    <a:lstStyle/>
                    <a:p>
                      <a:pPr indent="0" lvl="0" marL="0" rtl="0" algn="ctr">
                        <a:lnSpc>
                          <a:spcPct val="115000"/>
                        </a:lnSpc>
                        <a:spcBef>
                          <a:spcPts val="0"/>
                        </a:spcBef>
                        <a:spcAft>
                          <a:spcPts val="0"/>
                        </a:spcAft>
                        <a:buNone/>
                      </a:pPr>
                      <a:r>
                        <a:rPr lang="en"/>
                        <a:t>525</a:t>
                      </a:r>
                      <a:endParaRPr/>
                    </a:p>
                  </a:txBody>
                  <a:tcPr marT="91425" marB="91425" marR="91425" marL="91425"/>
                </a:tc>
                <a:tc>
                  <a:txBody>
                    <a:bodyPr/>
                    <a:lstStyle/>
                    <a:p>
                      <a:pPr indent="0" lvl="0" marL="0" rtl="0" algn="ctr">
                        <a:lnSpc>
                          <a:spcPct val="115000"/>
                        </a:lnSpc>
                        <a:spcBef>
                          <a:spcPts val="0"/>
                        </a:spcBef>
                        <a:spcAft>
                          <a:spcPts val="0"/>
                        </a:spcAft>
                        <a:buNone/>
                      </a:pPr>
                      <a:r>
                        <a:rPr lang="en"/>
                        <a:t>573</a:t>
                      </a:r>
                      <a:endParaRPr/>
                    </a:p>
                  </a:txBody>
                  <a:tcPr marT="91425" marB="91425" marR="91425" marL="91425"/>
                </a:tc>
                <a:tc>
                  <a:txBody>
                    <a:bodyPr/>
                    <a:lstStyle/>
                    <a:p>
                      <a:pPr indent="0" lvl="0" marL="0" rtl="0" algn="ctr">
                        <a:lnSpc>
                          <a:spcPct val="115000"/>
                        </a:lnSpc>
                        <a:spcBef>
                          <a:spcPts val="0"/>
                        </a:spcBef>
                        <a:spcAft>
                          <a:spcPts val="0"/>
                        </a:spcAft>
                        <a:buNone/>
                      </a:pPr>
                      <a:r>
                        <a:rPr lang="en"/>
                        <a:t>920</a:t>
                      </a:r>
                      <a:endParaRPr/>
                    </a:p>
                  </a:txBody>
                  <a:tcPr marT="91425" marB="91425" marR="91425" marL="91425"/>
                </a:tc>
                <a:tc>
                  <a:txBody>
                    <a:bodyPr/>
                    <a:lstStyle/>
                    <a:p>
                      <a:pPr indent="0" lvl="0" marL="0" rtl="0" algn="ctr">
                        <a:lnSpc>
                          <a:spcPct val="115000"/>
                        </a:lnSpc>
                        <a:spcBef>
                          <a:spcPts val="0"/>
                        </a:spcBef>
                        <a:spcAft>
                          <a:spcPts val="0"/>
                        </a:spcAft>
                        <a:buNone/>
                      </a:pPr>
                      <a:r>
                        <a:rPr lang="en"/>
                        <a:t>28</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290</a:t>
                      </a:r>
                      <a:endParaRPr/>
                    </a:p>
                  </a:txBody>
                  <a:tcPr marT="91425" marB="91425" marR="91425" marL="91425"/>
                </a:tc>
                <a:tc>
                  <a:txBody>
                    <a:bodyPr/>
                    <a:lstStyle/>
                    <a:p>
                      <a:pPr indent="0" lvl="0" marL="0" rtl="0" algn="ctr">
                        <a:lnSpc>
                          <a:spcPct val="115000"/>
                        </a:lnSpc>
                        <a:spcBef>
                          <a:spcPts val="0"/>
                        </a:spcBef>
                        <a:spcAft>
                          <a:spcPts val="0"/>
                        </a:spcAft>
                        <a:buNone/>
                      </a:pPr>
                      <a:r>
                        <a:rPr lang="en"/>
                        <a:t>708</a:t>
                      </a:r>
                      <a:endParaRPr/>
                    </a:p>
                  </a:txBody>
                  <a:tcPr marT="91425" marB="91425" marR="91425" marL="91425"/>
                </a:tc>
                <a:tc>
                  <a:txBody>
                    <a:bodyPr/>
                    <a:lstStyle/>
                    <a:p>
                      <a:pPr indent="0" lvl="0" marL="0" rtl="0" algn="ctr">
                        <a:lnSpc>
                          <a:spcPct val="115000"/>
                        </a:lnSpc>
                        <a:spcBef>
                          <a:spcPts val="0"/>
                        </a:spcBef>
                        <a:spcAft>
                          <a:spcPts val="0"/>
                        </a:spcAft>
                        <a:buNone/>
                      </a:pPr>
                      <a:r>
                        <a:rPr lang="en"/>
                        <a:t>298</a:t>
                      </a:r>
                      <a:endParaRPr/>
                    </a:p>
                  </a:txBody>
                  <a:tcPr marT="91425" marB="91425" marR="91425" marL="91425"/>
                </a:tc>
                <a:tc>
                  <a:txBody>
                    <a:bodyPr/>
                    <a:lstStyle/>
                    <a:p>
                      <a:pPr indent="0" lvl="0" marL="0" rtl="0" algn="ctr">
                        <a:lnSpc>
                          <a:spcPct val="115000"/>
                        </a:lnSpc>
                        <a:spcBef>
                          <a:spcPts val="0"/>
                        </a:spcBef>
                        <a:spcAft>
                          <a:spcPts val="0"/>
                        </a:spcAft>
                        <a:buNone/>
                      </a:pPr>
                      <a:r>
                        <a:rPr lang="en"/>
                        <a:t>56</a:t>
                      </a:r>
                      <a:endParaRPr/>
                    </a:p>
                  </a:txBody>
                  <a:tcPr marT="91425" marB="91425" marR="91425" marL="91425"/>
                </a:tc>
                <a:tc>
                  <a:txBody>
                    <a:bodyPr/>
                    <a:lstStyle/>
                    <a:p>
                      <a:pPr indent="0" lvl="0" marL="0" rtl="0" algn="ctr">
                        <a:lnSpc>
                          <a:spcPct val="115000"/>
                        </a:lnSpc>
                        <a:spcBef>
                          <a:spcPts val="0"/>
                        </a:spcBef>
                        <a:spcAft>
                          <a:spcPts val="0"/>
                        </a:spcAft>
                        <a:buNone/>
                      </a:pPr>
                      <a:r>
                        <a:rPr lang="en"/>
                        <a:t>288</a:t>
                      </a:r>
                      <a:endParaRPr/>
                    </a:p>
                  </a:txBody>
                  <a:tcPr marT="91425" marB="91425" marR="91425" marL="91425"/>
                </a:tc>
                <a:tc>
                  <a:txBody>
                    <a:bodyPr/>
                    <a:lstStyle/>
                    <a:p>
                      <a:pPr indent="0" lvl="0" marL="0" rtl="0" algn="ctr">
                        <a:lnSpc>
                          <a:spcPct val="115000"/>
                        </a:lnSpc>
                        <a:spcBef>
                          <a:spcPts val="0"/>
                        </a:spcBef>
                        <a:spcAft>
                          <a:spcPts val="0"/>
                        </a:spcAft>
                        <a:buNone/>
                      </a:pPr>
                      <a:r>
                        <a:rPr lang="en"/>
                        <a:t>891</a:t>
                      </a:r>
                      <a:endParaRPr/>
                    </a:p>
                  </a:txBody>
                  <a:tcPr marT="91425" marB="91425" marR="91425" marL="91425"/>
                </a:tc>
                <a:tc>
                  <a:txBody>
                    <a:bodyPr/>
                    <a:lstStyle/>
                    <a:p>
                      <a:pPr indent="0" lvl="0" marL="0" rtl="0" algn="ctr">
                        <a:lnSpc>
                          <a:spcPct val="115000"/>
                        </a:lnSpc>
                        <a:spcBef>
                          <a:spcPts val="0"/>
                        </a:spcBef>
                        <a:spcAft>
                          <a:spcPts val="0"/>
                        </a:spcAft>
                        <a:buNone/>
                      </a:pPr>
                      <a:r>
                        <a:rPr lang="en"/>
                        <a:t>867</a:t>
                      </a:r>
                      <a:endParaRPr/>
                    </a:p>
                  </a:txBody>
                  <a:tcPr marT="91425" marB="91425" marR="91425" marL="91425"/>
                </a:tc>
                <a:tc>
                  <a:txBody>
                    <a:bodyPr/>
                    <a:lstStyle/>
                    <a:p>
                      <a:pPr indent="0" lvl="0" marL="0" rtl="0" algn="ctr">
                        <a:lnSpc>
                          <a:spcPct val="115000"/>
                        </a:lnSpc>
                        <a:spcBef>
                          <a:spcPts val="0"/>
                        </a:spcBef>
                        <a:spcAft>
                          <a:spcPts val="0"/>
                        </a:spcAft>
                        <a:buNone/>
                      </a:pPr>
                      <a:r>
                        <a:rPr lang="en"/>
                        <a:t>579</a:t>
                      </a:r>
                      <a:endParaRPr/>
                    </a:p>
                  </a:txBody>
                  <a:tcPr marT="91425" marB="91425" marR="91425" marL="91425"/>
                </a:tc>
                <a:tc>
                  <a:txBody>
                    <a:bodyPr/>
                    <a:lstStyle/>
                    <a:p>
                      <a:pPr indent="0" lvl="0" marL="0" rtl="0" algn="ctr">
                        <a:lnSpc>
                          <a:spcPct val="115000"/>
                        </a:lnSpc>
                        <a:spcBef>
                          <a:spcPts val="0"/>
                        </a:spcBef>
                        <a:spcAft>
                          <a:spcPts val="0"/>
                        </a:spcAft>
                        <a:buNone/>
                      </a:pPr>
                      <a:r>
                        <a:rPr lang="en"/>
                        <a:t>417</a:t>
                      </a:r>
                      <a:endParaRPr/>
                    </a:p>
                  </a:txBody>
                  <a:tcPr marT="91425" marB="91425" marR="91425" marL="91425"/>
                </a:tc>
                <a:tc>
                  <a:txBody>
                    <a:bodyPr/>
                    <a:lstStyle/>
                    <a:p>
                      <a:pPr indent="0" lvl="0" marL="0" rtl="0" algn="ctr">
                        <a:lnSpc>
                          <a:spcPct val="115000"/>
                        </a:lnSpc>
                        <a:spcBef>
                          <a:spcPts val="0"/>
                        </a:spcBef>
                        <a:spcAft>
                          <a:spcPts val="0"/>
                        </a:spcAft>
                        <a:buNone/>
                      </a:pPr>
                      <a:r>
                        <a:rPr lang="en"/>
                        <a:t>5</a:t>
                      </a:r>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30" name="Shape 230"/>
        <p:cNvGrpSpPr/>
        <p:nvPr/>
      </p:nvGrpSpPr>
      <p:grpSpPr>
        <a:xfrm>
          <a:off x="0" y="0"/>
          <a:ext cx="0" cy="0"/>
          <a:chOff x="0" y="0"/>
          <a:chExt cx="0" cy="0"/>
        </a:xfrm>
      </p:grpSpPr>
      <p:sp>
        <p:nvSpPr>
          <p:cNvPr id="231" name="Google Shape;231;p3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contains: </a:t>
            </a:r>
            <a:r>
              <a:rPr lang="en">
                <a:solidFill>
                  <a:schemeClr val="accent3"/>
                </a:solidFill>
              </a:rPr>
              <a:t>Search for  "439" on a wall of 10 numbers</a:t>
            </a:r>
            <a:endParaRPr/>
          </a:p>
        </p:txBody>
      </p:sp>
      <p:graphicFrame>
        <p:nvGraphicFramePr>
          <p:cNvPr id="232" name="Google Shape;232;p35"/>
          <p:cNvGraphicFramePr/>
          <p:nvPr/>
        </p:nvGraphicFramePr>
        <p:xfrm>
          <a:off x="640800" y="666750"/>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381000">
                <a:tc gridSpan="2" rowSpan="2">
                  <a:txBody>
                    <a:bodyPr/>
                    <a:lstStyle/>
                    <a:p>
                      <a:pPr indent="0" lvl="0" marL="0" rtl="0" algn="ctr">
                        <a:spcBef>
                          <a:spcPts val="0"/>
                        </a:spcBef>
                        <a:spcAft>
                          <a:spcPts val="0"/>
                        </a:spcAft>
                        <a:buNone/>
                      </a:pPr>
                      <a:r>
                        <a:rPr lang="en" sz="3800"/>
                        <a:t>212</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131</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rPr lang="en" sz="3800"/>
                        <a:t>759</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281</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670</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rPr lang="en" sz="3800"/>
                        <a:t>953</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984</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104</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958</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526</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36" name="Shape 236"/>
        <p:cNvGrpSpPr/>
        <p:nvPr/>
      </p:nvGrpSpPr>
      <p:grpSpPr>
        <a:xfrm>
          <a:off x="0" y="0"/>
          <a:ext cx="0" cy="0"/>
          <a:chOff x="0" y="0"/>
          <a:chExt cx="0" cy="0"/>
        </a:xfrm>
      </p:grpSpPr>
      <p:sp>
        <p:nvSpPr>
          <p:cNvPr id="237" name="Google Shape;237;p3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contains: Search for  "605" on a wall of 100 numbers</a:t>
            </a:r>
            <a:endParaRPr/>
          </a:p>
        </p:txBody>
      </p:sp>
      <p:graphicFrame>
        <p:nvGraphicFramePr>
          <p:cNvPr id="238" name="Google Shape;238;p36"/>
          <p:cNvGraphicFramePr/>
          <p:nvPr/>
        </p:nvGraphicFramePr>
        <p:xfrm>
          <a:off x="640800" y="666750"/>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208825">
                <a:tc>
                  <a:txBody>
                    <a:bodyPr/>
                    <a:lstStyle/>
                    <a:p>
                      <a:pPr indent="0" lvl="0" marL="0" rtl="0" algn="ctr">
                        <a:lnSpc>
                          <a:spcPct val="115000"/>
                        </a:lnSpc>
                        <a:spcBef>
                          <a:spcPts val="0"/>
                        </a:spcBef>
                        <a:spcAft>
                          <a:spcPts val="0"/>
                        </a:spcAft>
                        <a:buNone/>
                      </a:pPr>
                      <a:r>
                        <a:rPr lang="en"/>
                        <a:t>281</a:t>
                      </a:r>
                      <a:endParaRPr/>
                    </a:p>
                  </a:txBody>
                  <a:tcPr marT="91425" marB="91425" marR="91425" marL="91425"/>
                </a:tc>
                <a:tc>
                  <a:txBody>
                    <a:bodyPr/>
                    <a:lstStyle/>
                    <a:p>
                      <a:pPr indent="0" lvl="0" marL="0" rtl="0" algn="ctr">
                        <a:lnSpc>
                          <a:spcPct val="115000"/>
                        </a:lnSpc>
                        <a:spcBef>
                          <a:spcPts val="0"/>
                        </a:spcBef>
                        <a:spcAft>
                          <a:spcPts val="0"/>
                        </a:spcAft>
                        <a:buNone/>
                      </a:pPr>
                      <a:r>
                        <a:rPr lang="en"/>
                        <a:t>953</a:t>
                      </a:r>
                      <a:endParaRPr/>
                    </a:p>
                  </a:txBody>
                  <a:tcPr marT="91425" marB="91425" marR="91425" marL="91425"/>
                </a:tc>
                <a:tc>
                  <a:txBody>
                    <a:bodyPr/>
                    <a:lstStyle/>
                    <a:p>
                      <a:pPr indent="0" lvl="0" marL="0" rtl="0" algn="ctr">
                        <a:lnSpc>
                          <a:spcPct val="115000"/>
                        </a:lnSpc>
                        <a:spcBef>
                          <a:spcPts val="0"/>
                        </a:spcBef>
                        <a:spcAft>
                          <a:spcPts val="0"/>
                        </a:spcAft>
                        <a:buNone/>
                      </a:pPr>
                      <a:r>
                        <a:rPr lang="en"/>
                        <a:t>104</a:t>
                      </a:r>
                      <a:endParaRPr/>
                    </a:p>
                  </a:txBody>
                  <a:tcPr marT="91425" marB="91425" marR="91425" marL="91425"/>
                </a:tc>
                <a:tc>
                  <a:txBody>
                    <a:bodyPr/>
                    <a:lstStyle/>
                    <a:p>
                      <a:pPr indent="0" lvl="0" marL="0" rtl="0" algn="ctr">
                        <a:lnSpc>
                          <a:spcPct val="115000"/>
                        </a:lnSpc>
                        <a:spcBef>
                          <a:spcPts val="0"/>
                        </a:spcBef>
                        <a:spcAft>
                          <a:spcPts val="0"/>
                        </a:spcAft>
                        <a:buNone/>
                      </a:pPr>
                      <a:r>
                        <a:rPr lang="en"/>
                        <a:t>958</a:t>
                      </a:r>
                      <a:endParaRPr/>
                    </a:p>
                  </a:txBody>
                  <a:tcPr marT="91425" marB="91425" marR="91425" marL="91425"/>
                </a:tc>
                <a:tc>
                  <a:txBody>
                    <a:bodyPr/>
                    <a:lstStyle/>
                    <a:p>
                      <a:pPr indent="0" lvl="0" marL="0" rtl="0" algn="ctr">
                        <a:lnSpc>
                          <a:spcPct val="115000"/>
                        </a:lnSpc>
                        <a:spcBef>
                          <a:spcPts val="0"/>
                        </a:spcBef>
                        <a:spcAft>
                          <a:spcPts val="0"/>
                        </a:spcAft>
                        <a:buNone/>
                      </a:pPr>
                      <a:r>
                        <a:rPr lang="en"/>
                        <a:t>212</a:t>
                      </a:r>
                      <a:endParaRPr/>
                    </a:p>
                  </a:txBody>
                  <a:tcPr marT="91425" marB="91425" marR="91425" marL="91425"/>
                </a:tc>
                <a:tc>
                  <a:txBody>
                    <a:bodyPr/>
                    <a:lstStyle/>
                    <a:p>
                      <a:pPr indent="0" lvl="0" marL="0" rtl="0" algn="ctr">
                        <a:lnSpc>
                          <a:spcPct val="115000"/>
                        </a:lnSpc>
                        <a:spcBef>
                          <a:spcPts val="0"/>
                        </a:spcBef>
                        <a:spcAft>
                          <a:spcPts val="0"/>
                        </a:spcAft>
                        <a:buNone/>
                      </a:pPr>
                      <a:r>
                        <a:rPr lang="en"/>
                        <a:t>131</a:t>
                      </a:r>
                      <a:endParaRPr/>
                    </a:p>
                  </a:txBody>
                  <a:tcPr marT="91425" marB="91425" marR="91425" marL="91425"/>
                </a:tc>
                <a:tc>
                  <a:txBody>
                    <a:bodyPr/>
                    <a:lstStyle/>
                    <a:p>
                      <a:pPr indent="0" lvl="0" marL="0" rtl="0" algn="ctr">
                        <a:lnSpc>
                          <a:spcPct val="115000"/>
                        </a:lnSpc>
                        <a:spcBef>
                          <a:spcPts val="0"/>
                        </a:spcBef>
                        <a:spcAft>
                          <a:spcPts val="0"/>
                        </a:spcAft>
                        <a:buNone/>
                      </a:pPr>
                      <a:r>
                        <a:rPr lang="en"/>
                        <a:t>984</a:t>
                      </a:r>
                      <a:endParaRPr/>
                    </a:p>
                  </a:txBody>
                  <a:tcPr marT="91425" marB="91425" marR="91425" marL="91425"/>
                </a:tc>
                <a:tc>
                  <a:txBody>
                    <a:bodyPr/>
                    <a:lstStyle/>
                    <a:p>
                      <a:pPr indent="0" lvl="0" marL="0" rtl="0" algn="ctr">
                        <a:lnSpc>
                          <a:spcPct val="115000"/>
                        </a:lnSpc>
                        <a:spcBef>
                          <a:spcPts val="0"/>
                        </a:spcBef>
                        <a:spcAft>
                          <a:spcPts val="0"/>
                        </a:spcAft>
                        <a:buNone/>
                      </a:pPr>
                      <a:r>
                        <a:rPr lang="en"/>
                        <a:t>670</a:t>
                      </a:r>
                      <a:endParaRPr/>
                    </a:p>
                  </a:txBody>
                  <a:tcPr marT="91425" marB="91425" marR="91425" marL="91425"/>
                </a:tc>
                <a:tc>
                  <a:txBody>
                    <a:bodyPr/>
                    <a:lstStyle/>
                    <a:p>
                      <a:pPr indent="0" lvl="0" marL="0" rtl="0" algn="ctr">
                        <a:lnSpc>
                          <a:spcPct val="115000"/>
                        </a:lnSpc>
                        <a:spcBef>
                          <a:spcPts val="0"/>
                        </a:spcBef>
                        <a:spcAft>
                          <a:spcPts val="0"/>
                        </a:spcAft>
                        <a:buNone/>
                      </a:pPr>
                      <a:r>
                        <a:rPr lang="en"/>
                        <a:t>759</a:t>
                      </a:r>
                      <a:endParaRPr/>
                    </a:p>
                  </a:txBody>
                  <a:tcPr marT="91425" marB="91425" marR="91425" marL="91425"/>
                </a:tc>
                <a:tc>
                  <a:txBody>
                    <a:bodyPr/>
                    <a:lstStyle/>
                    <a:p>
                      <a:pPr indent="0" lvl="0" marL="0" rtl="0" algn="ctr">
                        <a:lnSpc>
                          <a:spcPct val="115000"/>
                        </a:lnSpc>
                        <a:spcBef>
                          <a:spcPts val="0"/>
                        </a:spcBef>
                        <a:spcAft>
                          <a:spcPts val="0"/>
                        </a:spcAft>
                        <a:buNone/>
                      </a:pPr>
                      <a:r>
                        <a:rPr lang="en"/>
                        <a:t>526</a:t>
                      </a:r>
                      <a:endParaRPr/>
                    </a:p>
                  </a:txBody>
                  <a:tcPr marT="91425" marB="91425" marR="91425" marL="91425"/>
                </a:tc>
              </a:tr>
              <a:tr h="108575">
                <a:tc>
                  <a:txBody>
                    <a:bodyPr/>
                    <a:lstStyle/>
                    <a:p>
                      <a:pPr indent="0" lvl="0" marL="0" rtl="0" algn="ctr">
                        <a:lnSpc>
                          <a:spcPct val="115000"/>
                        </a:lnSpc>
                        <a:spcBef>
                          <a:spcPts val="0"/>
                        </a:spcBef>
                        <a:spcAft>
                          <a:spcPts val="0"/>
                        </a:spcAft>
                        <a:buNone/>
                      </a:pPr>
                      <a:r>
                        <a:rPr lang="en"/>
                        <a:t>161</a:t>
                      </a:r>
                      <a:endParaRPr/>
                    </a:p>
                  </a:txBody>
                  <a:tcPr marT="91425" marB="91425" marR="91425" marL="91425"/>
                </a:tc>
                <a:tc>
                  <a:txBody>
                    <a:bodyPr/>
                    <a:lstStyle/>
                    <a:p>
                      <a:pPr indent="0" lvl="0" marL="0" rtl="0" algn="ctr">
                        <a:lnSpc>
                          <a:spcPct val="115000"/>
                        </a:lnSpc>
                        <a:spcBef>
                          <a:spcPts val="0"/>
                        </a:spcBef>
                        <a:spcAft>
                          <a:spcPts val="0"/>
                        </a:spcAft>
                        <a:buNone/>
                      </a:pPr>
                      <a:r>
                        <a:rPr lang="en"/>
                        <a:t>560</a:t>
                      </a:r>
                      <a:endParaRPr/>
                    </a:p>
                  </a:txBody>
                  <a:tcPr marT="91425" marB="91425" marR="91425" marL="91425"/>
                </a:tc>
                <a:tc>
                  <a:txBody>
                    <a:bodyPr/>
                    <a:lstStyle/>
                    <a:p>
                      <a:pPr indent="0" lvl="0" marL="0" rtl="0" algn="ctr">
                        <a:lnSpc>
                          <a:spcPct val="115000"/>
                        </a:lnSpc>
                        <a:spcBef>
                          <a:spcPts val="0"/>
                        </a:spcBef>
                        <a:spcAft>
                          <a:spcPts val="0"/>
                        </a:spcAft>
                        <a:buNone/>
                      </a:pPr>
                      <a:r>
                        <a:rPr lang="en"/>
                        <a:t>815</a:t>
                      </a:r>
                      <a:endParaRPr/>
                    </a:p>
                  </a:txBody>
                  <a:tcPr marT="91425" marB="91425" marR="91425" marL="91425"/>
                </a:tc>
                <a:tc>
                  <a:txBody>
                    <a:bodyPr/>
                    <a:lstStyle/>
                    <a:p>
                      <a:pPr indent="0" lvl="0" marL="0" rtl="0" algn="ctr">
                        <a:lnSpc>
                          <a:spcPct val="115000"/>
                        </a:lnSpc>
                        <a:spcBef>
                          <a:spcPts val="0"/>
                        </a:spcBef>
                        <a:spcAft>
                          <a:spcPts val="0"/>
                        </a:spcAft>
                        <a:buNone/>
                      </a:pPr>
                      <a:r>
                        <a:rPr lang="en"/>
                        <a:t>289</a:t>
                      </a:r>
                      <a:endParaRPr/>
                    </a:p>
                  </a:txBody>
                  <a:tcPr marT="91425" marB="91425" marR="91425" marL="91425"/>
                </a:tc>
                <a:tc>
                  <a:txBody>
                    <a:bodyPr/>
                    <a:lstStyle/>
                    <a:p>
                      <a:pPr indent="0" lvl="0" marL="0" rtl="0" algn="ctr">
                        <a:lnSpc>
                          <a:spcPct val="115000"/>
                        </a:lnSpc>
                        <a:spcBef>
                          <a:spcPts val="0"/>
                        </a:spcBef>
                        <a:spcAft>
                          <a:spcPts val="0"/>
                        </a:spcAft>
                        <a:buNone/>
                      </a:pPr>
                      <a:r>
                        <a:rPr lang="en"/>
                        <a:t>462</a:t>
                      </a:r>
                      <a:endParaRPr/>
                    </a:p>
                  </a:txBody>
                  <a:tcPr marT="91425" marB="91425" marR="91425" marL="91425"/>
                </a:tc>
                <a:tc>
                  <a:txBody>
                    <a:bodyPr/>
                    <a:lstStyle/>
                    <a:p>
                      <a:pPr indent="0" lvl="0" marL="0" rtl="0" algn="ctr">
                        <a:lnSpc>
                          <a:spcPct val="115000"/>
                        </a:lnSpc>
                        <a:spcBef>
                          <a:spcPts val="0"/>
                        </a:spcBef>
                        <a:spcAft>
                          <a:spcPts val="0"/>
                        </a:spcAft>
                        <a:buNone/>
                      </a:pPr>
                      <a:r>
                        <a:rPr lang="en"/>
                        <a:t>591</a:t>
                      </a:r>
                      <a:endParaRPr/>
                    </a:p>
                  </a:txBody>
                  <a:tcPr marT="91425" marB="91425" marR="91425" marL="91425"/>
                </a:tc>
                <a:tc>
                  <a:txBody>
                    <a:bodyPr/>
                    <a:lstStyle/>
                    <a:p>
                      <a:pPr indent="0" lvl="0" marL="0" rtl="0" algn="ctr">
                        <a:lnSpc>
                          <a:spcPct val="115000"/>
                        </a:lnSpc>
                        <a:spcBef>
                          <a:spcPts val="0"/>
                        </a:spcBef>
                        <a:spcAft>
                          <a:spcPts val="0"/>
                        </a:spcAft>
                        <a:buNone/>
                      </a:pPr>
                      <a:r>
                        <a:rPr lang="en"/>
                        <a:t>828</a:t>
                      </a:r>
                      <a:endParaRPr/>
                    </a:p>
                  </a:txBody>
                  <a:tcPr marT="91425" marB="91425" marR="91425" marL="91425"/>
                </a:tc>
                <a:tc>
                  <a:txBody>
                    <a:bodyPr/>
                    <a:lstStyle/>
                    <a:p>
                      <a:pPr indent="0" lvl="0" marL="0" rtl="0" algn="ctr">
                        <a:lnSpc>
                          <a:spcPct val="115000"/>
                        </a:lnSpc>
                        <a:spcBef>
                          <a:spcPts val="0"/>
                        </a:spcBef>
                        <a:spcAft>
                          <a:spcPts val="0"/>
                        </a:spcAft>
                        <a:buNone/>
                      </a:pPr>
                      <a:r>
                        <a:rPr lang="en"/>
                        <a:t>981</a:t>
                      </a:r>
                      <a:endParaRPr/>
                    </a:p>
                  </a:txBody>
                  <a:tcPr marT="91425" marB="91425" marR="91425" marL="91425"/>
                </a:tc>
                <a:tc>
                  <a:txBody>
                    <a:bodyPr/>
                    <a:lstStyle/>
                    <a:p>
                      <a:pPr indent="0" lvl="0" marL="0" rtl="0" algn="ctr">
                        <a:lnSpc>
                          <a:spcPct val="115000"/>
                        </a:lnSpc>
                        <a:spcBef>
                          <a:spcPts val="0"/>
                        </a:spcBef>
                        <a:spcAft>
                          <a:spcPts val="0"/>
                        </a:spcAft>
                        <a:buNone/>
                      </a:pPr>
                      <a:r>
                        <a:rPr lang="en"/>
                        <a:t>603</a:t>
                      </a:r>
                      <a:endParaRPr/>
                    </a:p>
                  </a:txBody>
                  <a:tcPr marT="91425" marB="91425" marR="91425" marL="91425"/>
                </a:tc>
                <a:tc>
                  <a:txBody>
                    <a:bodyPr/>
                    <a:lstStyle/>
                    <a:p>
                      <a:pPr indent="0" lvl="0" marL="0" rtl="0" algn="ctr">
                        <a:lnSpc>
                          <a:spcPct val="115000"/>
                        </a:lnSpc>
                        <a:spcBef>
                          <a:spcPts val="0"/>
                        </a:spcBef>
                        <a:spcAft>
                          <a:spcPts val="0"/>
                        </a:spcAft>
                        <a:buNone/>
                      </a:pPr>
                      <a:r>
                        <a:rPr lang="en"/>
                        <a:t>922</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175</a:t>
                      </a:r>
                      <a:endParaRPr/>
                    </a:p>
                  </a:txBody>
                  <a:tcPr marT="91425" marB="91425" marR="91425" marL="91425"/>
                </a:tc>
                <a:tc>
                  <a:txBody>
                    <a:bodyPr/>
                    <a:lstStyle/>
                    <a:p>
                      <a:pPr indent="0" lvl="0" marL="0" rtl="0" algn="ctr">
                        <a:lnSpc>
                          <a:spcPct val="115000"/>
                        </a:lnSpc>
                        <a:spcBef>
                          <a:spcPts val="0"/>
                        </a:spcBef>
                        <a:spcAft>
                          <a:spcPts val="0"/>
                        </a:spcAft>
                        <a:buNone/>
                      </a:pPr>
                      <a:r>
                        <a:rPr lang="en"/>
                        <a:t>455</a:t>
                      </a:r>
                      <a:endParaRPr/>
                    </a:p>
                  </a:txBody>
                  <a:tcPr marT="91425" marB="91425" marR="91425" marL="91425"/>
                </a:tc>
                <a:tc>
                  <a:txBody>
                    <a:bodyPr/>
                    <a:lstStyle/>
                    <a:p>
                      <a:pPr indent="0" lvl="0" marL="0" rtl="0" algn="ctr">
                        <a:lnSpc>
                          <a:spcPct val="115000"/>
                        </a:lnSpc>
                        <a:spcBef>
                          <a:spcPts val="0"/>
                        </a:spcBef>
                        <a:spcAft>
                          <a:spcPts val="0"/>
                        </a:spcAft>
                        <a:buNone/>
                      </a:pPr>
                      <a:r>
                        <a:rPr lang="en"/>
                        <a:t>286</a:t>
                      </a:r>
                      <a:endParaRPr/>
                    </a:p>
                  </a:txBody>
                  <a:tcPr marT="91425" marB="91425" marR="91425" marL="91425"/>
                </a:tc>
                <a:tc>
                  <a:txBody>
                    <a:bodyPr/>
                    <a:lstStyle/>
                    <a:p>
                      <a:pPr indent="0" lvl="0" marL="0" rtl="0" algn="ctr">
                        <a:lnSpc>
                          <a:spcPct val="115000"/>
                        </a:lnSpc>
                        <a:spcBef>
                          <a:spcPts val="0"/>
                        </a:spcBef>
                        <a:spcAft>
                          <a:spcPts val="0"/>
                        </a:spcAft>
                        <a:buNone/>
                      </a:pPr>
                      <a:r>
                        <a:rPr lang="en"/>
                        <a:t>605</a:t>
                      </a:r>
                      <a:endParaRPr/>
                    </a:p>
                  </a:txBody>
                  <a:tcPr marT="91425" marB="91425" marR="91425" marL="91425"/>
                </a:tc>
                <a:tc>
                  <a:txBody>
                    <a:bodyPr/>
                    <a:lstStyle/>
                    <a:p>
                      <a:pPr indent="0" lvl="0" marL="0" rtl="0" algn="ctr">
                        <a:lnSpc>
                          <a:spcPct val="115000"/>
                        </a:lnSpc>
                        <a:spcBef>
                          <a:spcPts val="0"/>
                        </a:spcBef>
                        <a:spcAft>
                          <a:spcPts val="0"/>
                        </a:spcAft>
                        <a:buNone/>
                      </a:pPr>
                      <a:r>
                        <a:rPr lang="en"/>
                        <a:t>543</a:t>
                      </a:r>
                      <a:endParaRPr/>
                    </a:p>
                  </a:txBody>
                  <a:tcPr marT="91425" marB="91425" marR="91425" marL="91425"/>
                </a:tc>
                <a:tc>
                  <a:txBody>
                    <a:bodyPr/>
                    <a:lstStyle/>
                    <a:p>
                      <a:pPr indent="0" lvl="0" marL="0" rtl="0" algn="ctr">
                        <a:lnSpc>
                          <a:spcPct val="115000"/>
                        </a:lnSpc>
                        <a:spcBef>
                          <a:spcPts val="0"/>
                        </a:spcBef>
                        <a:spcAft>
                          <a:spcPts val="0"/>
                        </a:spcAft>
                        <a:buNone/>
                      </a:pPr>
                      <a:r>
                        <a:rPr lang="en"/>
                        <a:t>375</a:t>
                      </a:r>
                      <a:endParaRPr/>
                    </a:p>
                  </a:txBody>
                  <a:tcPr marT="91425" marB="91425" marR="91425" marL="91425"/>
                </a:tc>
                <a:tc>
                  <a:txBody>
                    <a:bodyPr/>
                    <a:lstStyle/>
                    <a:p>
                      <a:pPr indent="0" lvl="0" marL="0" rtl="0" algn="ctr">
                        <a:lnSpc>
                          <a:spcPct val="115000"/>
                        </a:lnSpc>
                        <a:spcBef>
                          <a:spcPts val="0"/>
                        </a:spcBef>
                        <a:spcAft>
                          <a:spcPts val="0"/>
                        </a:spcAft>
                        <a:buNone/>
                      </a:pPr>
                      <a:r>
                        <a:rPr lang="en"/>
                        <a:t>669</a:t>
                      </a:r>
                      <a:endParaRPr/>
                    </a:p>
                  </a:txBody>
                  <a:tcPr marT="91425" marB="91425" marR="91425" marL="91425"/>
                </a:tc>
                <a:tc>
                  <a:txBody>
                    <a:bodyPr/>
                    <a:lstStyle/>
                    <a:p>
                      <a:pPr indent="0" lvl="0" marL="0" rtl="0" algn="ctr">
                        <a:lnSpc>
                          <a:spcPct val="115000"/>
                        </a:lnSpc>
                        <a:spcBef>
                          <a:spcPts val="0"/>
                        </a:spcBef>
                        <a:spcAft>
                          <a:spcPts val="0"/>
                        </a:spcAft>
                        <a:buNone/>
                      </a:pPr>
                      <a:r>
                        <a:rPr lang="en"/>
                        <a:t>970</a:t>
                      </a:r>
                      <a:endParaRPr/>
                    </a:p>
                  </a:txBody>
                  <a:tcPr marT="91425" marB="91425" marR="91425" marL="91425"/>
                </a:tc>
                <a:tc>
                  <a:txBody>
                    <a:bodyPr/>
                    <a:lstStyle/>
                    <a:p>
                      <a:pPr indent="0" lvl="0" marL="0" rtl="0" algn="ctr">
                        <a:lnSpc>
                          <a:spcPct val="115000"/>
                        </a:lnSpc>
                        <a:spcBef>
                          <a:spcPts val="0"/>
                        </a:spcBef>
                        <a:spcAft>
                          <a:spcPts val="0"/>
                        </a:spcAft>
                        <a:buNone/>
                      </a:pPr>
                      <a:r>
                        <a:rPr lang="en"/>
                        <a:t>651</a:t>
                      </a:r>
                      <a:endParaRPr/>
                    </a:p>
                  </a:txBody>
                  <a:tcPr marT="91425" marB="91425" marR="91425" marL="91425"/>
                </a:tc>
                <a:tc>
                  <a:txBody>
                    <a:bodyPr/>
                    <a:lstStyle/>
                    <a:p>
                      <a:pPr indent="0" lvl="0" marL="0" rtl="0" algn="ctr">
                        <a:lnSpc>
                          <a:spcPct val="115000"/>
                        </a:lnSpc>
                        <a:spcBef>
                          <a:spcPts val="0"/>
                        </a:spcBef>
                        <a:spcAft>
                          <a:spcPts val="0"/>
                        </a:spcAft>
                        <a:buNone/>
                      </a:pPr>
                      <a:r>
                        <a:rPr lang="en"/>
                        <a:t>65</a:t>
                      </a:r>
                      <a:endParaRPr/>
                    </a:p>
                  </a:txBody>
                  <a:tcPr marT="91425" marB="91425" marR="91425" marL="91425"/>
                </a:tc>
              </a:tr>
              <a:tr h="108575">
                <a:tc>
                  <a:txBody>
                    <a:bodyPr/>
                    <a:lstStyle/>
                    <a:p>
                      <a:pPr indent="0" lvl="0" marL="0" rtl="0" algn="ctr">
                        <a:lnSpc>
                          <a:spcPct val="115000"/>
                        </a:lnSpc>
                        <a:spcBef>
                          <a:spcPts val="0"/>
                        </a:spcBef>
                        <a:spcAft>
                          <a:spcPts val="0"/>
                        </a:spcAft>
                        <a:buNone/>
                      </a:pPr>
                      <a:r>
                        <a:rPr lang="en"/>
                        <a:t>995</a:t>
                      </a:r>
                      <a:endParaRPr/>
                    </a:p>
                  </a:txBody>
                  <a:tcPr marT="91425" marB="91425" marR="91425" marL="91425"/>
                </a:tc>
                <a:tc>
                  <a:txBody>
                    <a:bodyPr/>
                    <a:lstStyle/>
                    <a:p>
                      <a:pPr indent="0" lvl="0" marL="0" rtl="0" algn="ctr">
                        <a:lnSpc>
                          <a:spcPct val="115000"/>
                        </a:lnSpc>
                        <a:spcBef>
                          <a:spcPts val="0"/>
                        </a:spcBef>
                        <a:spcAft>
                          <a:spcPts val="0"/>
                        </a:spcAft>
                        <a:buNone/>
                      </a:pPr>
                      <a:r>
                        <a:rPr lang="en"/>
                        <a:t>13</a:t>
                      </a:r>
                      <a:endParaRPr/>
                    </a:p>
                  </a:txBody>
                  <a:tcPr marT="91425" marB="91425" marR="91425" marL="91425"/>
                </a:tc>
                <a:tc>
                  <a:txBody>
                    <a:bodyPr/>
                    <a:lstStyle/>
                    <a:p>
                      <a:pPr indent="0" lvl="0" marL="0" rtl="0" algn="ctr">
                        <a:lnSpc>
                          <a:spcPct val="115000"/>
                        </a:lnSpc>
                        <a:spcBef>
                          <a:spcPts val="0"/>
                        </a:spcBef>
                        <a:spcAft>
                          <a:spcPts val="0"/>
                        </a:spcAft>
                        <a:buNone/>
                      </a:pPr>
                      <a:r>
                        <a:rPr lang="en"/>
                        <a:t>916</a:t>
                      </a:r>
                      <a:endParaRPr/>
                    </a:p>
                  </a:txBody>
                  <a:tcPr marT="91425" marB="91425" marR="91425" marL="91425"/>
                </a:tc>
                <a:tc>
                  <a:txBody>
                    <a:bodyPr/>
                    <a:lstStyle/>
                    <a:p>
                      <a:pPr indent="0" lvl="0" marL="0" rtl="0" algn="ctr">
                        <a:lnSpc>
                          <a:spcPct val="115000"/>
                        </a:lnSpc>
                        <a:spcBef>
                          <a:spcPts val="0"/>
                        </a:spcBef>
                        <a:spcAft>
                          <a:spcPts val="0"/>
                        </a:spcAft>
                        <a:buNone/>
                      </a:pPr>
                      <a:r>
                        <a:rPr lang="en"/>
                        <a:t>616</a:t>
                      </a:r>
                      <a:endParaRPr/>
                    </a:p>
                  </a:txBody>
                  <a:tcPr marT="91425" marB="91425" marR="91425" marL="91425"/>
                </a:tc>
                <a:tc>
                  <a:txBody>
                    <a:bodyPr/>
                    <a:lstStyle/>
                    <a:p>
                      <a:pPr indent="0" lvl="0" marL="0" rtl="0" algn="ctr">
                        <a:lnSpc>
                          <a:spcPct val="115000"/>
                        </a:lnSpc>
                        <a:spcBef>
                          <a:spcPts val="0"/>
                        </a:spcBef>
                        <a:spcAft>
                          <a:spcPts val="0"/>
                        </a:spcAft>
                        <a:buNone/>
                      </a:pPr>
                      <a:r>
                        <a:rPr lang="en"/>
                        <a:t>721</a:t>
                      </a:r>
                      <a:endParaRPr/>
                    </a:p>
                  </a:txBody>
                  <a:tcPr marT="91425" marB="91425" marR="91425" marL="91425"/>
                </a:tc>
                <a:tc>
                  <a:txBody>
                    <a:bodyPr/>
                    <a:lstStyle/>
                    <a:p>
                      <a:pPr indent="0" lvl="0" marL="0" rtl="0" algn="ctr">
                        <a:lnSpc>
                          <a:spcPct val="115000"/>
                        </a:lnSpc>
                        <a:spcBef>
                          <a:spcPts val="0"/>
                        </a:spcBef>
                        <a:spcAft>
                          <a:spcPts val="0"/>
                        </a:spcAft>
                        <a:buNone/>
                      </a:pPr>
                      <a:r>
                        <a:rPr lang="en"/>
                        <a:t>913</a:t>
                      </a:r>
                      <a:endParaRPr/>
                    </a:p>
                  </a:txBody>
                  <a:tcPr marT="91425" marB="91425" marR="91425" marL="91425"/>
                </a:tc>
                <a:tc>
                  <a:txBody>
                    <a:bodyPr/>
                    <a:lstStyle/>
                    <a:p>
                      <a:pPr indent="0" lvl="0" marL="0" rtl="0" algn="ctr">
                        <a:lnSpc>
                          <a:spcPct val="115000"/>
                        </a:lnSpc>
                        <a:spcBef>
                          <a:spcPts val="0"/>
                        </a:spcBef>
                        <a:spcAft>
                          <a:spcPts val="0"/>
                        </a:spcAft>
                        <a:buNone/>
                      </a:pPr>
                      <a:r>
                        <a:rPr lang="en"/>
                        <a:t>872</a:t>
                      </a:r>
                      <a:endParaRPr/>
                    </a:p>
                  </a:txBody>
                  <a:tcPr marT="91425" marB="91425" marR="91425" marL="91425"/>
                </a:tc>
                <a:tc>
                  <a:txBody>
                    <a:bodyPr/>
                    <a:lstStyle/>
                    <a:p>
                      <a:pPr indent="0" lvl="0" marL="0" rtl="0" algn="ctr">
                        <a:lnSpc>
                          <a:spcPct val="115000"/>
                        </a:lnSpc>
                        <a:spcBef>
                          <a:spcPts val="0"/>
                        </a:spcBef>
                        <a:spcAft>
                          <a:spcPts val="0"/>
                        </a:spcAft>
                        <a:buNone/>
                      </a:pPr>
                      <a:r>
                        <a:rPr lang="en"/>
                        <a:t>881</a:t>
                      </a:r>
                      <a:endParaRPr/>
                    </a:p>
                  </a:txBody>
                  <a:tcPr marT="91425" marB="91425" marR="91425" marL="91425"/>
                </a:tc>
                <a:tc>
                  <a:txBody>
                    <a:bodyPr/>
                    <a:lstStyle/>
                    <a:p>
                      <a:pPr indent="0" lvl="0" marL="0" rtl="0" algn="ctr">
                        <a:lnSpc>
                          <a:spcPct val="115000"/>
                        </a:lnSpc>
                        <a:spcBef>
                          <a:spcPts val="0"/>
                        </a:spcBef>
                        <a:spcAft>
                          <a:spcPts val="0"/>
                        </a:spcAft>
                        <a:buNone/>
                      </a:pPr>
                      <a:r>
                        <a:rPr lang="en"/>
                        <a:t>22</a:t>
                      </a:r>
                      <a:endParaRPr/>
                    </a:p>
                  </a:txBody>
                  <a:tcPr marT="91425" marB="91425" marR="91425" marL="91425"/>
                </a:tc>
                <a:tc>
                  <a:txBody>
                    <a:bodyPr/>
                    <a:lstStyle/>
                    <a:p>
                      <a:pPr indent="0" lvl="0" marL="0" rtl="0" algn="ctr">
                        <a:lnSpc>
                          <a:spcPct val="115000"/>
                        </a:lnSpc>
                        <a:spcBef>
                          <a:spcPts val="0"/>
                        </a:spcBef>
                        <a:spcAft>
                          <a:spcPts val="0"/>
                        </a:spcAft>
                        <a:buNone/>
                      </a:pPr>
                      <a:r>
                        <a:rPr lang="en"/>
                        <a:t>830</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584</a:t>
                      </a:r>
                      <a:endParaRPr/>
                    </a:p>
                  </a:txBody>
                  <a:tcPr marT="91425" marB="91425" marR="91425" marL="91425"/>
                </a:tc>
                <a:tc>
                  <a:txBody>
                    <a:bodyPr/>
                    <a:lstStyle/>
                    <a:p>
                      <a:pPr indent="0" lvl="0" marL="0" rtl="0" algn="ctr">
                        <a:lnSpc>
                          <a:spcPct val="115000"/>
                        </a:lnSpc>
                        <a:spcBef>
                          <a:spcPts val="0"/>
                        </a:spcBef>
                        <a:spcAft>
                          <a:spcPts val="0"/>
                        </a:spcAft>
                        <a:buNone/>
                      </a:pPr>
                      <a:r>
                        <a:rPr lang="en"/>
                        <a:t>137</a:t>
                      </a:r>
                      <a:endParaRPr/>
                    </a:p>
                  </a:txBody>
                  <a:tcPr marT="91425" marB="91425" marR="91425" marL="91425"/>
                </a:tc>
                <a:tc>
                  <a:txBody>
                    <a:bodyPr/>
                    <a:lstStyle/>
                    <a:p>
                      <a:pPr indent="0" lvl="0" marL="0" rtl="0" algn="ctr">
                        <a:lnSpc>
                          <a:spcPct val="115000"/>
                        </a:lnSpc>
                        <a:spcBef>
                          <a:spcPts val="0"/>
                        </a:spcBef>
                        <a:spcAft>
                          <a:spcPts val="0"/>
                        </a:spcAft>
                        <a:buNone/>
                      </a:pPr>
                      <a:r>
                        <a:rPr lang="en"/>
                        <a:t>228</a:t>
                      </a:r>
                      <a:endParaRPr/>
                    </a:p>
                  </a:txBody>
                  <a:tcPr marT="91425" marB="91425" marR="91425" marL="91425"/>
                </a:tc>
                <a:tc>
                  <a:txBody>
                    <a:bodyPr/>
                    <a:lstStyle/>
                    <a:p>
                      <a:pPr indent="0" lvl="0" marL="0" rtl="0" algn="ctr">
                        <a:lnSpc>
                          <a:spcPct val="115000"/>
                        </a:lnSpc>
                        <a:spcBef>
                          <a:spcPts val="0"/>
                        </a:spcBef>
                        <a:spcAft>
                          <a:spcPts val="0"/>
                        </a:spcAft>
                        <a:buNone/>
                      </a:pPr>
                      <a:r>
                        <a:rPr lang="en"/>
                        <a:t>86</a:t>
                      </a:r>
                      <a:endParaRPr/>
                    </a:p>
                  </a:txBody>
                  <a:tcPr marT="91425" marB="91425" marR="91425" marL="91425"/>
                </a:tc>
                <a:tc>
                  <a:txBody>
                    <a:bodyPr/>
                    <a:lstStyle/>
                    <a:p>
                      <a:pPr indent="0" lvl="0" marL="0" rtl="0" algn="ctr">
                        <a:lnSpc>
                          <a:spcPct val="115000"/>
                        </a:lnSpc>
                        <a:spcBef>
                          <a:spcPts val="0"/>
                        </a:spcBef>
                        <a:spcAft>
                          <a:spcPts val="0"/>
                        </a:spcAft>
                        <a:buNone/>
                      </a:pPr>
                      <a:r>
                        <a:rPr lang="en"/>
                        <a:t>861</a:t>
                      </a:r>
                      <a:endParaRPr/>
                    </a:p>
                  </a:txBody>
                  <a:tcPr marT="91425" marB="91425" marR="91425" marL="91425"/>
                </a:tc>
                <a:tc>
                  <a:txBody>
                    <a:bodyPr/>
                    <a:lstStyle/>
                    <a:p>
                      <a:pPr indent="0" lvl="0" marL="0" rtl="0" algn="ctr">
                        <a:lnSpc>
                          <a:spcPct val="115000"/>
                        </a:lnSpc>
                        <a:spcBef>
                          <a:spcPts val="0"/>
                        </a:spcBef>
                        <a:spcAft>
                          <a:spcPts val="0"/>
                        </a:spcAft>
                        <a:buNone/>
                      </a:pPr>
                      <a:r>
                        <a:rPr lang="en"/>
                        <a:t>109</a:t>
                      </a:r>
                      <a:endParaRPr/>
                    </a:p>
                  </a:txBody>
                  <a:tcPr marT="91425" marB="91425" marR="91425" marL="91425"/>
                </a:tc>
                <a:tc>
                  <a:txBody>
                    <a:bodyPr/>
                    <a:lstStyle/>
                    <a:p>
                      <a:pPr indent="0" lvl="0" marL="0" rtl="0" algn="ctr">
                        <a:lnSpc>
                          <a:spcPct val="115000"/>
                        </a:lnSpc>
                        <a:spcBef>
                          <a:spcPts val="0"/>
                        </a:spcBef>
                        <a:spcAft>
                          <a:spcPts val="0"/>
                        </a:spcAft>
                        <a:buNone/>
                      </a:pPr>
                      <a:r>
                        <a:rPr lang="en"/>
                        <a:t>821</a:t>
                      </a:r>
                      <a:endParaRPr/>
                    </a:p>
                  </a:txBody>
                  <a:tcPr marT="91425" marB="91425" marR="91425" marL="91425"/>
                </a:tc>
                <a:tc>
                  <a:txBody>
                    <a:bodyPr/>
                    <a:lstStyle/>
                    <a:p>
                      <a:pPr indent="0" lvl="0" marL="0" rtl="0" algn="ctr">
                        <a:lnSpc>
                          <a:spcPct val="115000"/>
                        </a:lnSpc>
                        <a:spcBef>
                          <a:spcPts val="0"/>
                        </a:spcBef>
                        <a:spcAft>
                          <a:spcPts val="0"/>
                        </a:spcAft>
                        <a:buNone/>
                      </a:pPr>
                      <a:r>
                        <a:rPr lang="en"/>
                        <a:t>253</a:t>
                      </a:r>
                      <a:endParaRPr/>
                    </a:p>
                  </a:txBody>
                  <a:tcPr marT="91425" marB="91425" marR="91425" marL="91425"/>
                </a:tc>
                <a:tc>
                  <a:txBody>
                    <a:bodyPr/>
                    <a:lstStyle/>
                    <a:p>
                      <a:pPr indent="0" lvl="0" marL="0" rtl="0" algn="ctr">
                        <a:lnSpc>
                          <a:spcPct val="115000"/>
                        </a:lnSpc>
                        <a:spcBef>
                          <a:spcPts val="0"/>
                        </a:spcBef>
                        <a:spcAft>
                          <a:spcPts val="0"/>
                        </a:spcAft>
                        <a:buNone/>
                      </a:pPr>
                      <a:r>
                        <a:rPr lang="en"/>
                        <a:t>305</a:t>
                      </a:r>
                      <a:endParaRPr/>
                    </a:p>
                  </a:txBody>
                  <a:tcPr marT="91425" marB="91425" marR="91425" marL="91425"/>
                </a:tc>
                <a:tc>
                  <a:txBody>
                    <a:bodyPr/>
                    <a:lstStyle/>
                    <a:p>
                      <a:pPr indent="0" lvl="0" marL="0" rtl="0" algn="ctr">
                        <a:lnSpc>
                          <a:spcPct val="115000"/>
                        </a:lnSpc>
                        <a:spcBef>
                          <a:spcPts val="0"/>
                        </a:spcBef>
                        <a:spcAft>
                          <a:spcPts val="0"/>
                        </a:spcAft>
                        <a:buNone/>
                      </a:pPr>
                      <a:r>
                        <a:rPr lang="en"/>
                        <a:t>530</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317</a:t>
                      </a:r>
                      <a:endParaRPr/>
                    </a:p>
                  </a:txBody>
                  <a:tcPr marT="91425" marB="91425" marR="91425" marL="91425"/>
                </a:tc>
                <a:tc>
                  <a:txBody>
                    <a:bodyPr/>
                    <a:lstStyle/>
                    <a:p>
                      <a:pPr indent="0" lvl="0" marL="0" rtl="0" algn="ctr">
                        <a:lnSpc>
                          <a:spcPct val="115000"/>
                        </a:lnSpc>
                        <a:spcBef>
                          <a:spcPts val="0"/>
                        </a:spcBef>
                        <a:spcAft>
                          <a:spcPts val="0"/>
                        </a:spcAft>
                        <a:buNone/>
                      </a:pPr>
                      <a:r>
                        <a:rPr lang="en"/>
                        <a:t>340</a:t>
                      </a:r>
                      <a:endParaRPr/>
                    </a:p>
                  </a:txBody>
                  <a:tcPr marT="91425" marB="91425" marR="91425" marL="91425"/>
                </a:tc>
                <a:tc>
                  <a:txBody>
                    <a:bodyPr/>
                    <a:lstStyle/>
                    <a:p>
                      <a:pPr indent="0" lvl="0" marL="0" rtl="0" algn="ctr">
                        <a:lnSpc>
                          <a:spcPct val="115000"/>
                        </a:lnSpc>
                        <a:spcBef>
                          <a:spcPts val="0"/>
                        </a:spcBef>
                        <a:spcAft>
                          <a:spcPts val="0"/>
                        </a:spcAft>
                        <a:buNone/>
                      </a:pPr>
                      <a:r>
                        <a:rPr lang="en"/>
                        <a:t>494</a:t>
                      </a:r>
                      <a:endParaRPr/>
                    </a:p>
                  </a:txBody>
                  <a:tcPr marT="91425" marB="91425" marR="91425" marL="91425"/>
                </a:tc>
                <a:tc>
                  <a:txBody>
                    <a:bodyPr/>
                    <a:lstStyle/>
                    <a:p>
                      <a:pPr indent="0" lvl="0" marL="0" rtl="0" algn="ctr">
                        <a:lnSpc>
                          <a:spcPct val="115000"/>
                        </a:lnSpc>
                        <a:spcBef>
                          <a:spcPts val="0"/>
                        </a:spcBef>
                        <a:spcAft>
                          <a:spcPts val="0"/>
                        </a:spcAft>
                        <a:buNone/>
                      </a:pPr>
                      <a:r>
                        <a:rPr lang="en"/>
                        <a:t>719</a:t>
                      </a:r>
                      <a:endParaRPr/>
                    </a:p>
                  </a:txBody>
                  <a:tcPr marT="91425" marB="91425" marR="91425" marL="91425"/>
                </a:tc>
                <a:tc>
                  <a:txBody>
                    <a:bodyPr/>
                    <a:lstStyle/>
                    <a:p>
                      <a:pPr indent="0" lvl="0" marL="0" rtl="0" algn="ctr">
                        <a:lnSpc>
                          <a:spcPct val="115000"/>
                        </a:lnSpc>
                        <a:spcBef>
                          <a:spcPts val="0"/>
                        </a:spcBef>
                        <a:spcAft>
                          <a:spcPts val="0"/>
                        </a:spcAft>
                        <a:buNone/>
                      </a:pPr>
                      <a:r>
                        <a:rPr lang="en"/>
                        <a:t>737</a:t>
                      </a:r>
                      <a:endParaRPr/>
                    </a:p>
                  </a:txBody>
                  <a:tcPr marT="91425" marB="91425" marR="91425" marL="91425"/>
                </a:tc>
                <a:tc>
                  <a:txBody>
                    <a:bodyPr/>
                    <a:lstStyle/>
                    <a:p>
                      <a:pPr indent="0" lvl="0" marL="0" rtl="0" algn="ctr">
                        <a:lnSpc>
                          <a:spcPct val="115000"/>
                        </a:lnSpc>
                        <a:spcBef>
                          <a:spcPts val="0"/>
                        </a:spcBef>
                        <a:spcAft>
                          <a:spcPts val="0"/>
                        </a:spcAft>
                        <a:buNone/>
                      </a:pPr>
                      <a:r>
                        <a:rPr lang="en"/>
                        <a:t>677</a:t>
                      </a:r>
                      <a:endParaRPr/>
                    </a:p>
                  </a:txBody>
                  <a:tcPr marT="91425" marB="91425" marR="91425" marL="91425"/>
                </a:tc>
                <a:tc>
                  <a:txBody>
                    <a:bodyPr/>
                    <a:lstStyle/>
                    <a:p>
                      <a:pPr indent="0" lvl="0" marL="0" rtl="0" algn="ctr">
                        <a:lnSpc>
                          <a:spcPct val="115000"/>
                        </a:lnSpc>
                        <a:spcBef>
                          <a:spcPts val="0"/>
                        </a:spcBef>
                        <a:spcAft>
                          <a:spcPts val="0"/>
                        </a:spcAft>
                        <a:buNone/>
                      </a:pPr>
                      <a:r>
                        <a:rPr lang="en"/>
                        <a:t>786</a:t>
                      </a:r>
                      <a:endParaRPr/>
                    </a:p>
                  </a:txBody>
                  <a:tcPr marT="91425" marB="91425" marR="91425" marL="91425"/>
                </a:tc>
                <a:tc>
                  <a:txBody>
                    <a:bodyPr/>
                    <a:lstStyle/>
                    <a:p>
                      <a:pPr indent="0" lvl="0" marL="0" rtl="0" algn="ctr">
                        <a:lnSpc>
                          <a:spcPct val="115000"/>
                        </a:lnSpc>
                        <a:spcBef>
                          <a:spcPts val="0"/>
                        </a:spcBef>
                        <a:spcAft>
                          <a:spcPts val="0"/>
                        </a:spcAft>
                        <a:buNone/>
                      </a:pPr>
                      <a:r>
                        <a:rPr lang="en"/>
                        <a:t>672</a:t>
                      </a:r>
                      <a:endParaRPr/>
                    </a:p>
                  </a:txBody>
                  <a:tcPr marT="91425" marB="91425" marR="91425" marL="91425"/>
                </a:tc>
                <a:tc>
                  <a:txBody>
                    <a:bodyPr/>
                    <a:lstStyle/>
                    <a:p>
                      <a:pPr indent="0" lvl="0" marL="0" rtl="0" algn="ctr">
                        <a:lnSpc>
                          <a:spcPct val="115000"/>
                        </a:lnSpc>
                        <a:spcBef>
                          <a:spcPts val="0"/>
                        </a:spcBef>
                        <a:spcAft>
                          <a:spcPts val="0"/>
                        </a:spcAft>
                        <a:buNone/>
                      </a:pPr>
                      <a:r>
                        <a:rPr lang="en"/>
                        <a:t>216</a:t>
                      </a:r>
                      <a:endParaRPr/>
                    </a:p>
                  </a:txBody>
                  <a:tcPr marT="91425" marB="91425" marR="91425" marL="91425"/>
                </a:tc>
                <a:tc>
                  <a:txBody>
                    <a:bodyPr/>
                    <a:lstStyle/>
                    <a:p>
                      <a:pPr indent="0" lvl="0" marL="0" rtl="0" algn="ctr">
                        <a:lnSpc>
                          <a:spcPct val="115000"/>
                        </a:lnSpc>
                        <a:spcBef>
                          <a:spcPts val="0"/>
                        </a:spcBef>
                        <a:spcAft>
                          <a:spcPts val="0"/>
                        </a:spcAft>
                        <a:buNone/>
                      </a:pPr>
                      <a:r>
                        <a:rPr lang="en"/>
                        <a:t>702</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35</a:t>
                      </a:r>
                      <a:endParaRPr/>
                    </a:p>
                  </a:txBody>
                  <a:tcPr marT="91425" marB="91425" marR="91425" marL="91425"/>
                </a:tc>
                <a:tc>
                  <a:txBody>
                    <a:bodyPr/>
                    <a:lstStyle/>
                    <a:p>
                      <a:pPr indent="0" lvl="0" marL="0" rtl="0" algn="ctr">
                        <a:lnSpc>
                          <a:spcPct val="115000"/>
                        </a:lnSpc>
                        <a:spcBef>
                          <a:spcPts val="0"/>
                        </a:spcBef>
                        <a:spcAft>
                          <a:spcPts val="0"/>
                        </a:spcAft>
                        <a:buNone/>
                      </a:pPr>
                      <a:r>
                        <a:rPr lang="en"/>
                        <a:t>770</a:t>
                      </a:r>
                      <a:endParaRPr/>
                    </a:p>
                  </a:txBody>
                  <a:tcPr marT="91425" marB="91425" marR="91425" marL="91425"/>
                </a:tc>
                <a:tc>
                  <a:txBody>
                    <a:bodyPr/>
                    <a:lstStyle/>
                    <a:p>
                      <a:pPr indent="0" lvl="0" marL="0" rtl="0" algn="ctr">
                        <a:lnSpc>
                          <a:spcPct val="115000"/>
                        </a:lnSpc>
                        <a:spcBef>
                          <a:spcPts val="0"/>
                        </a:spcBef>
                        <a:spcAft>
                          <a:spcPts val="0"/>
                        </a:spcAft>
                        <a:buNone/>
                      </a:pPr>
                      <a:r>
                        <a:rPr lang="en"/>
                        <a:t>480</a:t>
                      </a:r>
                      <a:endParaRPr/>
                    </a:p>
                  </a:txBody>
                  <a:tcPr marT="91425" marB="91425" marR="91425" marL="91425"/>
                </a:tc>
                <a:tc>
                  <a:txBody>
                    <a:bodyPr/>
                    <a:lstStyle/>
                    <a:p>
                      <a:pPr indent="0" lvl="0" marL="0" rtl="0" algn="ctr">
                        <a:lnSpc>
                          <a:spcPct val="115000"/>
                        </a:lnSpc>
                        <a:spcBef>
                          <a:spcPts val="0"/>
                        </a:spcBef>
                        <a:spcAft>
                          <a:spcPts val="0"/>
                        </a:spcAft>
                        <a:buNone/>
                      </a:pPr>
                      <a:r>
                        <a:rPr lang="en"/>
                        <a:t>557</a:t>
                      </a:r>
                      <a:endParaRPr/>
                    </a:p>
                  </a:txBody>
                  <a:tcPr marT="91425" marB="91425" marR="91425" marL="91425"/>
                </a:tc>
                <a:tc>
                  <a:txBody>
                    <a:bodyPr/>
                    <a:lstStyle/>
                    <a:p>
                      <a:pPr indent="0" lvl="0" marL="0" rtl="0" algn="ctr">
                        <a:lnSpc>
                          <a:spcPct val="115000"/>
                        </a:lnSpc>
                        <a:spcBef>
                          <a:spcPts val="0"/>
                        </a:spcBef>
                        <a:spcAft>
                          <a:spcPts val="0"/>
                        </a:spcAft>
                        <a:buNone/>
                      </a:pPr>
                      <a:r>
                        <a:rPr lang="en"/>
                        <a:t>74</a:t>
                      </a:r>
                      <a:endParaRPr/>
                    </a:p>
                  </a:txBody>
                  <a:tcPr marT="91425" marB="91425" marR="91425" marL="91425"/>
                </a:tc>
                <a:tc>
                  <a:txBody>
                    <a:bodyPr/>
                    <a:lstStyle/>
                    <a:p>
                      <a:pPr indent="0" lvl="0" marL="0" rtl="0" algn="ctr">
                        <a:lnSpc>
                          <a:spcPct val="115000"/>
                        </a:lnSpc>
                        <a:spcBef>
                          <a:spcPts val="0"/>
                        </a:spcBef>
                        <a:spcAft>
                          <a:spcPts val="0"/>
                        </a:spcAft>
                        <a:buNone/>
                      </a:pPr>
                      <a:r>
                        <a:rPr lang="en"/>
                        <a:t>52</a:t>
                      </a:r>
                      <a:endParaRPr/>
                    </a:p>
                  </a:txBody>
                  <a:tcPr marT="91425" marB="91425" marR="91425" marL="91425"/>
                </a:tc>
                <a:tc>
                  <a:txBody>
                    <a:bodyPr/>
                    <a:lstStyle/>
                    <a:p>
                      <a:pPr indent="0" lvl="0" marL="0" rtl="0" algn="ctr">
                        <a:lnSpc>
                          <a:spcPct val="115000"/>
                        </a:lnSpc>
                        <a:spcBef>
                          <a:spcPts val="0"/>
                        </a:spcBef>
                        <a:spcAft>
                          <a:spcPts val="0"/>
                        </a:spcAft>
                        <a:buNone/>
                      </a:pPr>
                      <a:r>
                        <a:rPr lang="en"/>
                        <a:t>632</a:t>
                      </a:r>
                      <a:endParaRPr/>
                    </a:p>
                  </a:txBody>
                  <a:tcPr marT="91425" marB="91425" marR="91425" marL="91425"/>
                </a:tc>
                <a:tc>
                  <a:txBody>
                    <a:bodyPr/>
                    <a:lstStyle/>
                    <a:p>
                      <a:pPr indent="0" lvl="0" marL="0" rtl="0" algn="ctr">
                        <a:lnSpc>
                          <a:spcPct val="115000"/>
                        </a:lnSpc>
                        <a:spcBef>
                          <a:spcPts val="0"/>
                        </a:spcBef>
                        <a:spcAft>
                          <a:spcPts val="0"/>
                        </a:spcAft>
                        <a:buNone/>
                      </a:pPr>
                      <a:r>
                        <a:rPr lang="en"/>
                        <a:t>765</a:t>
                      </a:r>
                      <a:endParaRPr/>
                    </a:p>
                  </a:txBody>
                  <a:tcPr marT="91425" marB="91425" marR="91425" marL="91425"/>
                </a:tc>
                <a:tc>
                  <a:txBody>
                    <a:bodyPr/>
                    <a:lstStyle/>
                    <a:p>
                      <a:pPr indent="0" lvl="0" marL="0" rtl="0" algn="ctr">
                        <a:lnSpc>
                          <a:spcPct val="115000"/>
                        </a:lnSpc>
                        <a:spcBef>
                          <a:spcPts val="0"/>
                        </a:spcBef>
                        <a:spcAft>
                          <a:spcPts val="0"/>
                        </a:spcAft>
                        <a:buNone/>
                      </a:pPr>
                      <a:r>
                        <a:rPr lang="en"/>
                        <a:t>753</a:t>
                      </a:r>
                      <a:endParaRPr/>
                    </a:p>
                  </a:txBody>
                  <a:tcPr marT="91425" marB="91425" marR="91425" marL="91425"/>
                </a:tc>
                <a:tc>
                  <a:txBody>
                    <a:bodyPr/>
                    <a:lstStyle/>
                    <a:p>
                      <a:pPr indent="0" lvl="0" marL="0" rtl="0" algn="ctr">
                        <a:lnSpc>
                          <a:spcPct val="115000"/>
                        </a:lnSpc>
                        <a:spcBef>
                          <a:spcPts val="0"/>
                        </a:spcBef>
                        <a:spcAft>
                          <a:spcPts val="0"/>
                        </a:spcAft>
                        <a:buNone/>
                      </a:pPr>
                      <a:r>
                        <a:rPr lang="en"/>
                        <a:t>73</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194</a:t>
                      </a:r>
                      <a:endParaRPr/>
                    </a:p>
                  </a:txBody>
                  <a:tcPr marT="91425" marB="91425" marR="91425" marL="91425"/>
                </a:tc>
                <a:tc>
                  <a:txBody>
                    <a:bodyPr/>
                    <a:lstStyle/>
                    <a:p>
                      <a:pPr indent="0" lvl="0" marL="0" rtl="0" algn="ctr">
                        <a:lnSpc>
                          <a:spcPct val="115000"/>
                        </a:lnSpc>
                        <a:spcBef>
                          <a:spcPts val="0"/>
                        </a:spcBef>
                        <a:spcAft>
                          <a:spcPts val="0"/>
                        </a:spcAft>
                        <a:buNone/>
                      </a:pPr>
                      <a:r>
                        <a:rPr lang="en"/>
                        <a:t>77</a:t>
                      </a:r>
                      <a:endParaRPr/>
                    </a:p>
                  </a:txBody>
                  <a:tcPr marT="91425" marB="91425" marR="91425" marL="91425"/>
                </a:tc>
                <a:tc>
                  <a:txBody>
                    <a:bodyPr/>
                    <a:lstStyle/>
                    <a:p>
                      <a:pPr indent="0" lvl="0" marL="0" rtl="0" algn="ctr">
                        <a:lnSpc>
                          <a:spcPct val="115000"/>
                        </a:lnSpc>
                        <a:spcBef>
                          <a:spcPts val="0"/>
                        </a:spcBef>
                        <a:spcAft>
                          <a:spcPts val="0"/>
                        </a:spcAft>
                        <a:buNone/>
                      </a:pPr>
                      <a:r>
                        <a:rPr lang="en"/>
                        <a:t>226</a:t>
                      </a:r>
                      <a:endParaRPr/>
                    </a:p>
                  </a:txBody>
                  <a:tcPr marT="91425" marB="91425" marR="91425" marL="91425"/>
                </a:tc>
                <a:tc>
                  <a:txBody>
                    <a:bodyPr/>
                    <a:lstStyle/>
                    <a:p>
                      <a:pPr indent="0" lvl="0" marL="0" rtl="0" algn="ctr">
                        <a:lnSpc>
                          <a:spcPct val="115000"/>
                        </a:lnSpc>
                        <a:spcBef>
                          <a:spcPts val="0"/>
                        </a:spcBef>
                        <a:spcAft>
                          <a:spcPts val="0"/>
                        </a:spcAft>
                        <a:buNone/>
                      </a:pPr>
                      <a:r>
                        <a:rPr lang="en"/>
                        <a:t>764</a:t>
                      </a:r>
                      <a:endParaRPr/>
                    </a:p>
                  </a:txBody>
                  <a:tcPr marT="91425" marB="91425" marR="91425" marL="91425"/>
                </a:tc>
                <a:tc>
                  <a:txBody>
                    <a:bodyPr/>
                    <a:lstStyle/>
                    <a:p>
                      <a:pPr indent="0" lvl="0" marL="0" rtl="0" algn="ctr">
                        <a:lnSpc>
                          <a:spcPct val="115000"/>
                        </a:lnSpc>
                        <a:spcBef>
                          <a:spcPts val="0"/>
                        </a:spcBef>
                        <a:spcAft>
                          <a:spcPts val="0"/>
                        </a:spcAft>
                        <a:buNone/>
                      </a:pPr>
                      <a:r>
                        <a:rPr lang="en"/>
                        <a:t>173</a:t>
                      </a:r>
                      <a:endParaRPr/>
                    </a:p>
                  </a:txBody>
                  <a:tcPr marT="91425" marB="91425" marR="91425" marL="91425"/>
                </a:tc>
                <a:tc>
                  <a:txBody>
                    <a:bodyPr/>
                    <a:lstStyle/>
                    <a:p>
                      <a:pPr indent="0" lvl="0" marL="0" rtl="0" algn="ctr">
                        <a:lnSpc>
                          <a:spcPct val="115000"/>
                        </a:lnSpc>
                        <a:spcBef>
                          <a:spcPts val="0"/>
                        </a:spcBef>
                        <a:spcAft>
                          <a:spcPts val="0"/>
                        </a:spcAft>
                        <a:buNone/>
                      </a:pPr>
                      <a:r>
                        <a:rPr lang="en"/>
                        <a:t>979</a:t>
                      </a:r>
                      <a:endParaRPr/>
                    </a:p>
                  </a:txBody>
                  <a:tcPr marT="91425" marB="91425" marR="91425" marL="91425"/>
                </a:tc>
                <a:tc>
                  <a:txBody>
                    <a:bodyPr/>
                    <a:lstStyle/>
                    <a:p>
                      <a:pPr indent="0" lvl="0" marL="0" rtl="0" algn="ctr">
                        <a:lnSpc>
                          <a:spcPct val="115000"/>
                        </a:lnSpc>
                        <a:spcBef>
                          <a:spcPts val="0"/>
                        </a:spcBef>
                        <a:spcAft>
                          <a:spcPts val="0"/>
                        </a:spcAft>
                        <a:buNone/>
                      </a:pPr>
                      <a:r>
                        <a:rPr lang="en"/>
                        <a:t>454</a:t>
                      </a:r>
                      <a:endParaRPr/>
                    </a:p>
                  </a:txBody>
                  <a:tcPr marT="91425" marB="91425" marR="91425" marL="91425"/>
                </a:tc>
                <a:tc>
                  <a:txBody>
                    <a:bodyPr/>
                    <a:lstStyle/>
                    <a:p>
                      <a:pPr indent="0" lvl="0" marL="0" rtl="0" algn="ctr">
                        <a:lnSpc>
                          <a:spcPct val="115000"/>
                        </a:lnSpc>
                        <a:spcBef>
                          <a:spcPts val="0"/>
                        </a:spcBef>
                        <a:spcAft>
                          <a:spcPts val="0"/>
                        </a:spcAft>
                        <a:buNone/>
                      </a:pPr>
                      <a:r>
                        <a:rPr lang="en"/>
                        <a:t>106</a:t>
                      </a:r>
                      <a:endParaRPr/>
                    </a:p>
                  </a:txBody>
                  <a:tcPr marT="91425" marB="91425" marR="91425" marL="91425"/>
                </a:tc>
                <a:tc>
                  <a:txBody>
                    <a:bodyPr/>
                    <a:lstStyle/>
                    <a:p>
                      <a:pPr indent="0" lvl="0" marL="0" rtl="0" algn="ctr">
                        <a:lnSpc>
                          <a:spcPct val="115000"/>
                        </a:lnSpc>
                        <a:spcBef>
                          <a:spcPts val="0"/>
                        </a:spcBef>
                        <a:spcAft>
                          <a:spcPts val="0"/>
                        </a:spcAft>
                        <a:buNone/>
                      </a:pPr>
                      <a:r>
                        <a:rPr lang="en"/>
                        <a:t>967</a:t>
                      </a:r>
                      <a:endParaRPr/>
                    </a:p>
                  </a:txBody>
                  <a:tcPr marT="91425" marB="91425" marR="91425" marL="91425"/>
                </a:tc>
                <a:tc>
                  <a:txBody>
                    <a:bodyPr/>
                    <a:lstStyle/>
                    <a:p>
                      <a:pPr indent="0" lvl="0" marL="0" rtl="0" algn="ctr">
                        <a:lnSpc>
                          <a:spcPct val="115000"/>
                        </a:lnSpc>
                        <a:spcBef>
                          <a:spcPts val="0"/>
                        </a:spcBef>
                        <a:spcAft>
                          <a:spcPts val="0"/>
                        </a:spcAft>
                        <a:buNone/>
                      </a:pPr>
                      <a:r>
                        <a:rPr lang="en"/>
                        <a:t>551</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556</a:t>
                      </a:r>
                      <a:endParaRPr/>
                    </a:p>
                  </a:txBody>
                  <a:tcPr marT="91425" marB="91425" marR="91425" marL="91425"/>
                </a:tc>
                <a:tc>
                  <a:txBody>
                    <a:bodyPr/>
                    <a:lstStyle/>
                    <a:p>
                      <a:pPr indent="0" lvl="0" marL="0" rtl="0" algn="ctr">
                        <a:lnSpc>
                          <a:spcPct val="115000"/>
                        </a:lnSpc>
                        <a:spcBef>
                          <a:spcPts val="0"/>
                        </a:spcBef>
                        <a:spcAft>
                          <a:spcPts val="0"/>
                        </a:spcAft>
                        <a:buNone/>
                      </a:pPr>
                      <a:r>
                        <a:rPr lang="en"/>
                        <a:t>644</a:t>
                      </a:r>
                      <a:endParaRPr/>
                    </a:p>
                  </a:txBody>
                  <a:tcPr marT="91425" marB="91425" marR="91425" marL="91425"/>
                </a:tc>
                <a:tc>
                  <a:txBody>
                    <a:bodyPr/>
                    <a:lstStyle/>
                    <a:p>
                      <a:pPr indent="0" lvl="0" marL="0" rtl="0" algn="ctr">
                        <a:lnSpc>
                          <a:spcPct val="115000"/>
                        </a:lnSpc>
                        <a:spcBef>
                          <a:spcPts val="0"/>
                        </a:spcBef>
                        <a:spcAft>
                          <a:spcPts val="0"/>
                        </a:spcAft>
                        <a:buNone/>
                      </a:pPr>
                      <a:r>
                        <a:rPr lang="en"/>
                        <a:t>739</a:t>
                      </a:r>
                      <a:endParaRPr/>
                    </a:p>
                  </a:txBody>
                  <a:tcPr marT="91425" marB="91425" marR="91425" marL="91425"/>
                </a:tc>
                <a:tc>
                  <a:txBody>
                    <a:bodyPr/>
                    <a:lstStyle/>
                    <a:p>
                      <a:pPr indent="0" lvl="0" marL="0" rtl="0" algn="ctr">
                        <a:lnSpc>
                          <a:spcPct val="115000"/>
                        </a:lnSpc>
                        <a:spcBef>
                          <a:spcPts val="0"/>
                        </a:spcBef>
                        <a:spcAft>
                          <a:spcPts val="0"/>
                        </a:spcAft>
                        <a:buNone/>
                      </a:pPr>
                      <a:r>
                        <a:rPr lang="en"/>
                        <a:t>547</a:t>
                      </a:r>
                      <a:endParaRPr/>
                    </a:p>
                  </a:txBody>
                  <a:tcPr marT="91425" marB="91425" marR="91425" marL="91425"/>
                </a:tc>
                <a:tc>
                  <a:txBody>
                    <a:bodyPr/>
                    <a:lstStyle/>
                    <a:p>
                      <a:pPr indent="0" lvl="0" marL="0" rtl="0" algn="ctr">
                        <a:lnSpc>
                          <a:spcPct val="115000"/>
                        </a:lnSpc>
                        <a:spcBef>
                          <a:spcPts val="0"/>
                        </a:spcBef>
                        <a:spcAft>
                          <a:spcPts val="0"/>
                        </a:spcAft>
                        <a:buNone/>
                      </a:pPr>
                      <a:r>
                        <a:rPr lang="en"/>
                        <a:t>973</a:t>
                      </a:r>
                      <a:endParaRPr/>
                    </a:p>
                  </a:txBody>
                  <a:tcPr marT="91425" marB="91425" marR="91425" marL="91425"/>
                </a:tc>
                <a:tc>
                  <a:txBody>
                    <a:bodyPr/>
                    <a:lstStyle/>
                    <a:p>
                      <a:pPr indent="0" lvl="0" marL="0" rtl="0" algn="ctr">
                        <a:lnSpc>
                          <a:spcPct val="115000"/>
                        </a:lnSpc>
                        <a:spcBef>
                          <a:spcPts val="0"/>
                        </a:spcBef>
                        <a:spcAft>
                          <a:spcPts val="0"/>
                        </a:spcAft>
                        <a:buNone/>
                      </a:pPr>
                      <a:r>
                        <a:rPr lang="en"/>
                        <a:t>796</a:t>
                      </a:r>
                      <a:endParaRPr/>
                    </a:p>
                  </a:txBody>
                  <a:tcPr marT="91425" marB="91425" marR="91425" marL="91425"/>
                </a:tc>
                <a:tc>
                  <a:txBody>
                    <a:bodyPr/>
                    <a:lstStyle/>
                    <a:p>
                      <a:pPr indent="0" lvl="0" marL="0" rtl="0" algn="ctr">
                        <a:lnSpc>
                          <a:spcPct val="115000"/>
                        </a:lnSpc>
                        <a:spcBef>
                          <a:spcPts val="0"/>
                        </a:spcBef>
                        <a:spcAft>
                          <a:spcPts val="0"/>
                        </a:spcAft>
                        <a:buNone/>
                      </a:pPr>
                      <a:r>
                        <a:rPr lang="en"/>
                        <a:t>525</a:t>
                      </a:r>
                      <a:endParaRPr/>
                    </a:p>
                  </a:txBody>
                  <a:tcPr marT="91425" marB="91425" marR="91425" marL="91425"/>
                </a:tc>
                <a:tc>
                  <a:txBody>
                    <a:bodyPr/>
                    <a:lstStyle/>
                    <a:p>
                      <a:pPr indent="0" lvl="0" marL="0" rtl="0" algn="ctr">
                        <a:lnSpc>
                          <a:spcPct val="115000"/>
                        </a:lnSpc>
                        <a:spcBef>
                          <a:spcPts val="0"/>
                        </a:spcBef>
                        <a:spcAft>
                          <a:spcPts val="0"/>
                        </a:spcAft>
                        <a:buNone/>
                      </a:pPr>
                      <a:r>
                        <a:rPr lang="en"/>
                        <a:t>573</a:t>
                      </a:r>
                      <a:endParaRPr/>
                    </a:p>
                  </a:txBody>
                  <a:tcPr marT="91425" marB="91425" marR="91425" marL="91425"/>
                </a:tc>
                <a:tc>
                  <a:txBody>
                    <a:bodyPr/>
                    <a:lstStyle/>
                    <a:p>
                      <a:pPr indent="0" lvl="0" marL="0" rtl="0" algn="ctr">
                        <a:lnSpc>
                          <a:spcPct val="115000"/>
                        </a:lnSpc>
                        <a:spcBef>
                          <a:spcPts val="0"/>
                        </a:spcBef>
                        <a:spcAft>
                          <a:spcPts val="0"/>
                        </a:spcAft>
                        <a:buNone/>
                      </a:pPr>
                      <a:r>
                        <a:rPr lang="en"/>
                        <a:t>920</a:t>
                      </a:r>
                      <a:endParaRPr/>
                    </a:p>
                  </a:txBody>
                  <a:tcPr marT="91425" marB="91425" marR="91425" marL="91425"/>
                </a:tc>
                <a:tc>
                  <a:txBody>
                    <a:bodyPr/>
                    <a:lstStyle/>
                    <a:p>
                      <a:pPr indent="0" lvl="0" marL="0" rtl="0" algn="ctr">
                        <a:lnSpc>
                          <a:spcPct val="115000"/>
                        </a:lnSpc>
                        <a:spcBef>
                          <a:spcPts val="0"/>
                        </a:spcBef>
                        <a:spcAft>
                          <a:spcPts val="0"/>
                        </a:spcAft>
                        <a:buNone/>
                      </a:pPr>
                      <a:r>
                        <a:rPr lang="en"/>
                        <a:t>28</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290</a:t>
                      </a:r>
                      <a:endParaRPr/>
                    </a:p>
                  </a:txBody>
                  <a:tcPr marT="91425" marB="91425" marR="91425" marL="91425"/>
                </a:tc>
                <a:tc>
                  <a:txBody>
                    <a:bodyPr/>
                    <a:lstStyle/>
                    <a:p>
                      <a:pPr indent="0" lvl="0" marL="0" rtl="0" algn="ctr">
                        <a:lnSpc>
                          <a:spcPct val="115000"/>
                        </a:lnSpc>
                        <a:spcBef>
                          <a:spcPts val="0"/>
                        </a:spcBef>
                        <a:spcAft>
                          <a:spcPts val="0"/>
                        </a:spcAft>
                        <a:buNone/>
                      </a:pPr>
                      <a:r>
                        <a:rPr lang="en"/>
                        <a:t>708</a:t>
                      </a:r>
                      <a:endParaRPr/>
                    </a:p>
                  </a:txBody>
                  <a:tcPr marT="91425" marB="91425" marR="91425" marL="91425"/>
                </a:tc>
                <a:tc>
                  <a:txBody>
                    <a:bodyPr/>
                    <a:lstStyle/>
                    <a:p>
                      <a:pPr indent="0" lvl="0" marL="0" rtl="0" algn="ctr">
                        <a:lnSpc>
                          <a:spcPct val="115000"/>
                        </a:lnSpc>
                        <a:spcBef>
                          <a:spcPts val="0"/>
                        </a:spcBef>
                        <a:spcAft>
                          <a:spcPts val="0"/>
                        </a:spcAft>
                        <a:buNone/>
                      </a:pPr>
                      <a:r>
                        <a:rPr lang="en"/>
                        <a:t>298</a:t>
                      </a:r>
                      <a:endParaRPr/>
                    </a:p>
                  </a:txBody>
                  <a:tcPr marT="91425" marB="91425" marR="91425" marL="91425"/>
                </a:tc>
                <a:tc>
                  <a:txBody>
                    <a:bodyPr/>
                    <a:lstStyle/>
                    <a:p>
                      <a:pPr indent="0" lvl="0" marL="0" rtl="0" algn="ctr">
                        <a:lnSpc>
                          <a:spcPct val="115000"/>
                        </a:lnSpc>
                        <a:spcBef>
                          <a:spcPts val="0"/>
                        </a:spcBef>
                        <a:spcAft>
                          <a:spcPts val="0"/>
                        </a:spcAft>
                        <a:buNone/>
                      </a:pPr>
                      <a:r>
                        <a:rPr lang="en"/>
                        <a:t>56</a:t>
                      </a:r>
                      <a:endParaRPr/>
                    </a:p>
                  </a:txBody>
                  <a:tcPr marT="91425" marB="91425" marR="91425" marL="91425"/>
                </a:tc>
                <a:tc>
                  <a:txBody>
                    <a:bodyPr/>
                    <a:lstStyle/>
                    <a:p>
                      <a:pPr indent="0" lvl="0" marL="0" rtl="0" algn="ctr">
                        <a:lnSpc>
                          <a:spcPct val="115000"/>
                        </a:lnSpc>
                        <a:spcBef>
                          <a:spcPts val="0"/>
                        </a:spcBef>
                        <a:spcAft>
                          <a:spcPts val="0"/>
                        </a:spcAft>
                        <a:buNone/>
                      </a:pPr>
                      <a:r>
                        <a:rPr lang="en"/>
                        <a:t>288</a:t>
                      </a:r>
                      <a:endParaRPr/>
                    </a:p>
                  </a:txBody>
                  <a:tcPr marT="91425" marB="91425" marR="91425" marL="91425"/>
                </a:tc>
                <a:tc>
                  <a:txBody>
                    <a:bodyPr/>
                    <a:lstStyle/>
                    <a:p>
                      <a:pPr indent="0" lvl="0" marL="0" rtl="0" algn="ctr">
                        <a:lnSpc>
                          <a:spcPct val="115000"/>
                        </a:lnSpc>
                        <a:spcBef>
                          <a:spcPts val="0"/>
                        </a:spcBef>
                        <a:spcAft>
                          <a:spcPts val="0"/>
                        </a:spcAft>
                        <a:buNone/>
                      </a:pPr>
                      <a:r>
                        <a:rPr lang="en"/>
                        <a:t>891</a:t>
                      </a:r>
                      <a:endParaRPr/>
                    </a:p>
                  </a:txBody>
                  <a:tcPr marT="91425" marB="91425" marR="91425" marL="91425"/>
                </a:tc>
                <a:tc>
                  <a:txBody>
                    <a:bodyPr/>
                    <a:lstStyle/>
                    <a:p>
                      <a:pPr indent="0" lvl="0" marL="0" rtl="0" algn="ctr">
                        <a:lnSpc>
                          <a:spcPct val="115000"/>
                        </a:lnSpc>
                        <a:spcBef>
                          <a:spcPts val="0"/>
                        </a:spcBef>
                        <a:spcAft>
                          <a:spcPts val="0"/>
                        </a:spcAft>
                        <a:buNone/>
                      </a:pPr>
                      <a:r>
                        <a:rPr lang="en"/>
                        <a:t>867</a:t>
                      </a:r>
                      <a:endParaRPr/>
                    </a:p>
                  </a:txBody>
                  <a:tcPr marT="91425" marB="91425" marR="91425" marL="91425"/>
                </a:tc>
                <a:tc>
                  <a:txBody>
                    <a:bodyPr/>
                    <a:lstStyle/>
                    <a:p>
                      <a:pPr indent="0" lvl="0" marL="0" rtl="0" algn="ctr">
                        <a:lnSpc>
                          <a:spcPct val="115000"/>
                        </a:lnSpc>
                        <a:spcBef>
                          <a:spcPts val="0"/>
                        </a:spcBef>
                        <a:spcAft>
                          <a:spcPts val="0"/>
                        </a:spcAft>
                        <a:buNone/>
                      </a:pPr>
                      <a:r>
                        <a:rPr lang="en"/>
                        <a:t>579</a:t>
                      </a:r>
                      <a:endParaRPr/>
                    </a:p>
                  </a:txBody>
                  <a:tcPr marT="91425" marB="91425" marR="91425" marL="91425"/>
                </a:tc>
                <a:tc>
                  <a:txBody>
                    <a:bodyPr/>
                    <a:lstStyle/>
                    <a:p>
                      <a:pPr indent="0" lvl="0" marL="0" rtl="0" algn="ctr">
                        <a:lnSpc>
                          <a:spcPct val="115000"/>
                        </a:lnSpc>
                        <a:spcBef>
                          <a:spcPts val="0"/>
                        </a:spcBef>
                        <a:spcAft>
                          <a:spcPts val="0"/>
                        </a:spcAft>
                        <a:buNone/>
                      </a:pPr>
                      <a:r>
                        <a:rPr lang="en"/>
                        <a:t>417</a:t>
                      </a:r>
                      <a:endParaRPr/>
                    </a:p>
                  </a:txBody>
                  <a:tcPr marT="91425" marB="91425" marR="91425" marL="91425"/>
                </a:tc>
                <a:tc>
                  <a:txBody>
                    <a:bodyPr/>
                    <a:lstStyle/>
                    <a:p>
                      <a:pPr indent="0" lvl="0" marL="0" rtl="0" algn="ctr">
                        <a:lnSpc>
                          <a:spcPct val="115000"/>
                        </a:lnSpc>
                        <a:spcBef>
                          <a:spcPts val="0"/>
                        </a:spcBef>
                        <a:spcAft>
                          <a:spcPts val="0"/>
                        </a:spcAft>
                        <a:buNone/>
                      </a:pPr>
                      <a:r>
                        <a:rPr lang="en"/>
                        <a:t>5</a:t>
                      </a:r>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42" name="Shape 242"/>
        <p:cNvGrpSpPr/>
        <p:nvPr/>
      </p:nvGrpSpPr>
      <p:grpSpPr>
        <a:xfrm>
          <a:off x="0" y="0"/>
          <a:ext cx="0" cy="0"/>
          <a:chOff x="0" y="0"/>
          <a:chExt cx="0" cy="0"/>
        </a:xfrm>
      </p:grpSpPr>
      <p:sp>
        <p:nvSpPr>
          <p:cNvPr id="243" name="Google Shape;243;p3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contains: Search for  "605" on a wall of 100 numbers</a:t>
            </a:r>
            <a:endParaRPr/>
          </a:p>
        </p:txBody>
      </p:sp>
      <p:graphicFrame>
        <p:nvGraphicFramePr>
          <p:cNvPr id="244" name="Google Shape;244;p37"/>
          <p:cNvGraphicFramePr/>
          <p:nvPr/>
        </p:nvGraphicFramePr>
        <p:xfrm>
          <a:off x="640800" y="666750"/>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208825">
                <a:tc>
                  <a:txBody>
                    <a:bodyPr/>
                    <a:lstStyle/>
                    <a:p>
                      <a:pPr indent="0" lvl="0" marL="0" rtl="0" algn="ctr">
                        <a:lnSpc>
                          <a:spcPct val="115000"/>
                        </a:lnSpc>
                        <a:spcBef>
                          <a:spcPts val="0"/>
                        </a:spcBef>
                        <a:spcAft>
                          <a:spcPts val="0"/>
                        </a:spcAft>
                        <a:buNone/>
                      </a:pPr>
                      <a:r>
                        <a:rPr lang="en"/>
                        <a:t>281</a:t>
                      </a:r>
                      <a:endParaRPr/>
                    </a:p>
                  </a:txBody>
                  <a:tcPr marT="91425" marB="91425" marR="91425" marL="91425"/>
                </a:tc>
                <a:tc>
                  <a:txBody>
                    <a:bodyPr/>
                    <a:lstStyle/>
                    <a:p>
                      <a:pPr indent="0" lvl="0" marL="0" rtl="0" algn="ctr">
                        <a:lnSpc>
                          <a:spcPct val="115000"/>
                        </a:lnSpc>
                        <a:spcBef>
                          <a:spcPts val="0"/>
                        </a:spcBef>
                        <a:spcAft>
                          <a:spcPts val="0"/>
                        </a:spcAft>
                        <a:buNone/>
                      </a:pPr>
                      <a:r>
                        <a:rPr lang="en"/>
                        <a:t>953</a:t>
                      </a:r>
                      <a:endParaRPr/>
                    </a:p>
                  </a:txBody>
                  <a:tcPr marT="91425" marB="91425" marR="91425" marL="91425"/>
                </a:tc>
                <a:tc>
                  <a:txBody>
                    <a:bodyPr/>
                    <a:lstStyle/>
                    <a:p>
                      <a:pPr indent="0" lvl="0" marL="0" rtl="0" algn="ctr">
                        <a:lnSpc>
                          <a:spcPct val="115000"/>
                        </a:lnSpc>
                        <a:spcBef>
                          <a:spcPts val="0"/>
                        </a:spcBef>
                        <a:spcAft>
                          <a:spcPts val="0"/>
                        </a:spcAft>
                        <a:buNone/>
                      </a:pPr>
                      <a:r>
                        <a:rPr lang="en"/>
                        <a:t>104</a:t>
                      </a:r>
                      <a:endParaRPr/>
                    </a:p>
                  </a:txBody>
                  <a:tcPr marT="91425" marB="91425" marR="91425" marL="91425"/>
                </a:tc>
                <a:tc>
                  <a:txBody>
                    <a:bodyPr/>
                    <a:lstStyle/>
                    <a:p>
                      <a:pPr indent="0" lvl="0" marL="0" rtl="0" algn="ctr">
                        <a:lnSpc>
                          <a:spcPct val="115000"/>
                        </a:lnSpc>
                        <a:spcBef>
                          <a:spcPts val="0"/>
                        </a:spcBef>
                        <a:spcAft>
                          <a:spcPts val="0"/>
                        </a:spcAft>
                        <a:buNone/>
                      </a:pPr>
                      <a:r>
                        <a:rPr lang="en"/>
                        <a:t>958</a:t>
                      </a:r>
                      <a:endParaRPr/>
                    </a:p>
                  </a:txBody>
                  <a:tcPr marT="91425" marB="91425" marR="91425" marL="91425"/>
                </a:tc>
                <a:tc>
                  <a:txBody>
                    <a:bodyPr/>
                    <a:lstStyle/>
                    <a:p>
                      <a:pPr indent="0" lvl="0" marL="0" rtl="0" algn="ctr">
                        <a:lnSpc>
                          <a:spcPct val="115000"/>
                        </a:lnSpc>
                        <a:spcBef>
                          <a:spcPts val="0"/>
                        </a:spcBef>
                        <a:spcAft>
                          <a:spcPts val="0"/>
                        </a:spcAft>
                        <a:buNone/>
                      </a:pPr>
                      <a:r>
                        <a:rPr lang="en"/>
                        <a:t>212</a:t>
                      </a:r>
                      <a:endParaRPr/>
                    </a:p>
                  </a:txBody>
                  <a:tcPr marT="91425" marB="91425" marR="91425" marL="91425"/>
                </a:tc>
                <a:tc>
                  <a:txBody>
                    <a:bodyPr/>
                    <a:lstStyle/>
                    <a:p>
                      <a:pPr indent="0" lvl="0" marL="0" rtl="0" algn="ctr">
                        <a:lnSpc>
                          <a:spcPct val="115000"/>
                        </a:lnSpc>
                        <a:spcBef>
                          <a:spcPts val="0"/>
                        </a:spcBef>
                        <a:spcAft>
                          <a:spcPts val="0"/>
                        </a:spcAft>
                        <a:buNone/>
                      </a:pPr>
                      <a:r>
                        <a:rPr lang="en"/>
                        <a:t>131</a:t>
                      </a:r>
                      <a:endParaRPr/>
                    </a:p>
                  </a:txBody>
                  <a:tcPr marT="91425" marB="91425" marR="91425" marL="91425"/>
                </a:tc>
                <a:tc>
                  <a:txBody>
                    <a:bodyPr/>
                    <a:lstStyle/>
                    <a:p>
                      <a:pPr indent="0" lvl="0" marL="0" rtl="0" algn="ctr">
                        <a:lnSpc>
                          <a:spcPct val="115000"/>
                        </a:lnSpc>
                        <a:spcBef>
                          <a:spcPts val="0"/>
                        </a:spcBef>
                        <a:spcAft>
                          <a:spcPts val="0"/>
                        </a:spcAft>
                        <a:buNone/>
                      </a:pPr>
                      <a:r>
                        <a:rPr lang="en"/>
                        <a:t>984</a:t>
                      </a:r>
                      <a:endParaRPr/>
                    </a:p>
                  </a:txBody>
                  <a:tcPr marT="91425" marB="91425" marR="91425" marL="91425"/>
                </a:tc>
                <a:tc>
                  <a:txBody>
                    <a:bodyPr/>
                    <a:lstStyle/>
                    <a:p>
                      <a:pPr indent="0" lvl="0" marL="0" rtl="0" algn="ctr">
                        <a:lnSpc>
                          <a:spcPct val="115000"/>
                        </a:lnSpc>
                        <a:spcBef>
                          <a:spcPts val="0"/>
                        </a:spcBef>
                        <a:spcAft>
                          <a:spcPts val="0"/>
                        </a:spcAft>
                        <a:buNone/>
                      </a:pPr>
                      <a:r>
                        <a:rPr lang="en"/>
                        <a:t>670</a:t>
                      </a:r>
                      <a:endParaRPr/>
                    </a:p>
                  </a:txBody>
                  <a:tcPr marT="91425" marB="91425" marR="91425" marL="91425"/>
                </a:tc>
                <a:tc>
                  <a:txBody>
                    <a:bodyPr/>
                    <a:lstStyle/>
                    <a:p>
                      <a:pPr indent="0" lvl="0" marL="0" rtl="0" algn="ctr">
                        <a:lnSpc>
                          <a:spcPct val="115000"/>
                        </a:lnSpc>
                        <a:spcBef>
                          <a:spcPts val="0"/>
                        </a:spcBef>
                        <a:spcAft>
                          <a:spcPts val="0"/>
                        </a:spcAft>
                        <a:buNone/>
                      </a:pPr>
                      <a:r>
                        <a:rPr lang="en"/>
                        <a:t>759</a:t>
                      </a:r>
                      <a:endParaRPr/>
                    </a:p>
                  </a:txBody>
                  <a:tcPr marT="91425" marB="91425" marR="91425" marL="91425"/>
                </a:tc>
                <a:tc>
                  <a:txBody>
                    <a:bodyPr/>
                    <a:lstStyle/>
                    <a:p>
                      <a:pPr indent="0" lvl="0" marL="0" rtl="0" algn="ctr">
                        <a:lnSpc>
                          <a:spcPct val="115000"/>
                        </a:lnSpc>
                        <a:spcBef>
                          <a:spcPts val="0"/>
                        </a:spcBef>
                        <a:spcAft>
                          <a:spcPts val="0"/>
                        </a:spcAft>
                        <a:buNone/>
                      </a:pPr>
                      <a:r>
                        <a:rPr lang="en"/>
                        <a:t>526</a:t>
                      </a:r>
                      <a:endParaRPr/>
                    </a:p>
                  </a:txBody>
                  <a:tcPr marT="91425" marB="91425" marR="91425" marL="91425"/>
                </a:tc>
              </a:tr>
              <a:tr h="108575">
                <a:tc>
                  <a:txBody>
                    <a:bodyPr/>
                    <a:lstStyle/>
                    <a:p>
                      <a:pPr indent="0" lvl="0" marL="0" rtl="0" algn="ctr">
                        <a:lnSpc>
                          <a:spcPct val="115000"/>
                        </a:lnSpc>
                        <a:spcBef>
                          <a:spcPts val="0"/>
                        </a:spcBef>
                        <a:spcAft>
                          <a:spcPts val="0"/>
                        </a:spcAft>
                        <a:buNone/>
                      </a:pPr>
                      <a:r>
                        <a:rPr lang="en"/>
                        <a:t>161</a:t>
                      </a:r>
                      <a:endParaRPr/>
                    </a:p>
                  </a:txBody>
                  <a:tcPr marT="91425" marB="91425" marR="91425" marL="91425"/>
                </a:tc>
                <a:tc>
                  <a:txBody>
                    <a:bodyPr/>
                    <a:lstStyle/>
                    <a:p>
                      <a:pPr indent="0" lvl="0" marL="0" rtl="0" algn="ctr">
                        <a:lnSpc>
                          <a:spcPct val="115000"/>
                        </a:lnSpc>
                        <a:spcBef>
                          <a:spcPts val="0"/>
                        </a:spcBef>
                        <a:spcAft>
                          <a:spcPts val="0"/>
                        </a:spcAft>
                        <a:buNone/>
                      </a:pPr>
                      <a:r>
                        <a:rPr lang="en"/>
                        <a:t>560</a:t>
                      </a:r>
                      <a:endParaRPr/>
                    </a:p>
                  </a:txBody>
                  <a:tcPr marT="91425" marB="91425" marR="91425" marL="91425"/>
                </a:tc>
                <a:tc>
                  <a:txBody>
                    <a:bodyPr/>
                    <a:lstStyle/>
                    <a:p>
                      <a:pPr indent="0" lvl="0" marL="0" rtl="0" algn="ctr">
                        <a:lnSpc>
                          <a:spcPct val="115000"/>
                        </a:lnSpc>
                        <a:spcBef>
                          <a:spcPts val="0"/>
                        </a:spcBef>
                        <a:spcAft>
                          <a:spcPts val="0"/>
                        </a:spcAft>
                        <a:buNone/>
                      </a:pPr>
                      <a:r>
                        <a:rPr lang="en"/>
                        <a:t>815</a:t>
                      </a:r>
                      <a:endParaRPr/>
                    </a:p>
                  </a:txBody>
                  <a:tcPr marT="91425" marB="91425" marR="91425" marL="91425"/>
                </a:tc>
                <a:tc>
                  <a:txBody>
                    <a:bodyPr/>
                    <a:lstStyle/>
                    <a:p>
                      <a:pPr indent="0" lvl="0" marL="0" rtl="0" algn="ctr">
                        <a:lnSpc>
                          <a:spcPct val="115000"/>
                        </a:lnSpc>
                        <a:spcBef>
                          <a:spcPts val="0"/>
                        </a:spcBef>
                        <a:spcAft>
                          <a:spcPts val="0"/>
                        </a:spcAft>
                        <a:buNone/>
                      </a:pPr>
                      <a:r>
                        <a:rPr lang="en"/>
                        <a:t>289</a:t>
                      </a:r>
                      <a:endParaRPr/>
                    </a:p>
                  </a:txBody>
                  <a:tcPr marT="91425" marB="91425" marR="91425" marL="91425"/>
                </a:tc>
                <a:tc>
                  <a:txBody>
                    <a:bodyPr/>
                    <a:lstStyle/>
                    <a:p>
                      <a:pPr indent="0" lvl="0" marL="0" rtl="0" algn="ctr">
                        <a:lnSpc>
                          <a:spcPct val="115000"/>
                        </a:lnSpc>
                        <a:spcBef>
                          <a:spcPts val="0"/>
                        </a:spcBef>
                        <a:spcAft>
                          <a:spcPts val="0"/>
                        </a:spcAft>
                        <a:buNone/>
                      </a:pPr>
                      <a:r>
                        <a:rPr lang="en"/>
                        <a:t>462</a:t>
                      </a:r>
                      <a:endParaRPr/>
                    </a:p>
                  </a:txBody>
                  <a:tcPr marT="91425" marB="91425" marR="91425" marL="91425"/>
                </a:tc>
                <a:tc>
                  <a:txBody>
                    <a:bodyPr/>
                    <a:lstStyle/>
                    <a:p>
                      <a:pPr indent="0" lvl="0" marL="0" rtl="0" algn="ctr">
                        <a:lnSpc>
                          <a:spcPct val="115000"/>
                        </a:lnSpc>
                        <a:spcBef>
                          <a:spcPts val="0"/>
                        </a:spcBef>
                        <a:spcAft>
                          <a:spcPts val="0"/>
                        </a:spcAft>
                        <a:buNone/>
                      </a:pPr>
                      <a:r>
                        <a:rPr lang="en"/>
                        <a:t>591</a:t>
                      </a:r>
                      <a:endParaRPr/>
                    </a:p>
                  </a:txBody>
                  <a:tcPr marT="91425" marB="91425" marR="91425" marL="91425"/>
                </a:tc>
                <a:tc>
                  <a:txBody>
                    <a:bodyPr/>
                    <a:lstStyle/>
                    <a:p>
                      <a:pPr indent="0" lvl="0" marL="0" rtl="0" algn="ctr">
                        <a:lnSpc>
                          <a:spcPct val="115000"/>
                        </a:lnSpc>
                        <a:spcBef>
                          <a:spcPts val="0"/>
                        </a:spcBef>
                        <a:spcAft>
                          <a:spcPts val="0"/>
                        </a:spcAft>
                        <a:buNone/>
                      </a:pPr>
                      <a:r>
                        <a:rPr lang="en"/>
                        <a:t>828</a:t>
                      </a:r>
                      <a:endParaRPr/>
                    </a:p>
                  </a:txBody>
                  <a:tcPr marT="91425" marB="91425" marR="91425" marL="91425"/>
                </a:tc>
                <a:tc>
                  <a:txBody>
                    <a:bodyPr/>
                    <a:lstStyle/>
                    <a:p>
                      <a:pPr indent="0" lvl="0" marL="0" rtl="0" algn="ctr">
                        <a:lnSpc>
                          <a:spcPct val="115000"/>
                        </a:lnSpc>
                        <a:spcBef>
                          <a:spcPts val="0"/>
                        </a:spcBef>
                        <a:spcAft>
                          <a:spcPts val="0"/>
                        </a:spcAft>
                        <a:buNone/>
                      </a:pPr>
                      <a:r>
                        <a:rPr lang="en"/>
                        <a:t>981</a:t>
                      </a:r>
                      <a:endParaRPr/>
                    </a:p>
                  </a:txBody>
                  <a:tcPr marT="91425" marB="91425" marR="91425" marL="91425"/>
                </a:tc>
                <a:tc>
                  <a:txBody>
                    <a:bodyPr/>
                    <a:lstStyle/>
                    <a:p>
                      <a:pPr indent="0" lvl="0" marL="0" rtl="0" algn="ctr">
                        <a:lnSpc>
                          <a:spcPct val="115000"/>
                        </a:lnSpc>
                        <a:spcBef>
                          <a:spcPts val="0"/>
                        </a:spcBef>
                        <a:spcAft>
                          <a:spcPts val="0"/>
                        </a:spcAft>
                        <a:buNone/>
                      </a:pPr>
                      <a:r>
                        <a:rPr lang="en"/>
                        <a:t>603</a:t>
                      </a:r>
                      <a:endParaRPr/>
                    </a:p>
                  </a:txBody>
                  <a:tcPr marT="91425" marB="91425" marR="91425" marL="91425"/>
                </a:tc>
                <a:tc>
                  <a:txBody>
                    <a:bodyPr/>
                    <a:lstStyle/>
                    <a:p>
                      <a:pPr indent="0" lvl="0" marL="0" rtl="0" algn="ctr">
                        <a:lnSpc>
                          <a:spcPct val="115000"/>
                        </a:lnSpc>
                        <a:spcBef>
                          <a:spcPts val="0"/>
                        </a:spcBef>
                        <a:spcAft>
                          <a:spcPts val="0"/>
                        </a:spcAft>
                        <a:buNone/>
                      </a:pPr>
                      <a:r>
                        <a:rPr lang="en"/>
                        <a:t>922</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175</a:t>
                      </a:r>
                      <a:endParaRPr/>
                    </a:p>
                  </a:txBody>
                  <a:tcPr marT="91425" marB="91425" marR="91425" marL="91425"/>
                </a:tc>
                <a:tc>
                  <a:txBody>
                    <a:bodyPr/>
                    <a:lstStyle/>
                    <a:p>
                      <a:pPr indent="0" lvl="0" marL="0" rtl="0" algn="ctr">
                        <a:lnSpc>
                          <a:spcPct val="115000"/>
                        </a:lnSpc>
                        <a:spcBef>
                          <a:spcPts val="0"/>
                        </a:spcBef>
                        <a:spcAft>
                          <a:spcPts val="0"/>
                        </a:spcAft>
                        <a:buNone/>
                      </a:pPr>
                      <a:r>
                        <a:rPr lang="en"/>
                        <a:t>455</a:t>
                      </a:r>
                      <a:endParaRPr/>
                    </a:p>
                  </a:txBody>
                  <a:tcPr marT="91425" marB="91425" marR="91425" marL="91425"/>
                </a:tc>
                <a:tc>
                  <a:txBody>
                    <a:bodyPr/>
                    <a:lstStyle/>
                    <a:p>
                      <a:pPr indent="0" lvl="0" marL="0" rtl="0" algn="ctr">
                        <a:lnSpc>
                          <a:spcPct val="115000"/>
                        </a:lnSpc>
                        <a:spcBef>
                          <a:spcPts val="0"/>
                        </a:spcBef>
                        <a:spcAft>
                          <a:spcPts val="0"/>
                        </a:spcAft>
                        <a:buNone/>
                      </a:pPr>
                      <a:r>
                        <a:rPr lang="en"/>
                        <a:t>286</a:t>
                      </a:r>
                      <a:endParaRPr/>
                    </a:p>
                  </a:txBody>
                  <a:tcPr marT="91425" marB="91425" marR="91425" marL="91425"/>
                </a:tc>
                <a:tc>
                  <a:txBody>
                    <a:bodyPr/>
                    <a:lstStyle/>
                    <a:p>
                      <a:pPr indent="0" lvl="0" marL="0" rtl="0" algn="ctr">
                        <a:lnSpc>
                          <a:spcPct val="115000"/>
                        </a:lnSpc>
                        <a:spcBef>
                          <a:spcPts val="0"/>
                        </a:spcBef>
                        <a:spcAft>
                          <a:spcPts val="0"/>
                        </a:spcAft>
                        <a:buNone/>
                      </a:pPr>
                      <a:r>
                        <a:rPr b="1" lang="en">
                          <a:solidFill>
                            <a:srgbClr val="FF0000"/>
                          </a:solidFill>
                        </a:rPr>
                        <a:t>605</a:t>
                      </a:r>
                      <a:endParaRPr b="1">
                        <a:solidFill>
                          <a:srgbClr val="FF0000"/>
                        </a:solidFill>
                      </a:endParaRPr>
                    </a:p>
                  </a:txBody>
                  <a:tcPr marT="91425" marB="91425" marR="91425" marL="91425"/>
                </a:tc>
                <a:tc>
                  <a:txBody>
                    <a:bodyPr/>
                    <a:lstStyle/>
                    <a:p>
                      <a:pPr indent="0" lvl="0" marL="0" rtl="0" algn="ctr">
                        <a:lnSpc>
                          <a:spcPct val="115000"/>
                        </a:lnSpc>
                        <a:spcBef>
                          <a:spcPts val="0"/>
                        </a:spcBef>
                        <a:spcAft>
                          <a:spcPts val="0"/>
                        </a:spcAft>
                        <a:buNone/>
                      </a:pPr>
                      <a:r>
                        <a:rPr lang="en"/>
                        <a:t>543</a:t>
                      </a:r>
                      <a:endParaRPr/>
                    </a:p>
                  </a:txBody>
                  <a:tcPr marT="91425" marB="91425" marR="91425" marL="91425"/>
                </a:tc>
                <a:tc>
                  <a:txBody>
                    <a:bodyPr/>
                    <a:lstStyle/>
                    <a:p>
                      <a:pPr indent="0" lvl="0" marL="0" rtl="0" algn="ctr">
                        <a:lnSpc>
                          <a:spcPct val="115000"/>
                        </a:lnSpc>
                        <a:spcBef>
                          <a:spcPts val="0"/>
                        </a:spcBef>
                        <a:spcAft>
                          <a:spcPts val="0"/>
                        </a:spcAft>
                        <a:buNone/>
                      </a:pPr>
                      <a:r>
                        <a:rPr lang="en"/>
                        <a:t>375</a:t>
                      </a:r>
                      <a:endParaRPr/>
                    </a:p>
                  </a:txBody>
                  <a:tcPr marT="91425" marB="91425" marR="91425" marL="91425"/>
                </a:tc>
                <a:tc>
                  <a:txBody>
                    <a:bodyPr/>
                    <a:lstStyle/>
                    <a:p>
                      <a:pPr indent="0" lvl="0" marL="0" rtl="0" algn="ctr">
                        <a:lnSpc>
                          <a:spcPct val="115000"/>
                        </a:lnSpc>
                        <a:spcBef>
                          <a:spcPts val="0"/>
                        </a:spcBef>
                        <a:spcAft>
                          <a:spcPts val="0"/>
                        </a:spcAft>
                        <a:buNone/>
                      </a:pPr>
                      <a:r>
                        <a:rPr lang="en"/>
                        <a:t>669</a:t>
                      </a:r>
                      <a:endParaRPr/>
                    </a:p>
                  </a:txBody>
                  <a:tcPr marT="91425" marB="91425" marR="91425" marL="91425"/>
                </a:tc>
                <a:tc>
                  <a:txBody>
                    <a:bodyPr/>
                    <a:lstStyle/>
                    <a:p>
                      <a:pPr indent="0" lvl="0" marL="0" rtl="0" algn="ctr">
                        <a:lnSpc>
                          <a:spcPct val="115000"/>
                        </a:lnSpc>
                        <a:spcBef>
                          <a:spcPts val="0"/>
                        </a:spcBef>
                        <a:spcAft>
                          <a:spcPts val="0"/>
                        </a:spcAft>
                        <a:buNone/>
                      </a:pPr>
                      <a:r>
                        <a:rPr lang="en"/>
                        <a:t>970</a:t>
                      </a:r>
                      <a:endParaRPr/>
                    </a:p>
                  </a:txBody>
                  <a:tcPr marT="91425" marB="91425" marR="91425" marL="91425"/>
                </a:tc>
                <a:tc>
                  <a:txBody>
                    <a:bodyPr/>
                    <a:lstStyle/>
                    <a:p>
                      <a:pPr indent="0" lvl="0" marL="0" rtl="0" algn="ctr">
                        <a:lnSpc>
                          <a:spcPct val="115000"/>
                        </a:lnSpc>
                        <a:spcBef>
                          <a:spcPts val="0"/>
                        </a:spcBef>
                        <a:spcAft>
                          <a:spcPts val="0"/>
                        </a:spcAft>
                        <a:buNone/>
                      </a:pPr>
                      <a:r>
                        <a:rPr lang="en"/>
                        <a:t>651</a:t>
                      </a:r>
                      <a:endParaRPr/>
                    </a:p>
                  </a:txBody>
                  <a:tcPr marT="91425" marB="91425" marR="91425" marL="91425"/>
                </a:tc>
                <a:tc>
                  <a:txBody>
                    <a:bodyPr/>
                    <a:lstStyle/>
                    <a:p>
                      <a:pPr indent="0" lvl="0" marL="0" rtl="0" algn="ctr">
                        <a:lnSpc>
                          <a:spcPct val="115000"/>
                        </a:lnSpc>
                        <a:spcBef>
                          <a:spcPts val="0"/>
                        </a:spcBef>
                        <a:spcAft>
                          <a:spcPts val="0"/>
                        </a:spcAft>
                        <a:buNone/>
                      </a:pPr>
                      <a:r>
                        <a:rPr lang="en"/>
                        <a:t>65</a:t>
                      </a:r>
                      <a:endParaRPr/>
                    </a:p>
                  </a:txBody>
                  <a:tcPr marT="91425" marB="91425" marR="91425" marL="91425"/>
                </a:tc>
              </a:tr>
              <a:tr h="108575">
                <a:tc>
                  <a:txBody>
                    <a:bodyPr/>
                    <a:lstStyle/>
                    <a:p>
                      <a:pPr indent="0" lvl="0" marL="0" rtl="0" algn="ctr">
                        <a:lnSpc>
                          <a:spcPct val="115000"/>
                        </a:lnSpc>
                        <a:spcBef>
                          <a:spcPts val="0"/>
                        </a:spcBef>
                        <a:spcAft>
                          <a:spcPts val="0"/>
                        </a:spcAft>
                        <a:buNone/>
                      </a:pPr>
                      <a:r>
                        <a:rPr lang="en"/>
                        <a:t>995</a:t>
                      </a:r>
                      <a:endParaRPr/>
                    </a:p>
                  </a:txBody>
                  <a:tcPr marT="91425" marB="91425" marR="91425" marL="91425"/>
                </a:tc>
                <a:tc>
                  <a:txBody>
                    <a:bodyPr/>
                    <a:lstStyle/>
                    <a:p>
                      <a:pPr indent="0" lvl="0" marL="0" rtl="0" algn="ctr">
                        <a:lnSpc>
                          <a:spcPct val="115000"/>
                        </a:lnSpc>
                        <a:spcBef>
                          <a:spcPts val="0"/>
                        </a:spcBef>
                        <a:spcAft>
                          <a:spcPts val="0"/>
                        </a:spcAft>
                        <a:buNone/>
                      </a:pPr>
                      <a:r>
                        <a:rPr lang="en"/>
                        <a:t>13</a:t>
                      </a:r>
                      <a:endParaRPr/>
                    </a:p>
                  </a:txBody>
                  <a:tcPr marT="91425" marB="91425" marR="91425" marL="91425"/>
                </a:tc>
                <a:tc>
                  <a:txBody>
                    <a:bodyPr/>
                    <a:lstStyle/>
                    <a:p>
                      <a:pPr indent="0" lvl="0" marL="0" rtl="0" algn="ctr">
                        <a:lnSpc>
                          <a:spcPct val="115000"/>
                        </a:lnSpc>
                        <a:spcBef>
                          <a:spcPts val="0"/>
                        </a:spcBef>
                        <a:spcAft>
                          <a:spcPts val="0"/>
                        </a:spcAft>
                        <a:buNone/>
                      </a:pPr>
                      <a:r>
                        <a:rPr lang="en"/>
                        <a:t>916</a:t>
                      </a:r>
                      <a:endParaRPr/>
                    </a:p>
                  </a:txBody>
                  <a:tcPr marT="91425" marB="91425" marR="91425" marL="91425"/>
                </a:tc>
                <a:tc>
                  <a:txBody>
                    <a:bodyPr/>
                    <a:lstStyle/>
                    <a:p>
                      <a:pPr indent="0" lvl="0" marL="0" rtl="0" algn="ctr">
                        <a:lnSpc>
                          <a:spcPct val="115000"/>
                        </a:lnSpc>
                        <a:spcBef>
                          <a:spcPts val="0"/>
                        </a:spcBef>
                        <a:spcAft>
                          <a:spcPts val="0"/>
                        </a:spcAft>
                        <a:buNone/>
                      </a:pPr>
                      <a:r>
                        <a:rPr lang="en"/>
                        <a:t>616</a:t>
                      </a:r>
                      <a:endParaRPr/>
                    </a:p>
                  </a:txBody>
                  <a:tcPr marT="91425" marB="91425" marR="91425" marL="91425"/>
                </a:tc>
                <a:tc>
                  <a:txBody>
                    <a:bodyPr/>
                    <a:lstStyle/>
                    <a:p>
                      <a:pPr indent="0" lvl="0" marL="0" rtl="0" algn="ctr">
                        <a:lnSpc>
                          <a:spcPct val="115000"/>
                        </a:lnSpc>
                        <a:spcBef>
                          <a:spcPts val="0"/>
                        </a:spcBef>
                        <a:spcAft>
                          <a:spcPts val="0"/>
                        </a:spcAft>
                        <a:buNone/>
                      </a:pPr>
                      <a:r>
                        <a:rPr lang="en"/>
                        <a:t>721</a:t>
                      </a:r>
                      <a:endParaRPr/>
                    </a:p>
                  </a:txBody>
                  <a:tcPr marT="91425" marB="91425" marR="91425" marL="91425"/>
                </a:tc>
                <a:tc>
                  <a:txBody>
                    <a:bodyPr/>
                    <a:lstStyle/>
                    <a:p>
                      <a:pPr indent="0" lvl="0" marL="0" rtl="0" algn="ctr">
                        <a:lnSpc>
                          <a:spcPct val="115000"/>
                        </a:lnSpc>
                        <a:spcBef>
                          <a:spcPts val="0"/>
                        </a:spcBef>
                        <a:spcAft>
                          <a:spcPts val="0"/>
                        </a:spcAft>
                        <a:buNone/>
                      </a:pPr>
                      <a:r>
                        <a:rPr lang="en"/>
                        <a:t>913</a:t>
                      </a:r>
                      <a:endParaRPr/>
                    </a:p>
                  </a:txBody>
                  <a:tcPr marT="91425" marB="91425" marR="91425" marL="91425"/>
                </a:tc>
                <a:tc>
                  <a:txBody>
                    <a:bodyPr/>
                    <a:lstStyle/>
                    <a:p>
                      <a:pPr indent="0" lvl="0" marL="0" rtl="0" algn="ctr">
                        <a:lnSpc>
                          <a:spcPct val="115000"/>
                        </a:lnSpc>
                        <a:spcBef>
                          <a:spcPts val="0"/>
                        </a:spcBef>
                        <a:spcAft>
                          <a:spcPts val="0"/>
                        </a:spcAft>
                        <a:buNone/>
                      </a:pPr>
                      <a:r>
                        <a:rPr lang="en"/>
                        <a:t>872</a:t>
                      </a:r>
                      <a:endParaRPr/>
                    </a:p>
                  </a:txBody>
                  <a:tcPr marT="91425" marB="91425" marR="91425" marL="91425"/>
                </a:tc>
                <a:tc>
                  <a:txBody>
                    <a:bodyPr/>
                    <a:lstStyle/>
                    <a:p>
                      <a:pPr indent="0" lvl="0" marL="0" rtl="0" algn="ctr">
                        <a:lnSpc>
                          <a:spcPct val="115000"/>
                        </a:lnSpc>
                        <a:spcBef>
                          <a:spcPts val="0"/>
                        </a:spcBef>
                        <a:spcAft>
                          <a:spcPts val="0"/>
                        </a:spcAft>
                        <a:buNone/>
                      </a:pPr>
                      <a:r>
                        <a:rPr lang="en"/>
                        <a:t>881</a:t>
                      </a:r>
                      <a:endParaRPr/>
                    </a:p>
                  </a:txBody>
                  <a:tcPr marT="91425" marB="91425" marR="91425" marL="91425"/>
                </a:tc>
                <a:tc>
                  <a:txBody>
                    <a:bodyPr/>
                    <a:lstStyle/>
                    <a:p>
                      <a:pPr indent="0" lvl="0" marL="0" rtl="0" algn="ctr">
                        <a:lnSpc>
                          <a:spcPct val="115000"/>
                        </a:lnSpc>
                        <a:spcBef>
                          <a:spcPts val="0"/>
                        </a:spcBef>
                        <a:spcAft>
                          <a:spcPts val="0"/>
                        </a:spcAft>
                        <a:buNone/>
                      </a:pPr>
                      <a:r>
                        <a:rPr lang="en"/>
                        <a:t>22</a:t>
                      </a:r>
                      <a:endParaRPr/>
                    </a:p>
                  </a:txBody>
                  <a:tcPr marT="91425" marB="91425" marR="91425" marL="91425"/>
                </a:tc>
                <a:tc>
                  <a:txBody>
                    <a:bodyPr/>
                    <a:lstStyle/>
                    <a:p>
                      <a:pPr indent="0" lvl="0" marL="0" rtl="0" algn="ctr">
                        <a:lnSpc>
                          <a:spcPct val="115000"/>
                        </a:lnSpc>
                        <a:spcBef>
                          <a:spcPts val="0"/>
                        </a:spcBef>
                        <a:spcAft>
                          <a:spcPts val="0"/>
                        </a:spcAft>
                        <a:buNone/>
                      </a:pPr>
                      <a:r>
                        <a:rPr lang="en"/>
                        <a:t>830</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584</a:t>
                      </a:r>
                      <a:endParaRPr/>
                    </a:p>
                  </a:txBody>
                  <a:tcPr marT="91425" marB="91425" marR="91425" marL="91425"/>
                </a:tc>
                <a:tc>
                  <a:txBody>
                    <a:bodyPr/>
                    <a:lstStyle/>
                    <a:p>
                      <a:pPr indent="0" lvl="0" marL="0" rtl="0" algn="ctr">
                        <a:lnSpc>
                          <a:spcPct val="115000"/>
                        </a:lnSpc>
                        <a:spcBef>
                          <a:spcPts val="0"/>
                        </a:spcBef>
                        <a:spcAft>
                          <a:spcPts val="0"/>
                        </a:spcAft>
                        <a:buNone/>
                      </a:pPr>
                      <a:r>
                        <a:rPr lang="en"/>
                        <a:t>137</a:t>
                      </a:r>
                      <a:endParaRPr/>
                    </a:p>
                  </a:txBody>
                  <a:tcPr marT="91425" marB="91425" marR="91425" marL="91425"/>
                </a:tc>
                <a:tc>
                  <a:txBody>
                    <a:bodyPr/>
                    <a:lstStyle/>
                    <a:p>
                      <a:pPr indent="0" lvl="0" marL="0" rtl="0" algn="ctr">
                        <a:lnSpc>
                          <a:spcPct val="115000"/>
                        </a:lnSpc>
                        <a:spcBef>
                          <a:spcPts val="0"/>
                        </a:spcBef>
                        <a:spcAft>
                          <a:spcPts val="0"/>
                        </a:spcAft>
                        <a:buNone/>
                      </a:pPr>
                      <a:r>
                        <a:rPr lang="en"/>
                        <a:t>228</a:t>
                      </a:r>
                      <a:endParaRPr/>
                    </a:p>
                  </a:txBody>
                  <a:tcPr marT="91425" marB="91425" marR="91425" marL="91425"/>
                </a:tc>
                <a:tc>
                  <a:txBody>
                    <a:bodyPr/>
                    <a:lstStyle/>
                    <a:p>
                      <a:pPr indent="0" lvl="0" marL="0" rtl="0" algn="ctr">
                        <a:lnSpc>
                          <a:spcPct val="115000"/>
                        </a:lnSpc>
                        <a:spcBef>
                          <a:spcPts val="0"/>
                        </a:spcBef>
                        <a:spcAft>
                          <a:spcPts val="0"/>
                        </a:spcAft>
                        <a:buNone/>
                      </a:pPr>
                      <a:r>
                        <a:rPr lang="en"/>
                        <a:t>86</a:t>
                      </a:r>
                      <a:endParaRPr/>
                    </a:p>
                  </a:txBody>
                  <a:tcPr marT="91425" marB="91425" marR="91425" marL="91425"/>
                </a:tc>
                <a:tc>
                  <a:txBody>
                    <a:bodyPr/>
                    <a:lstStyle/>
                    <a:p>
                      <a:pPr indent="0" lvl="0" marL="0" rtl="0" algn="ctr">
                        <a:lnSpc>
                          <a:spcPct val="115000"/>
                        </a:lnSpc>
                        <a:spcBef>
                          <a:spcPts val="0"/>
                        </a:spcBef>
                        <a:spcAft>
                          <a:spcPts val="0"/>
                        </a:spcAft>
                        <a:buNone/>
                      </a:pPr>
                      <a:r>
                        <a:rPr lang="en"/>
                        <a:t>861</a:t>
                      </a:r>
                      <a:endParaRPr/>
                    </a:p>
                  </a:txBody>
                  <a:tcPr marT="91425" marB="91425" marR="91425" marL="91425"/>
                </a:tc>
                <a:tc>
                  <a:txBody>
                    <a:bodyPr/>
                    <a:lstStyle/>
                    <a:p>
                      <a:pPr indent="0" lvl="0" marL="0" rtl="0" algn="ctr">
                        <a:lnSpc>
                          <a:spcPct val="115000"/>
                        </a:lnSpc>
                        <a:spcBef>
                          <a:spcPts val="0"/>
                        </a:spcBef>
                        <a:spcAft>
                          <a:spcPts val="0"/>
                        </a:spcAft>
                        <a:buNone/>
                      </a:pPr>
                      <a:r>
                        <a:rPr lang="en"/>
                        <a:t>109</a:t>
                      </a:r>
                      <a:endParaRPr/>
                    </a:p>
                  </a:txBody>
                  <a:tcPr marT="91425" marB="91425" marR="91425" marL="91425"/>
                </a:tc>
                <a:tc>
                  <a:txBody>
                    <a:bodyPr/>
                    <a:lstStyle/>
                    <a:p>
                      <a:pPr indent="0" lvl="0" marL="0" rtl="0" algn="ctr">
                        <a:lnSpc>
                          <a:spcPct val="115000"/>
                        </a:lnSpc>
                        <a:spcBef>
                          <a:spcPts val="0"/>
                        </a:spcBef>
                        <a:spcAft>
                          <a:spcPts val="0"/>
                        </a:spcAft>
                        <a:buNone/>
                      </a:pPr>
                      <a:r>
                        <a:rPr lang="en"/>
                        <a:t>821</a:t>
                      </a:r>
                      <a:endParaRPr/>
                    </a:p>
                  </a:txBody>
                  <a:tcPr marT="91425" marB="91425" marR="91425" marL="91425"/>
                </a:tc>
                <a:tc>
                  <a:txBody>
                    <a:bodyPr/>
                    <a:lstStyle/>
                    <a:p>
                      <a:pPr indent="0" lvl="0" marL="0" rtl="0" algn="ctr">
                        <a:lnSpc>
                          <a:spcPct val="115000"/>
                        </a:lnSpc>
                        <a:spcBef>
                          <a:spcPts val="0"/>
                        </a:spcBef>
                        <a:spcAft>
                          <a:spcPts val="0"/>
                        </a:spcAft>
                        <a:buNone/>
                      </a:pPr>
                      <a:r>
                        <a:rPr lang="en"/>
                        <a:t>253</a:t>
                      </a:r>
                      <a:endParaRPr/>
                    </a:p>
                  </a:txBody>
                  <a:tcPr marT="91425" marB="91425" marR="91425" marL="91425"/>
                </a:tc>
                <a:tc>
                  <a:txBody>
                    <a:bodyPr/>
                    <a:lstStyle/>
                    <a:p>
                      <a:pPr indent="0" lvl="0" marL="0" rtl="0" algn="ctr">
                        <a:lnSpc>
                          <a:spcPct val="115000"/>
                        </a:lnSpc>
                        <a:spcBef>
                          <a:spcPts val="0"/>
                        </a:spcBef>
                        <a:spcAft>
                          <a:spcPts val="0"/>
                        </a:spcAft>
                        <a:buNone/>
                      </a:pPr>
                      <a:r>
                        <a:rPr lang="en"/>
                        <a:t>305</a:t>
                      </a:r>
                      <a:endParaRPr/>
                    </a:p>
                  </a:txBody>
                  <a:tcPr marT="91425" marB="91425" marR="91425" marL="91425"/>
                </a:tc>
                <a:tc>
                  <a:txBody>
                    <a:bodyPr/>
                    <a:lstStyle/>
                    <a:p>
                      <a:pPr indent="0" lvl="0" marL="0" rtl="0" algn="ctr">
                        <a:lnSpc>
                          <a:spcPct val="115000"/>
                        </a:lnSpc>
                        <a:spcBef>
                          <a:spcPts val="0"/>
                        </a:spcBef>
                        <a:spcAft>
                          <a:spcPts val="0"/>
                        </a:spcAft>
                        <a:buNone/>
                      </a:pPr>
                      <a:r>
                        <a:rPr lang="en"/>
                        <a:t>530</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317</a:t>
                      </a:r>
                      <a:endParaRPr/>
                    </a:p>
                  </a:txBody>
                  <a:tcPr marT="91425" marB="91425" marR="91425" marL="91425"/>
                </a:tc>
                <a:tc>
                  <a:txBody>
                    <a:bodyPr/>
                    <a:lstStyle/>
                    <a:p>
                      <a:pPr indent="0" lvl="0" marL="0" rtl="0" algn="ctr">
                        <a:lnSpc>
                          <a:spcPct val="115000"/>
                        </a:lnSpc>
                        <a:spcBef>
                          <a:spcPts val="0"/>
                        </a:spcBef>
                        <a:spcAft>
                          <a:spcPts val="0"/>
                        </a:spcAft>
                        <a:buNone/>
                      </a:pPr>
                      <a:r>
                        <a:rPr lang="en"/>
                        <a:t>340</a:t>
                      </a:r>
                      <a:endParaRPr/>
                    </a:p>
                  </a:txBody>
                  <a:tcPr marT="91425" marB="91425" marR="91425" marL="91425"/>
                </a:tc>
                <a:tc>
                  <a:txBody>
                    <a:bodyPr/>
                    <a:lstStyle/>
                    <a:p>
                      <a:pPr indent="0" lvl="0" marL="0" rtl="0" algn="ctr">
                        <a:lnSpc>
                          <a:spcPct val="115000"/>
                        </a:lnSpc>
                        <a:spcBef>
                          <a:spcPts val="0"/>
                        </a:spcBef>
                        <a:spcAft>
                          <a:spcPts val="0"/>
                        </a:spcAft>
                        <a:buNone/>
                      </a:pPr>
                      <a:r>
                        <a:rPr lang="en"/>
                        <a:t>494</a:t>
                      </a:r>
                      <a:endParaRPr/>
                    </a:p>
                  </a:txBody>
                  <a:tcPr marT="91425" marB="91425" marR="91425" marL="91425"/>
                </a:tc>
                <a:tc>
                  <a:txBody>
                    <a:bodyPr/>
                    <a:lstStyle/>
                    <a:p>
                      <a:pPr indent="0" lvl="0" marL="0" rtl="0" algn="ctr">
                        <a:lnSpc>
                          <a:spcPct val="115000"/>
                        </a:lnSpc>
                        <a:spcBef>
                          <a:spcPts val="0"/>
                        </a:spcBef>
                        <a:spcAft>
                          <a:spcPts val="0"/>
                        </a:spcAft>
                        <a:buNone/>
                      </a:pPr>
                      <a:r>
                        <a:rPr lang="en"/>
                        <a:t>719</a:t>
                      </a:r>
                      <a:endParaRPr/>
                    </a:p>
                  </a:txBody>
                  <a:tcPr marT="91425" marB="91425" marR="91425" marL="91425"/>
                </a:tc>
                <a:tc>
                  <a:txBody>
                    <a:bodyPr/>
                    <a:lstStyle/>
                    <a:p>
                      <a:pPr indent="0" lvl="0" marL="0" rtl="0" algn="ctr">
                        <a:lnSpc>
                          <a:spcPct val="115000"/>
                        </a:lnSpc>
                        <a:spcBef>
                          <a:spcPts val="0"/>
                        </a:spcBef>
                        <a:spcAft>
                          <a:spcPts val="0"/>
                        </a:spcAft>
                        <a:buNone/>
                      </a:pPr>
                      <a:r>
                        <a:rPr lang="en"/>
                        <a:t>737</a:t>
                      </a:r>
                      <a:endParaRPr/>
                    </a:p>
                  </a:txBody>
                  <a:tcPr marT="91425" marB="91425" marR="91425" marL="91425"/>
                </a:tc>
                <a:tc>
                  <a:txBody>
                    <a:bodyPr/>
                    <a:lstStyle/>
                    <a:p>
                      <a:pPr indent="0" lvl="0" marL="0" rtl="0" algn="ctr">
                        <a:lnSpc>
                          <a:spcPct val="115000"/>
                        </a:lnSpc>
                        <a:spcBef>
                          <a:spcPts val="0"/>
                        </a:spcBef>
                        <a:spcAft>
                          <a:spcPts val="0"/>
                        </a:spcAft>
                        <a:buNone/>
                      </a:pPr>
                      <a:r>
                        <a:rPr lang="en"/>
                        <a:t>677</a:t>
                      </a:r>
                      <a:endParaRPr/>
                    </a:p>
                  </a:txBody>
                  <a:tcPr marT="91425" marB="91425" marR="91425" marL="91425"/>
                </a:tc>
                <a:tc>
                  <a:txBody>
                    <a:bodyPr/>
                    <a:lstStyle/>
                    <a:p>
                      <a:pPr indent="0" lvl="0" marL="0" rtl="0" algn="ctr">
                        <a:lnSpc>
                          <a:spcPct val="115000"/>
                        </a:lnSpc>
                        <a:spcBef>
                          <a:spcPts val="0"/>
                        </a:spcBef>
                        <a:spcAft>
                          <a:spcPts val="0"/>
                        </a:spcAft>
                        <a:buNone/>
                      </a:pPr>
                      <a:r>
                        <a:rPr lang="en"/>
                        <a:t>786</a:t>
                      </a:r>
                      <a:endParaRPr/>
                    </a:p>
                  </a:txBody>
                  <a:tcPr marT="91425" marB="91425" marR="91425" marL="91425"/>
                </a:tc>
                <a:tc>
                  <a:txBody>
                    <a:bodyPr/>
                    <a:lstStyle/>
                    <a:p>
                      <a:pPr indent="0" lvl="0" marL="0" rtl="0" algn="ctr">
                        <a:lnSpc>
                          <a:spcPct val="115000"/>
                        </a:lnSpc>
                        <a:spcBef>
                          <a:spcPts val="0"/>
                        </a:spcBef>
                        <a:spcAft>
                          <a:spcPts val="0"/>
                        </a:spcAft>
                        <a:buNone/>
                      </a:pPr>
                      <a:r>
                        <a:rPr lang="en"/>
                        <a:t>672</a:t>
                      </a:r>
                      <a:endParaRPr/>
                    </a:p>
                  </a:txBody>
                  <a:tcPr marT="91425" marB="91425" marR="91425" marL="91425"/>
                </a:tc>
                <a:tc>
                  <a:txBody>
                    <a:bodyPr/>
                    <a:lstStyle/>
                    <a:p>
                      <a:pPr indent="0" lvl="0" marL="0" rtl="0" algn="ctr">
                        <a:lnSpc>
                          <a:spcPct val="115000"/>
                        </a:lnSpc>
                        <a:spcBef>
                          <a:spcPts val="0"/>
                        </a:spcBef>
                        <a:spcAft>
                          <a:spcPts val="0"/>
                        </a:spcAft>
                        <a:buNone/>
                      </a:pPr>
                      <a:r>
                        <a:rPr lang="en"/>
                        <a:t>216</a:t>
                      </a:r>
                      <a:endParaRPr/>
                    </a:p>
                  </a:txBody>
                  <a:tcPr marT="91425" marB="91425" marR="91425" marL="91425"/>
                </a:tc>
                <a:tc>
                  <a:txBody>
                    <a:bodyPr/>
                    <a:lstStyle/>
                    <a:p>
                      <a:pPr indent="0" lvl="0" marL="0" rtl="0" algn="ctr">
                        <a:lnSpc>
                          <a:spcPct val="115000"/>
                        </a:lnSpc>
                        <a:spcBef>
                          <a:spcPts val="0"/>
                        </a:spcBef>
                        <a:spcAft>
                          <a:spcPts val="0"/>
                        </a:spcAft>
                        <a:buNone/>
                      </a:pPr>
                      <a:r>
                        <a:rPr lang="en"/>
                        <a:t>702</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35</a:t>
                      </a:r>
                      <a:endParaRPr/>
                    </a:p>
                  </a:txBody>
                  <a:tcPr marT="91425" marB="91425" marR="91425" marL="91425"/>
                </a:tc>
                <a:tc>
                  <a:txBody>
                    <a:bodyPr/>
                    <a:lstStyle/>
                    <a:p>
                      <a:pPr indent="0" lvl="0" marL="0" rtl="0" algn="ctr">
                        <a:lnSpc>
                          <a:spcPct val="115000"/>
                        </a:lnSpc>
                        <a:spcBef>
                          <a:spcPts val="0"/>
                        </a:spcBef>
                        <a:spcAft>
                          <a:spcPts val="0"/>
                        </a:spcAft>
                        <a:buNone/>
                      </a:pPr>
                      <a:r>
                        <a:rPr lang="en"/>
                        <a:t>770</a:t>
                      </a:r>
                      <a:endParaRPr/>
                    </a:p>
                  </a:txBody>
                  <a:tcPr marT="91425" marB="91425" marR="91425" marL="91425"/>
                </a:tc>
                <a:tc>
                  <a:txBody>
                    <a:bodyPr/>
                    <a:lstStyle/>
                    <a:p>
                      <a:pPr indent="0" lvl="0" marL="0" rtl="0" algn="ctr">
                        <a:lnSpc>
                          <a:spcPct val="115000"/>
                        </a:lnSpc>
                        <a:spcBef>
                          <a:spcPts val="0"/>
                        </a:spcBef>
                        <a:spcAft>
                          <a:spcPts val="0"/>
                        </a:spcAft>
                        <a:buNone/>
                      </a:pPr>
                      <a:r>
                        <a:rPr lang="en"/>
                        <a:t>480</a:t>
                      </a:r>
                      <a:endParaRPr/>
                    </a:p>
                  </a:txBody>
                  <a:tcPr marT="91425" marB="91425" marR="91425" marL="91425"/>
                </a:tc>
                <a:tc>
                  <a:txBody>
                    <a:bodyPr/>
                    <a:lstStyle/>
                    <a:p>
                      <a:pPr indent="0" lvl="0" marL="0" rtl="0" algn="ctr">
                        <a:lnSpc>
                          <a:spcPct val="115000"/>
                        </a:lnSpc>
                        <a:spcBef>
                          <a:spcPts val="0"/>
                        </a:spcBef>
                        <a:spcAft>
                          <a:spcPts val="0"/>
                        </a:spcAft>
                        <a:buNone/>
                      </a:pPr>
                      <a:r>
                        <a:rPr lang="en"/>
                        <a:t>557</a:t>
                      </a:r>
                      <a:endParaRPr/>
                    </a:p>
                  </a:txBody>
                  <a:tcPr marT="91425" marB="91425" marR="91425" marL="91425"/>
                </a:tc>
                <a:tc>
                  <a:txBody>
                    <a:bodyPr/>
                    <a:lstStyle/>
                    <a:p>
                      <a:pPr indent="0" lvl="0" marL="0" rtl="0" algn="ctr">
                        <a:lnSpc>
                          <a:spcPct val="115000"/>
                        </a:lnSpc>
                        <a:spcBef>
                          <a:spcPts val="0"/>
                        </a:spcBef>
                        <a:spcAft>
                          <a:spcPts val="0"/>
                        </a:spcAft>
                        <a:buNone/>
                      </a:pPr>
                      <a:r>
                        <a:rPr lang="en"/>
                        <a:t>74</a:t>
                      </a:r>
                      <a:endParaRPr/>
                    </a:p>
                  </a:txBody>
                  <a:tcPr marT="91425" marB="91425" marR="91425" marL="91425"/>
                </a:tc>
                <a:tc>
                  <a:txBody>
                    <a:bodyPr/>
                    <a:lstStyle/>
                    <a:p>
                      <a:pPr indent="0" lvl="0" marL="0" rtl="0" algn="ctr">
                        <a:lnSpc>
                          <a:spcPct val="115000"/>
                        </a:lnSpc>
                        <a:spcBef>
                          <a:spcPts val="0"/>
                        </a:spcBef>
                        <a:spcAft>
                          <a:spcPts val="0"/>
                        </a:spcAft>
                        <a:buNone/>
                      </a:pPr>
                      <a:r>
                        <a:rPr lang="en"/>
                        <a:t>52</a:t>
                      </a:r>
                      <a:endParaRPr/>
                    </a:p>
                  </a:txBody>
                  <a:tcPr marT="91425" marB="91425" marR="91425" marL="91425"/>
                </a:tc>
                <a:tc>
                  <a:txBody>
                    <a:bodyPr/>
                    <a:lstStyle/>
                    <a:p>
                      <a:pPr indent="0" lvl="0" marL="0" rtl="0" algn="ctr">
                        <a:lnSpc>
                          <a:spcPct val="115000"/>
                        </a:lnSpc>
                        <a:spcBef>
                          <a:spcPts val="0"/>
                        </a:spcBef>
                        <a:spcAft>
                          <a:spcPts val="0"/>
                        </a:spcAft>
                        <a:buNone/>
                      </a:pPr>
                      <a:r>
                        <a:rPr lang="en"/>
                        <a:t>632</a:t>
                      </a:r>
                      <a:endParaRPr/>
                    </a:p>
                  </a:txBody>
                  <a:tcPr marT="91425" marB="91425" marR="91425" marL="91425"/>
                </a:tc>
                <a:tc>
                  <a:txBody>
                    <a:bodyPr/>
                    <a:lstStyle/>
                    <a:p>
                      <a:pPr indent="0" lvl="0" marL="0" rtl="0" algn="ctr">
                        <a:lnSpc>
                          <a:spcPct val="115000"/>
                        </a:lnSpc>
                        <a:spcBef>
                          <a:spcPts val="0"/>
                        </a:spcBef>
                        <a:spcAft>
                          <a:spcPts val="0"/>
                        </a:spcAft>
                        <a:buNone/>
                      </a:pPr>
                      <a:r>
                        <a:rPr lang="en"/>
                        <a:t>765</a:t>
                      </a:r>
                      <a:endParaRPr/>
                    </a:p>
                  </a:txBody>
                  <a:tcPr marT="91425" marB="91425" marR="91425" marL="91425"/>
                </a:tc>
                <a:tc>
                  <a:txBody>
                    <a:bodyPr/>
                    <a:lstStyle/>
                    <a:p>
                      <a:pPr indent="0" lvl="0" marL="0" rtl="0" algn="ctr">
                        <a:lnSpc>
                          <a:spcPct val="115000"/>
                        </a:lnSpc>
                        <a:spcBef>
                          <a:spcPts val="0"/>
                        </a:spcBef>
                        <a:spcAft>
                          <a:spcPts val="0"/>
                        </a:spcAft>
                        <a:buNone/>
                      </a:pPr>
                      <a:r>
                        <a:rPr lang="en"/>
                        <a:t>753</a:t>
                      </a:r>
                      <a:endParaRPr/>
                    </a:p>
                  </a:txBody>
                  <a:tcPr marT="91425" marB="91425" marR="91425" marL="91425"/>
                </a:tc>
                <a:tc>
                  <a:txBody>
                    <a:bodyPr/>
                    <a:lstStyle/>
                    <a:p>
                      <a:pPr indent="0" lvl="0" marL="0" rtl="0" algn="ctr">
                        <a:lnSpc>
                          <a:spcPct val="115000"/>
                        </a:lnSpc>
                        <a:spcBef>
                          <a:spcPts val="0"/>
                        </a:spcBef>
                        <a:spcAft>
                          <a:spcPts val="0"/>
                        </a:spcAft>
                        <a:buNone/>
                      </a:pPr>
                      <a:r>
                        <a:rPr lang="en"/>
                        <a:t>73</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194</a:t>
                      </a:r>
                      <a:endParaRPr/>
                    </a:p>
                  </a:txBody>
                  <a:tcPr marT="91425" marB="91425" marR="91425" marL="91425"/>
                </a:tc>
                <a:tc>
                  <a:txBody>
                    <a:bodyPr/>
                    <a:lstStyle/>
                    <a:p>
                      <a:pPr indent="0" lvl="0" marL="0" rtl="0" algn="ctr">
                        <a:lnSpc>
                          <a:spcPct val="115000"/>
                        </a:lnSpc>
                        <a:spcBef>
                          <a:spcPts val="0"/>
                        </a:spcBef>
                        <a:spcAft>
                          <a:spcPts val="0"/>
                        </a:spcAft>
                        <a:buNone/>
                      </a:pPr>
                      <a:r>
                        <a:rPr lang="en"/>
                        <a:t>77</a:t>
                      </a:r>
                      <a:endParaRPr/>
                    </a:p>
                  </a:txBody>
                  <a:tcPr marT="91425" marB="91425" marR="91425" marL="91425"/>
                </a:tc>
                <a:tc>
                  <a:txBody>
                    <a:bodyPr/>
                    <a:lstStyle/>
                    <a:p>
                      <a:pPr indent="0" lvl="0" marL="0" rtl="0" algn="ctr">
                        <a:lnSpc>
                          <a:spcPct val="115000"/>
                        </a:lnSpc>
                        <a:spcBef>
                          <a:spcPts val="0"/>
                        </a:spcBef>
                        <a:spcAft>
                          <a:spcPts val="0"/>
                        </a:spcAft>
                        <a:buNone/>
                      </a:pPr>
                      <a:r>
                        <a:rPr lang="en"/>
                        <a:t>226</a:t>
                      </a:r>
                      <a:endParaRPr/>
                    </a:p>
                  </a:txBody>
                  <a:tcPr marT="91425" marB="91425" marR="91425" marL="91425"/>
                </a:tc>
                <a:tc>
                  <a:txBody>
                    <a:bodyPr/>
                    <a:lstStyle/>
                    <a:p>
                      <a:pPr indent="0" lvl="0" marL="0" rtl="0" algn="ctr">
                        <a:lnSpc>
                          <a:spcPct val="115000"/>
                        </a:lnSpc>
                        <a:spcBef>
                          <a:spcPts val="0"/>
                        </a:spcBef>
                        <a:spcAft>
                          <a:spcPts val="0"/>
                        </a:spcAft>
                        <a:buNone/>
                      </a:pPr>
                      <a:r>
                        <a:rPr lang="en"/>
                        <a:t>764</a:t>
                      </a:r>
                      <a:endParaRPr/>
                    </a:p>
                  </a:txBody>
                  <a:tcPr marT="91425" marB="91425" marR="91425" marL="91425"/>
                </a:tc>
                <a:tc>
                  <a:txBody>
                    <a:bodyPr/>
                    <a:lstStyle/>
                    <a:p>
                      <a:pPr indent="0" lvl="0" marL="0" rtl="0" algn="ctr">
                        <a:lnSpc>
                          <a:spcPct val="115000"/>
                        </a:lnSpc>
                        <a:spcBef>
                          <a:spcPts val="0"/>
                        </a:spcBef>
                        <a:spcAft>
                          <a:spcPts val="0"/>
                        </a:spcAft>
                        <a:buNone/>
                      </a:pPr>
                      <a:r>
                        <a:rPr lang="en"/>
                        <a:t>173</a:t>
                      </a:r>
                      <a:endParaRPr/>
                    </a:p>
                  </a:txBody>
                  <a:tcPr marT="91425" marB="91425" marR="91425" marL="91425"/>
                </a:tc>
                <a:tc>
                  <a:txBody>
                    <a:bodyPr/>
                    <a:lstStyle/>
                    <a:p>
                      <a:pPr indent="0" lvl="0" marL="0" rtl="0" algn="ctr">
                        <a:lnSpc>
                          <a:spcPct val="115000"/>
                        </a:lnSpc>
                        <a:spcBef>
                          <a:spcPts val="0"/>
                        </a:spcBef>
                        <a:spcAft>
                          <a:spcPts val="0"/>
                        </a:spcAft>
                        <a:buNone/>
                      </a:pPr>
                      <a:r>
                        <a:rPr lang="en"/>
                        <a:t>979</a:t>
                      </a:r>
                      <a:endParaRPr/>
                    </a:p>
                  </a:txBody>
                  <a:tcPr marT="91425" marB="91425" marR="91425" marL="91425"/>
                </a:tc>
                <a:tc>
                  <a:txBody>
                    <a:bodyPr/>
                    <a:lstStyle/>
                    <a:p>
                      <a:pPr indent="0" lvl="0" marL="0" rtl="0" algn="ctr">
                        <a:lnSpc>
                          <a:spcPct val="115000"/>
                        </a:lnSpc>
                        <a:spcBef>
                          <a:spcPts val="0"/>
                        </a:spcBef>
                        <a:spcAft>
                          <a:spcPts val="0"/>
                        </a:spcAft>
                        <a:buNone/>
                      </a:pPr>
                      <a:r>
                        <a:rPr lang="en"/>
                        <a:t>454</a:t>
                      </a:r>
                      <a:endParaRPr/>
                    </a:p>
                  </a:txBody>
                  <a:tcPr marT="91425" marB="91425" marR="91425" marL="91425"/>
                </a:tc>
                <a:tc>
                  <a:txBody>
                    <a:bodyPr/>
                    <a:lstStyle/>
                    <a:p>
                      <a:pPr indent="0" lvl="0" marL="0" rtl="0" algn="ctr">
                        <a:lnSpc>
                          <a:spcPct val="115000"/>
                        </a:lnSpc>
                        <a:spcBef>
                          <a:spcPts val="0"/>
                        </a:spcBef>
                        <a:spcAft>
                          <a:spcPts val="0"/>
                        </a:spcAft>
                        <a:buNone/>
                      </a:pPr>
                      <a:r>
                        <a:rPr lang="en"/>
                        <a:t>106</a:t>
                      </a:r>
                      <a:endParaRPr/>
                    </a:p>
                  </a:txBody>
                  <a:tcPr marT="91425" marB="91425" marR="91425" marL="91425"/>
                </a:tc>
                <a:tc>
                  <a:txBody>
                    <a:bodyPr/>
                    <a:lstStyle/>
                    <a:p>
                      <a:pPr indent="0" lvl="0" marL="0" rtl="0" algn="ctr">
                        <a:lnSpc>
                          <a:spcPct val="115000"/>
                        </a:lnSpc>
                        <a:spcBef>
                          <a:spcPts val="0"/>
                        </a:spcBef>
                        <a:spcAft>
                          <a:spcPts val="0"/>
                        </a:spcAft>
                        <a:buNone/>
                      </a:pPr>
                      <a:r>
                        <a:rPr lang="en"/>
                        <a:t>967</a:t>
                      </a:r>
                      <a:endParaRPr/>
                    </a:p>
                  </a:txBody>
                  <a:tcPr marT="91425" marB="91425" marR="91425" marL="91425"/>
                </a:tc>
                <a:tc>
                  <a:txBody>
                    <a:bodyPr/>
                    <a:lstStyle/>
                    <a:p>
                      <a:pPr indent="0" lvl="0" marL="0" rtl="0" algn="ctr">
                        <a:lnSpc>
                          <a:spcPct val="115000"/>
                        </a:lnSpc>
                        <a:spcBef>
                          <a:spcPts val="0"/>
                        </a:spcBef>
                        <a:spcAft>
                          <a:spcPts val="0"/>
                        </a:spcAft>
                        <a:buNone/>
                      </a:pPr>
                      <a:r>
                        <a:rPr lang="en"/>
                        <a:t>551</a:t>
                      </a:r>
                      <a:endParaRPr/>
                    </a:p>
                  </a:txBody>
                  <a:tcPr marT="91425" marB="91425" marR="91425" marL="91425"/>
                </a:tc>
              </a:tr>
              <a:tr h="208825">
                <a:tc>
                  <a:txBody>
                    <a:bodyPr/>
                    <a:lstStyle/>
                    <a:p>
                      <a:pPr indent="0" lvl="0" marL="0" rtl="0" algn="ctr">
                        <a:lnSpc>
                          <a:spcPct val="115000"/>
                        </a:lnSpc>
                        <a:spcBef>
                          <a:spcPts val="0"/>
                        </a:spcBef>
                        <a:spcAft>
                          <a:spcPts val="0"/>
                        </a:spcAft>
                        <a:buNone/>
                      </a:pPr>
                      <a:r>
                        <a:rPr lang="en"/>
                        <a:t>556</a:t>
                      </a:r>
                      <a:endParaRPr/>
                    </a:p>
                  </a:txBody>
                  <a:tcPr marT="91425" marB="91425" marR="91425" marL="91425"/>
                </a:tc>
                <a:tc>
                  <a:txBody>
                    <a:bodyPr/>
                    <a:lstStyle/>
                    <a:p>
                      <a:pPr indent="0" lvl="0" marL="0" rtl="0" algn="ctr">
                        <a:lnSpc>
                          <a:spcPct val="115000"/>
                        </a:lnSpc>
                        <a:spcBef>
                          <a:spcPts val="0"/>
                        </a:spcBef>
                        <a:spcAft>
                          <a:spcPts val="0"/>
                        </a:spcAft>
                        <a:buNone/>
                      </a:pPr>
                      <a:r>
                        <a:rPr lang="en"/>
                        <a:t>644</a:t>
                      </a:r>
                      <a:endParaRPr/>
                    </a:p>
                  </a:txBody>
                  <a:tcPr marT="91425" marB="91425" marR="91425" marL="91425"/>
                </a:tc>
                <a:tc>
                  <a:txBody>
                    <a:bodyPr/>
                    <a:lstStyle/>
                    <a:p>
                      <a:pPr indent="0" lvl="0" marL="0" rtl="0" algn="ctr">
                        <a:lnSpc>
                          <a:spcPct val="115000"/>
                        </a:lnSpc>
                        <a:spcBef>
                          <a:spcPts val="0"/>
                        </a:spcBef>
                        <a:spcAft>
                          <a:spcPts val="0"/>
                        </a:spcAft>
                        <a:buNone/>
                      </a:pPr>
                      <a:r>
                        <a:rPr lang="en"/>
                        <a:t>739</a:t>
                      </a:r>
                      <a:endParaRPr/>
                    </a:p>
                  </a:txBody>
                  <a:tcPr marT="91425" marB="91425" marR="91425" marL="91425"/>
                </a:tc>
                <a:tc>
                  <a:txBody>
                    <a:bodyPr/>
                    <a:lstStyle/>
                    <a:p>
                      <a:pPr indent="0" lvl="0" marL="0" rtl="0" algn="ctr">
                        <a:lnSpc>
                          <a:spcPct val="115000"/>
                        </a:lnSpc>
                        <a:spcBef>
                          <a:spcPts val="0"/>
                        </a:spcBef>
                        <a:spcAft>
                          <a:spcPts val="0"/>
                        </a:spcAft>
                        <a:buNone/>
                      </a:pPr>
                      <a:r>
                        <a:rPr lang="en"/>
                        <a:t>547</a:t>
                      </a:r>
                      <a:endParaRPr/>
                    </a:p>
                  </a:txBody>
                  <a:tcPr marT="91425" marB="91425" marR="91425" marL="91425"/>
                </a:tc>
                <a:tc>
                  <a:txBody>
                    <a:bodyPr/>
                    <a:lstStyle/>
                    <a:p>
                      <a:pPr indent="0" lvl="0" marL="0" rtl="0" algn="ctr">
                        <a:lnSpc>
                          <a:spcPct val="115000"/>
                        </a:lnSpc>
                        <a:spcBef>
                          <a:spcPts val="0"/>
                        </a:spcBef>
                        <a:spcAft>
                          <a:spcPts val="0"/>
                        </a:spcAft>
                        <a:buNone/>
                      </a:pPr>
                      <a:r>
                        <a:rPr lang="en"/>
                        <a:t>973</a:t>
                      </a:r>
                      <a:endParaRPr/>
                    </a:p>
                  </a:txBody>
                  <a:tcPr marT="91425" marB="91425" marR="91425" marL="91425"/>
                </a:tc>
                <a:tc>
                  <a:txBody>
                    <a:bodyPr/>
                    <a:lstStyle/>
                    <a:p>
                      <a:pPr indent="0" lvl="0" marL="0" rtl="0" algn="ctr">
                        <a:lnSpc>
                          <a:spcPct val="115000"/>
                        </a:lnSpc>
                        <a:spcBef>
                          <a:spcPts val="0"/>
                        </a:spcBef>
                        <a:spcAft>
                          <a:spcPts val="0"/>
                        </a:spcAft>
                        <a:buNone/>
                      </a:pPr>
                      <a:r>
                        <a:rPr lang="en"/>
                        <a:t>796</a:t>
                      </a:r>
                      <a:endParaRPr/>
                    </a:p>
                  </a:txBody>
                  <a:tcPr marT="91425" marB="91425" marR="91425" marL="91425"/>
                </a:tc>
                <a:tc>
                  <a:txBody>
                    <a:bodyPr/>
                    <a:lstStyle/>
                    <a:p>
                      <a:pPr indent="0" lvl="0" marL="0" rtl="0" algn="ctr">
                        <a:lnSpc>
                          <a:spcPct val="115000"/>
                        </a:lnSpc>
                        <a:spcBef>
                          <a:spcPts val="0"/>
                        </a:spcBef>
                        <a:spcAft>
                          <a:spcPts val="0"/>
                        </a:spcAft>
                        <a:buNone/>
                      </a:pPr>
                      <a:r>
                        <a:rPr lang="en"/>
                        <a:t>525</a:t>
                      </a:r>
                      <a:endParaRPr/>
                    </a:p>
                  </a:txBody>
                  <a:tcPr marT="91425" marB="91425" marR="91425" marL="91425"/>
                </a:tc>
                <a:tc>
                  <a:txBody>
                    <a:bodyPr/>
                    <a:lstStyle/>
                    <a:p>
                      <a:pPr indent="0" lvl="0" marL="0" rtl="0" algn="ctr">
                        <a:lnSpc>
                          <a:spcPct val="115000"/>
                        </a:lnSpc>
                        <a:spcBef>
                          <a:spcPts val="0"/>
                        </a:spcBef>
                        <a:spcAft>
                          <a:spcPts val="0"/>
                        </a:spcAft>
                        <a:buNone/>
                      </a:pPr>
                      <a:r>
                        <a:rPr lang="en"/>
                        <a:t>573</a:t>
                      </a:r>
                      <a:endParaRPr/>
                    </a:p>
                  </a:txBody>
                  <a:tcPr marT="91425" marB="91425" marR="91425" marL="91425"/>
                </a:tc>
                <a:tc>
                  <a:txBody>
                    <a:bodyPr/>
                    <a:lstStyle/>
                    <a:p>
                      <a:pPr indent="0" lvl="0" marL="0" rtl="0" algn="ctr">
                        <a:lnSpc>
                          <a:spcPct val="115000"/>
                        </a:lnSpc>
                        <a:spcBef>
                          <a:spcPts val="0"/>
                        </a:spcBef>
                        <a:spcAft>
                          <a:spcPts val="0"/>
                        </a:spcAft>
                        <a:buNone/>
                      </a:pPr>
                      <a:r>
                        <a:rPr lang="en"/>
                        <a:t>920</a:t>
                      </a:r>
                      <a:endParaRPr/>
                    </a:p>
                  </a:txBody>
                  <a:tcPr marT="91425" marB="91425" marR="91425" marL="91425"/>
                </a:tc>
                <a:tc>
                  <a:txBody>
                    <a:bodyPr/>
                    <a:lstStyle/>
                    <a:p>
                      <a:pPr indent="0" lvl="0" marL="0" rtl="0" algn="ctr">
                        <a:lnSpc>
                          <a:spcPct val="115000"/>
                        </a:lnSpc>
                        <a:spcBef>
                          <a:spcPts val="0"/>
                        </a:spcBef>
                        <a:spcAft>
                          <a:spcPts val="0"/>
                        </a:spcAft>
                        <a:buNone/>
                      </a:pPr>
                      <a:r>
                        <a:rPr lang="en"/>
                        <a:t>28</a:t>
                      </a:r>
                      <a:endParaRPr/>
                    </a:p>
                  </a:txBody>
                  <a:tcPr marT="91425" marB="91425" marR="91425" marL="91425"/>
                </a:tc>
              </a:tr>
              <a:tr h="104425">
                <a:tc>
                  <a:txBody>
                    <a:bodyPr/>
                    <a:lstStyle/>
                    <a:p>
                      <a:pPr indent="0" lvl="0" marL="0" rtl="0" algn="ctr">
                        <a:lnSpc>
                          <a:spcPct val="115000"/>
                        </a:lnSpc>
                        <a:spcBef>
                          <a:spcPts val="0"/>
                        </a:spcBef>
                        <a:spcAft>
                          <a:spcPts val="0"/>
                        </a:spcAft>
                        <a:buNone/>
                      </a:pPr>
                      <a:r>
                        <a:rPr lang="en"/>
                        <a:t>290</a:t>
                      </a:r>
                      <a:endParaRPr/>
                    </a:p>
                  </a:txBody>
                  <a:tcPr marT="91425" marB="91425" marR="91425" marL="91425"/>
                </a:tc>
                <a:tc>
                  <a:txBody>
                    <a:bodyPr/>
                    <a:lstStyle/>
                    <a:p>
                      <a:pPr indent="0" lvl="0" marL="0" rtl="0" algn="ctr">
                        <a:lnSpc>
                          <a:spcPct val="115000"/>
                        </a:lnSpc>
                        <a:spcBef>
                          <a:spcPts val="0"/>
                        </a:spcBef>
                        <a:spcAft>
                          <a:spcPts val="0"/>
                        </a:spcAft>
                        <a:buNone/>
                      </a:pPr>
                      <a:r>
                        <a:rPr lang="en"/>
                        <a:t>708</a:t>
                      </a:r>
                      <a:endParaRPr/>
                    </a:p>
                  </a:txBody>
                  <a:tcPr marT="91425" marB="91425" marR="91425" marL="91425"/>
                </a:tc>
                <a:tc>
                  <a:txBody>
                    <a:bodyPr/>
                    <a:lstStyle/>
                    <a:p>
                      <a:pPr indent="0" lvl="0" marL="0" rtl="0" algn="ctr">
                        <a:lnSpc>
                          <a:spcPct val="115000"/>
                        </a:lnSpc>
                        <a:spcBef>
                          <a:spcPts val="0"/>
                        </a:spcBef>
                        <a:spcAft>
                          <a:spcPts val="0"/>
                        </a:spcAft>
                        <a:buNone/>
                      </a:pPr>
                      <a:r>
                        <a:rPr lang="en"/>
                        <a:t>298</a:t>
                      </a:r>
                      <a:endParaRPr/>
                    </a:p>
                  </a:txBody>
                  <a:tcPr marT="91425" marB="91425" marR="91425" marL="91425"/>
                </a:tc>
                <a:tc>
                  <a:txBody>
                    <a:bodyPr/>
                    <a:lstStyle/>
                    <a:p>
                      <a:pPr indent="0" lvl="0" marL="0" rtl="0" algn="ctr">
                        <a:lnSpc>
                          <a:spcPct val="115000"/>
                        </a:lnSpc>
                        <a:spcBef>
                          <a:spcPts val="0"/>
                        </a:spcBef>
                        <a:spcAft>
                          <a:spcPts val="0"/>
                        </a:spcAft>
                        <a:buNone/>
                      </a:pPr>
                      <a:r>
                        <a:rPr lang="en"/>
                        <a:t>56</a:t>
                      </a:r>
                      <a:endParaRPr/>
                    </a:p>
                  </a:txBody>
                  <a:tcPr marT="91425" marB="91425" marR="91425" marL="91425"/>
                </a:tc>
                <a:tc>
                  <a:txBody>
                    <a:bodyPr/>
                    <a:lstStyle/>
                    <a:p>
                      <a:pPr indent="0" lvl="0" marL="0" rtl="0" algn="ctr">
                        <a:lnSpc>
                          <a:spcPct val="115000"/>
                        </a:lnSpc>
                        <a:spcBef>
                          <a:spcPts val="0"/>
                        </a:spcBef>
                        <a:spcAft>
                          <a:spcPts val="0"/>
                        </a:spcAft>
                        <a:buNone/>
                      </a:pPr>
                      <a:r>
                        <a:rPr lang="en"/>
                        <a:t>288</a:t>
                      </a:r>
                      <a:endParaRPr/>
                    </a:p>
                  </a:txBody>
                  <a:tcPr marT="91425" marB="91425" marR="91425" marL="91425"/>
                </a:tc>
                <a:tc>
                  <a:txBody>
                    <a:bodyPr/>
                    <a:lstStyle/>
                    <a:p>
                      <a:pPr indent="0" lvl="0" marL="0" rtl="0" algn="ctr">
                        <a:lnSpc>
                          <a:spcPct val="115000"/>
                        </a:lnSpc>
                        <a:spcBef>
                          <a:spcPts val="0"/>
                        </a:spcBef>
                        <a:spcAft>
                          <a:spcPts val="0"/>
                        </a:spcAft>
                        <a:buNone/>
                      </a:pPr>
                      <a:r>
                        <a:rPr lang="en"/>
                        <a:t>891</a:t>
                      </a:r>
                      <a:endParaRPr/>
                    </a:p>
                  </a:txBody>
                  <a:tcPr marT="91425" marB="91425" marR="91425" marL="91425"/>
                </a:tc>
                <a:tc>
                  <a:txBody>
                    <a:bodyPr/>
                    <a:lstStyle/>
                    <a:p>
                      <a:pPr indent="0" lvl="0" marL="0" rtl="0" algn="ctr">
                        <a:lnSpc>
                          <a:spcPct val="115000"/>
                        </a:lnSpc>
                        <a:spcBef>
                          <a:spcPts val="0"/>
                        </a:spcBef>
                        <a:spcAft>
                          <a:spcPts val="0"/>
                        </a:spcAft>
                        <a:buNone/>
                      </a:pPr>
                      <a:r>
                        <a:rPr lang="en"/>
                        <a:t>867</a:t>
                      </a:r>
                      <a:endParaRPr/>
                    </a:p>
                  </a:txBody>
                  <a:tcPr marT="91425" marB="91425" marR="91425" marL="91425"/>
                </a:tc>
                <a:tc>
                  <a:txBody>
                    <a:bodyPr/>
                    <a:lstStyle/>
                    <a:p>
                      <a:pPr indent="0" lvl="0" marL="0" rtl="0" algn="ctr">
                        <a:lnSpc>
                          <a:spcPct val="115000"/>
                        </a:lnSpc>
                        <a:spcBef>
                          <a:spcPts val="0"/>
                        </a:spcBef>
                        <a:spcAft>
                          <a:spcPts val="0"/>
                        </a:spcAft>
                        <a:buNone/>
                      </a:pPr>
                      <a:r>
                        <a:rPr lang="en"/>
                        <a:t>579</a:t>
                      </a:r>
                      <a:endParaRPr/>
                    </a:p>
                  </a:txBody>
                  <a:tcPr marT="91425" marB="91425" marR="91425" marL="91425"/>
                </a:tc>
                <a:tc>
                  <a:txBody>
                    <a:bodyPr/>
                    <a:lstStyle/>
                    <a:p>
                      <a:pPr indent="0" lvl="0" marL="0" rtl="0" algn="ctr">
                        <a:lnSpc>
                          <a:spcPct val="115000"/>
                        </a:lnSpc>
                        <a:spcBef>
                          <a:spcPts val="0"/>
                        </a:spcBef>
                        <a:spcAft>
                          <a:spcPts val="0"/>
                        </a:spcAft>
                        <a:buNone/>
                      </a:pPr>
                      <a:r>
                        <a:rPr lang="en"/>
                        <a:t>417</a:t>
                      </a:r>
                      <a:endParaRPr/>
                    </a:p>
                  </a:txBody>
                  <a:tcPr marT="91425" marB="91425" marR="91425" marL="91425"/>
                </a:tc>
                <a:tc>
                  <a:txBody>
                    <a:bodyPr/>
                    <a:lstStyle/>
                    <a:p>
                      <a:pPr indent="0" lvl="0" marL="0" rtl="0" algn="ctr">
                        <a:lnSpc>
                          <a:spcPct val="115000"/>
                        </a:lnSpc>
                        <a:spcBef>
                          <a:spcPts val="0"/>
                        </a:spcBef>
                        <a:spcAft>
                          <a:spcPts val="0"/>
                        </a:spcAft>
                        <a:buNone/>
                      </a:pPr>
                      <a:r>
                        <a:rPr lang="en"/>
                        <a:t>5</a:t>
                      </a:r>
                      <a:endParaRPr/>
                    </a:p>
                  </a:txBody>
                  <a:tcPr marT="91425" marB="91425" marR="91425" marL="91425"/>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48" name="Shape 248"/>
        <p:cNvGrpSpPr/>
        <p:nvPr/>
      </p:nvGrpSpPr>
      <p:grpSpPr>
        <a:xfrm>
          <a:off x="0" y="0"/>
          <a:ext cx="0" cy="0"/>
          <a:chOff x="0" y="0"/>
          <a:chExt cx="0" cy="0"/>
        </a:xfrm>
      </p:grpSpPr>
      <p:sp>
        <p:nvSpPr>
          <p:cNvPr id="249" name="Google Shape;249;p3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contains: Search for  "</a:t>
            </a:r>
            <a:r>
              <a:rPr lang="en">
                <a:solidFill>
                  <a:schemeClr val="accent3"/>
                </a:solidFill>
              </a:rPr>
              <a:t>白</a:t>
            </a:r>
            <a:r>
              <a:rPr lang="en"/>
              <a:t>" and "黒" on a wall of 1000 </a:t>
            </a:r>
            <a:r>
              <a:rPr lang="en"/>
              <a:t>Kanji</a:t>
            </a:r>
            <a:endParaRPr/>
          </a:p>
        </p:txBody>
      </p:sp>
      <p:sp>
        <p:nvSpPr>
          <p:cNvPr id="250" name="Google Shape;250;p38"/>
          <p:cNvSpPr txBox="1"/>
          <p:nvPr/>
        </p:nvSpPr>
        <p:spPr>
          <a:xfrm>
            <a:off x="158850" y="499300"/>
            <a:ext cx="8826300" cy="45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須献資竹奈正賓方富秩苗移辞斤灯情腹縄典械迄淵執伐速寛藻具彰嗣謙役傾嘘於柵企娯李燃複主賂院雅設祥憾貌溝庁傲霊号酔旬停冖剤寡墳称遺原貧癶頻甲逮幕徒耂私素片署弧落兵坪感所農腐論眼式齢孝角略宛郎森好価認宅壁洲拐志反渋睡菓紋針縮銅蜂捨廾探確拷率夬干堂窃林鋭屮翔愚賀革月懸挑哀凵拙寝蒲以窟拒数骸頓障豕惨除体帽屏唄且狙伺膨製査用挨石釈雌投預爽繰品暑圏眺滴轄庭怠筒絞幌完築年憎莫高核煙机漬胎般擬岬販華斉遂晩社乃鈍鹿征傷縫苑沈獲重髄酌負党陸誠伊棟晶沼脱炎惚佐弊漠妖宿貿帥柴賦審飠緊散旺塊餅刺左後騰戯攵抗胸吊週症吟丸縁紳拳昇閲境披甫妨余錬謡厚井二痛渡匂</a:t>
            </a:r>
            <a:r>
              <a:rPr lang="en">
                <a:solidFill>
                  <a:schemeClr val="dk1"/>
                </a:solidFill>
                <a:latin typeface="Roboto"/>
                <a:ea typeface="Roboto"/>
                <a:cs typeface="Roboto"/>
                <a:sym typeface="Roboto"/>
              </a:rPr>
              <a:t>白</a:t>
            </a:r>
            <a:r>
              <a:rPr lang="en">
                <a:latin typeface="Roboto"/>
                <a:ea typeface="Roboto"/>
                <a:cs typeface="Roboto"/>
                <a:sym typeface="Roboto"/>
              </a:rPr>
              <a:t>入盲淑廊攻萌蘇検使平鍛徹薪怒現笛腕賜康許舎押手矢霧悟連荘乏拠浩瓶遮員拶朱零濁辶成君囚鮮侮書柳貸鑑火恋悔朔樹偵求服廷謝尹泰坊贈去貴次救量剰慨逸制作哲駆裾血悠曹罒展対無迷福遊殊語俳端云外詩逆士忍避拭放得礁脈彑斜性飛婿底牲油職汽鬼弘隻導局惰将束粘毎妥観神妬加慮腺訟諸残痢必熊侯相根壱訴胡郷慢都系第向勧光著秀喩挿筆擦益肥籍履循勝溶析就巨渚蜜依塔咲溺席含拝慶案返揺礎紙望囗赴雑畏惧盛徐協旗爪競澄倣宜心泥止誓嚇育羅冫鼻匕吐皇到穴庄頼堀滅豆篤裏河棺甘紀省虜醸労恒把浜侍途距足迅辣呪憂亭免控還暁子恵日矛描疒互右排駒盗程玄拘畿虐咽人稼軽満営応閑聴道枢文混拾由国柔箇鉱隆別丁襲邦紫灬枠肺器勉乳菊税口整繕状呂玉恭液我塩窯仁磯脅復嘱侵悲袋親捉計杯孟磨辛挙裸胃能刷柏他誘驚那粉灰雨巣央表泡沿姻腫扉藩妻掛褐可栽藍湯叶危息殺与演弦掃橋夏当景怪合覇癖裂釜頃衤也射紡懇通彦疫崇彡層集賠換適吹忙仙漂読栓薬抜隈癒同花臨否線寄常紅蒼出箸町凝苛編恨公裁瑠欲羊刂派奪報瘍廴画或時穫色伯効討併改腸木麓秘喚宝視汚死顧漫髪保威議喪戸一然引幸摩監斐単雇羨冶汎哉脊間股評訓縦祖領待星倫腰宙柱東登弟英貝矯暇痩章医前況達治其削蚊卓陽司洋鯉凸膚句奔頂元衰殻津解建乞幣男鬱戻琴宀下毛巾忄斥斎装謂附竜兼創熟翁添繁発憧岡露殳凹説歓嫁存眠迎玩県克管悼幽艇漱決違触衆為厳理璃稽請列膝航倒条校帆屯俵棄冥亦刑組村蘭鼓門脂卵刈昆奥敷父吉丑欄塞禍低傘僅要這精飼較慌洪翌多輩追婦持鐘経漆衣難型敬母鋼渇肖猛峡俺振茨遥夕冗舛糧叔州屋覚隔誕抵犠穀隶弁損係活臓娘綱姉抑区利叱陰部叩傍亜伎両版韋夢衡基美曽民焦滑阜肪蔑記安概付湾円艦舌訂務容卜瞭契注亻芽懲優操賞唐野暫飲筈銘静酵牧扱雀調流飢冒覧予尻馴喝弄粧雷質踊便嫡慈悩褒冠棒殿着笠剛旦芋啓供警毒歩健塁証是浦</a:t>
            </a:r>
            <a:endParaRPr>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54" name="Shape 254"/>
        <p:cNvGrpSpPr/>
        <p:nvPr/>
      </p:nvGrpSpPr>
      <p:grpSpPr>
        <a:xfrm>
          <a:off x="0" y="0"/>
          <a:ext cx="0" cy="0"/>
          <a:chOff x="0" y="0"/>
          <a:chExt cx="0" cy="0"/>
        </a:xfrm>
      </p:grpSpPr>
      <p:sp>
        <p:nvSpPr>
          <p:cNvPr id="255" name="Google Shape;255;p3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contains: Search for  "</a:t>
            </a:r>
            <a:r>
              <a:rPr lang="en">
                <a:solidFill>
                  <a:schemeClr val="accent3"/>
                </a:solidFill>
              </a:rPr>
              <a:t>白</a:t>
            </a:r>
            <a:r>
              <a:rPr lang="en"/>
              <a:t>" and "黒" on a wall of 1000 </a:t>
            </a:r>
            <a:r>
              <a:rPr lang="en"/>
              <a:t>Kanji</a:t>
            </a:r>
            <a:endParaRPr/>
          </a:p>
        </p:txBody>
      </p:sp>
      <p:sp>
        <p:nvSpPr>
          <p:cNvPr id="256" name="Google Shape;256;p39"/>
          <p:cNvSpPr txBox="1"/>
          <p:nvPr/>
        </p:nvSpPr>
        <p:spPr>
          <a:xfrm>
            <a:off x="158850" y="499300"/>
            <a:ext cx="8826300" cy="45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須献資竹奈正賓方富秩苗移辞斤灯情腹縄典械迄淵執伐速寛藻具彰嗣謙役傾嘘於柵企娯李燃複主賂院雅設祥憾貌溝庁傲霊号酔旬停冖剤寡墳称遺原貧癶頻甲逮幕徒耂私素片署弧落兵坪感所農腐論眼式齢孝角略宛郎森好価認宅壁洲拐志反渋睡菓紋針縮銅蜂捨廾探確拷率夬干堂窃林鋭屮翔愚賀革月懸挑哀凵拙寝蒲以窟拒数骸頓障豕惨除体帽屏唄且狙伺膨製査用挨石釈雌投預爽繰品暑圏眺滴轄庭怠筒絞幌完築年憎莫高核煙机漬胎般擬岬販華斉遂晩社乃鈍鹿征傷縫苑沈獲重髄酌負党陸誠伊棟晶沼脱炎惚佐弊漠妖宿貿帥柴賦審飠緊散旺塊餅刺左後騰戯攵抗胸吊週症吟丸縁紳拳昇閲境披甫妨余錬謡厚井二痛渡匂</a:t>
            </a:r>
            <a:r>
              <a:rPr b="1" lang="en">
                <a:solidFill>
                  <a:srgbClr val="FF0000"/>
                </a:solidFill>
                <a:latin typeface="Roboto"/>
                <a:ea typeface="Roboto"/>
                <a:cs typeface="Roboto"/>
                <a:sym typeface="Roboto"/>
              </a:rPr>
              <a:t>白</a:t>
            </a:r>
            <a:r>
              <a:rPr lang="en">
                <a:latin typeface="Roboto"/>
                <a:ea typeface="Roboto"/>
                <a:cs typeface="Roboto"/>
                <a:sym typeface="Roboto"/>
              </a:rPr>
              <a:t>入盲淑廊攻萌蘇検使平鍛徹薪怒現笛腕賜康許舎押手矢霧悟連荘乏拠浩瓶遮員拶朱零濁辶成君囚鮮侮書柳貸鑑火恋悔朔樹偵求服廷謝尹泰坊贈去貴次救量剰慨逸制作哲駆裾血悠曹罒展対無迷福遊殊語俳端云外詩逆士忍避拭放得礁脈彑斜性飛婿底牲油職汽鬼弘隻導局惰将束粘毎妥観神妬加慮腺訟諸残痢必熊侯相根壱訴胡郷慢都系第向勧光著秀喩挿筆擦益肥籍履循勝溶析就巨渚蜜依塔咲溺席含拝慶案返揺礎紙望囗赴雑畏惧盛徐協旗爪競澄倣宜心泥止誓嚇育羅冫鼻匕吐皇到穴庄頼堀滅豆篤裏河棺甘紀省虜醸労恒把浜侍途距足迅辣呪憂亭免控還暁子恵日矛描疒互右排駒盗程玄拘畿虐咽人稼軽満営応閑聴道枢文混拾由国柔箇鉱隆別丁襲邦紫灬枠肺器勉乳菊税口整繕状呂玉恭液我塩窯仁磯脅復嘱侵悲袋親捉計杯孟磨辛挙裸胃能刷柏他誘驚那粉灰雨巣央表泡沿姻腫扉藩妻掛褐可栽藍湯叶危息殺与演弦掃橋夏当景怪合覇癖裂釜頃衤也射紡懇通彦疫崇彡層集賠換適吹忙仙漂読栓薬抜隈癒同花臨否線寄常紅蒼出箸町凝苛編恨公裁瑠欲羊刂派奪報瘍廴画或時穫色伯効討併改腸木麓秘喚宝視汚死顧漫髪保威議喪戸一然引幸摩監斐単雇羨冶汎哉脊間股評訓縦祖領待星倫腰宙柱東登弟英貝矯暇痩章医前況達治其削蚊卓陽司洋鯉凸膚句奔頂元衰殻津解建乞幣男鬱戻琴宀下毛巾忄斥斎装謂附竜兼創熟翁添繁発憧岡露殳凹説歓嫁存眠迎玩県克管悼幽艇漱決違触衆為厳理璃稽請列膝航倒条校帆屯俵棄冥亦刑組村蘭鼓門脂卵刈昆奥敷父吉丑欄塞禍低傘僅要這精飼較慌洪翌多輩追婦持鐘経漆衣難型敬母鋼渇肖猛峡俺振茨遥夕冗舛糧叔州屋覚隔誕抵犠穀隶弁損係活臓娘綱姉抑区利叱陰部叩傍亜伎両版韋夢衡基美曽民焦滑阜肪蔑記安概付湾円艦舌訂務容卜瞭契注亻芽懲優操賞唐野暫飲筈銘静酵牧扱雀調流飢冒覧予尻馴喝弄粧雷質踊便嫡慈悩褒冠棒殿着笠剛旦芋啓供警毒歩健塁証是浦</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0"/>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WriteItOnTheWallSet had fast adds (Θ(1)), but slow contains (Θ(N), where N is the number of elements)</a:t>
            </a:r>
            <a:endParaRPr/>
          </a:p>
          <a:p>
            <a:pPr indent="-342900" lvl="0" marL="457200" rtl="0" algn="l">
              <a:spcBef>
                <a:spcPts val="600"/>
              </a:spcBef>
              <a:spcAft>
                <a:spcPts val="0"/>
              </a:spcAft>
              <a:buSzPts val="1800"/>
              <a:buChar char="●"/>
            </a:pPr>
            <a:r>
              <a:rPr lang="en"/>
              <a:t>Good thing: It didn't matter what type the items were; it worked as well with ints as it did with </a:t>
            </a:r>
            <a:r>
              <a:rPr lang="en"/>
              <a:t>Kanji</a:t>
            </a:r>
            <a:endParaRPr/>
          </a:p>
          <a:p>
            <a:pPr indent="0" lvl="0" marL="0" rtl="0" algn="l">
              <a:spcBef>
                <a:spcPts val="600"/>
              </a:spcBef>
              <a:spcAft>
                <a:spcPts val="0"/>
              </a:spcAft>
              <a:buNone/>
            </a:pPr>
            <a:r>
              <a:rPr lang="en"/>
              <a:t>How can we make this faster?</a:t>
            </a:r>
            <a:endParaRPr/>
          </a:p>
          <a:p>
            <a:pPr indent="-342900" lvl="0" marL="457200" rtl="0" algn="l">
              <a:spcBef>
                <a:spcPts val="600"/>
              </a:spcBef>
              <a:spcAft>
                <a:spcPts val="0"/>
              </a:spcAft>
              <a:buSzPts val="1800"/>
              <a:buChar char="●"/>
            </a:pPr>
            <a:r>
              <a:rPr lang="en"/>
              <a:t>Sort the data?</a:t>
            </a:r>
            <a:endParaRPr/>
          </a:p>
          <a:p>
            <a:pPr indent="-342900" lvl="1" marL="914400" rtl="0" algn="l">
              <a:spcBef>
                <a:spcPts val="0"/>
              </a:spcBef>
              <a:spcAft>
                <a:spcPts val="0"/>
              </a:spcAft>
              <a:buSzPts val="1800"/>
              <a:buChar char="○"/>
            </a:pPr>
            <a:r>
              <a:rPr lang="en"/>
              <a:t>Makes contains faster, but add slower (since we need to rewrite everything)</a:t>
            </a:r>
            <a:endParaRPr/>
          </a:p>
          <a:p>
            <a:pPr indent="-342900" lvl="1" marL="914400" rtl="0" algn="l">
              <a:spcBef>
                <a:spcPts val="0"/>
              </a:spcBef>
              <a:spcAft>
                <a:spcPts val="0"/>
              </a:spcAft>
              <a:buSzPts val="1800"/>
              <a:buChar char="○"/>
            </a:pPr>
            <a:r>
              <a:rPr lang="en"/>
              <a:t>Doesn't work on </a:t>
            </a:r>
            <a:r>
              <a:rPr lang="en"/>
              <a:t>Kanji</a:t>
            </a:r>
            <a:endParaRPr/>
          </a:p>
          <a:p>
            <a:pPr indent="-342900" lvl="1" marL="914400" rtl="0" algn="l">
              <a:spcBef>
                <a:spcPts val="0"/>
              </a:spcBef>
              <a:spcAft>
                <a:spcPts val="0"/>
              </a:spcAft>
              <a:buSzPts val="1800"/>
              <a:buChar char="○"/>
            </a:pPr>
            <a:r>
              <a:rPr lang="en"/>
              <a:t>Optimizations to this leads to the TreeSet approach discussed earlier and log(N) runtime</a:t>
            </a:r>
            <a:endParaRPr/>
          </a:p>
          <a:p>
            <a:pPr indent="-342900" lvl="0" marL="457200" rtl="0" algn="l">
              <a:spcBef>
                <a:spcPts val="0"/>
              </a:spcBef>
              <a:spcAft>
                <a:spcPts val="0"/>
              </a:spcAft>
              <a:buSzPts val="1800"/>
              <a:buChar char="●"/>
            </a:pPr>
            <a:r>
              <a:rPr lang="en"/>
              <a:t>Categorize the data?</a:t>
            </a:r>
            <a:endParaRPr/>
          </a:p>
          <a:p>
            <a:pPr indent="-342900" lvl="1" marL="914400" rtl="0" algn="l">
              <a:spcBef>
                <a:spcPts val="0"/>
              </a:spcBef>
              <a:spcAft>
                <a:spcPts val="0"/>
              </a:spcAft>
              <a:buSzPts val="1800"/>
              <a:buChar char="○"/>
            </a:pPr>
            <a:r>
              <a:rPr lang="en"/>
              <a:t>How do we do that? Get boba.</a:t>
            </a:r>
            <a:endParaRPr/>
          </a:p>
        </p:txBody>
      </p:sp>
      <p:sp>
        <p:nvSpPr>
          <p:cNvPr id="262" name="Google Shape;262;p4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WriteItOnTheWallSet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1"/>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Deriving Hash Tables</a:t>
            </a:r>
            <a:endParaRPr b="1">
              <a:solidFill>
                <a:schemeClr val="accent3"/>
              </a:solidFill>
              <a:latin typeface="Roboto"/>
              <a:ea typeface="Roboto"/>
              <a:cs typeface="Roboto"/>
              <a:sym typeface="Roboto"/>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chemeClr val="accent3"/>
              </a:buClr>
              <a:buSzPts val="1800"/>
              <a:buFont typeface="Roboto"/>
              <a:buChar char="•"/>
            </a:pPr>
            <a:r>
              <a:rPr b="1" lang="en">
                <a:solidFill>
                  <a:schemeClr val="accent3"/>
                </a:solidFill>
                <a:latin typeface="Roboto"/>
                <a:ea typeface="Roboto"/>
                <a:cs typeface="Roboto"/>
                <a:sym typeface="Roboto"/>
              </a:rPr>
              <a:t>BobaCounterSet</a:t>
            </a:r>
            <a:endParaRPr b="1">
              <a:solidFill>
                <a:schemeClr val="accent3"/>
              </a:solidFill>
              <a:latin typeface="Roboto"/>
              <a:ea typeface="Roboto"/>
              <a:cs typeface="Roboto"/>
              <a:sym typeface="Roboto"/>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lang="en">
                <a:solidFill>
                  <a:srgbClr val="B7B7B7"/>
                </a:solidFill>
              </a:rPr>
              <a:t>Linear Probing (extra)</a:t>
            </a:r>
            <a:endParaRPr>
              <a:solidFill>
                <a:srgbClr val="B7B7B7"/>
              </a:solidFill>
            </a:endParaRPr>
          </a:p>
        </p:txBody>
      </p:sp>
      <p:sp>
        <p:nvSpPr>
          <p:cNvPr id="268" name="Google Shape;268;p41"/>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BobaCounterSet</a:t>
            </a:r>
            <a:endParaRPr/>
          </a:p>
        </p:txBody>
      </p:sp>
      <p:sp>
        <p:nvSpPr>
          <p:cNvPr id="269" name="Google Shape;269;p41"/>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2"/>
          <p:cNvSpPr txBox="1"/>
          <p:nvPr>
            <p:ph idx="1" type="body"/>
          </p:nvPr>
        </p:nvSpPr>
        <p:spPr>
          <a:xfrm>
            <a:off x="107046" y="402200"/>
            <a:ext cx="3639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TPT has this interesting device to help organize their boba</a:t>
            </a:r>
            <a:endParaRPr/>
          </a:p>
          <a:p>
            <a:pPr indent="-342900" lvl="0" marL="457200" rtl="0" algn="l">
              <a:spcBef>
                <a:spcPts val="600"/>
              </a:spcBef>
              <a:spcAft>
                <a:spcPts val="0"/>
              </a:spcAft>
              <a:buSzPts val="1800"/>
              <a:buChar char="●"/>
            </a:pPr>
            <a:r>
              <a:rPr lang="en"/>
              <a:t>When you order boba, you get an order number</a:t>
            </a:r>
            <a:endParaRPr/>
          </a:p>
          <a:p>
            <a:pPr indent="-342900" lvl="0" marL="457200" rtl="0" algn="l">
              <a:spcBef>
                <a:spcPts val="0"/>
              </a:spcBef>
              <a:spcAft>
                <a:spcPts val="0"/>
              </a:spcAft>
              <a:buSzPts val="1800"/>
              <a:buChar char="●"/>
            </a:pPr>
            <a:r>
              <a:rPr lang="en"/>
              <a:t>Once the boba is made, your boba gets placed on the counter for pickup</a:t>
            </a:r>
            <a:endParaRPr/>
          </a:p>
          <a:p>
            <a:pPr indent="-342900" lvl="0" marL="457200" rtl="0" algn="l">
              <a:spcBef>
                <a:spcPts val="0"/>
              </a:spcBef>
              <a:spcAft>
                <a:spcPts val="0"/>
              </a:spcAft>
              <a:buSzPts val="1800"/>
              <a:buChar char="●"/>
            </a:pPr>
            <a:r>
              <a:rPr lang="en"/>
              <a:t>Often 5-10 boba on the counter at a time, so to avoid customers searching for their boba, so they place the boba in the slot corresponding to the last digit of your order number</a:t>
            </a:r>
            <a:endParaRPr/>
          </a:p>
          <a:p>
            <a:pPr indent="-342900" lvl="0" marL="457200" rtl="0" algn="l">
              <a:spcBef>
                <a:spcPts val="0"/>
              </a:spcBef>
              <a:spcAft>
                <a:spcPts val="0"/>
              </a:spcAft>
              <a:buSzPts val="1800"/>
              <a:buChar char="●"/>
            </a:pPr>
            <a:r>
              <a:rPr lang="en"/>
              <a:t>Fast to add, fast to find</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75" name="Google Shape;275;p4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stuck on a hard problem, get boba</a:t>
            </a:r>
            <a:endParaRPr/>
          </a:p>
        </p:txBody>
      </p:sp>
      <p:pic>
        <p:nvPicPr>
          <p:cNvPr id="276" name="Google Shape;276;p42"/>
          <p:cNvPicPr preferRelativeResize="0"/>
          <p:nvPr/>
        </p:nvPicPr>
        <p:blipFill>
          <a:blip r:embed="rId3">
            <a:alphaModFix/>
          </a:blip>
          <a:stretch>
            <a:fillRect/>
          </a:stretch>
        </p:blipFill>
        <p:spPr>
          <a:xfrm rot="-5400000">
            <a:off x="4643437" y="642925"/>
            <a:ext cx="3857626"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5"/>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b="1" lang="en">
                <a:solidFill>
                  <a:schemeClr val="accent3"/>
                </a:solidFill>
                <a:latin typeface="Roboto"/>
                <a:ea typeface="Roboto"/>
                <a:cs typeface="Roboto"/>
                <a:sym typeface="Roboto"/>
              </a:rPr>
              <a:t>Motivation, Set Implementations</a:t>
            </a:r>
            <a:endParaRPr b="1">
              <a:solidFill>
                <a:schemeClr val="accent3"/>
              </a:solidFill>
              <a:latin typeface="Roboto"/>
              <a:ea typeface="Roboto"/>
              <a:cs typeface="Roboto"/>
              <a:sym typeface="Roboto"/>
            </a:endParaRPr>
          </a:p>
          <a:p>
            <a:pPr indent="0" lvl="0" marL="0" rtl="0" algn="l">
              <a:spcBef>
                <a:spcPts val="600"/>
              </a:spcBef>
              <a:spcAft>
                <a:spcPts val="0"/>
              </a:spcAft>
              <a:buNone/>
            </a:pPr>
            <a:r>
              <a:rPr lang="en">
                <a:solidFill>
                  <a:srgbClr val="B7B7B7"/>
                </a:solidFill>
              </a:rPr>
              <a:t>Deriving Hash Tables</a:t>
            </a:r>
            <a:endParaRPr>
              <a:solidFill>
                <a:srgbClr val="B7B7B7"/>
              </a:solidFill>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lang="en">
                <a:solidFill>
                  <a:srgbClr val="B7B7B7"/>
                </a:solidFill>
              </a:rPr>
              <a:t>Linear Probing (extra)</a:t>
            </a:r>
            <a:endParaRPr>
              <a:solidFill>
                <a:srgbClr val="B7B7B7"/>
              </a:solidFill>
            </a:endParaRPr>
          </a:p>
        </p:txBody>
      </p:sp>
      <p:sp>
        <p:nvSpPr>
          <p:cNvPr id="154" name="Google Shape;154;p25"/>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Motivation, Set Implementations</a:t>
            </a:r>
            <a:endParaRPr/>
          </a:p>
        </p:txBody>
      </p:sp>
      <p:sp>
        <p:nvSpPr>
          <p:cNvPr id="155" name="Google Shape;155;p25"/>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Let's try to formalize this with a BobaCounter Set</a:t>
            </a:r>
            <a:endParaRPr/>
          </a:p>
          <a:p>
            <a:pPr indent="0" lvl="0" marL="0" rtl="0" algn="l">
              <a:spcBef>
                <a:spcPts val="600"/>
              </a:spcBef>
              <a:spcAft>
                <a:spcPts val="0"/>
              </a:spcAft>
              <a:buNone/>
            </a:pPr>
            <a:r>
              <a:rPr lang="en"/>
              <a:t>We will have a wall split into 10 "bins", and a pencil.</a:t>
            </a:r>
            <a:endParaRPr/>
          </a:p>
          <a:p>
            <a:pPr indent="-342900" lvl="0" marL="457200" rtl="0" algn="l">
              <a:spcBef>
                <a:spcPts val="600"/>
              </a:spcBef>
              <a:spcAft>
                <a:spcPts val="0"/>
              </a:spcAft>
              <a:buSzPts val="1800"/>
              <a:buChar char="●"/>
            </a:pPr>
            <a:r>
              <a:rPr lang="en"/>
              <a:t>Add: Write the number to the place on the wall </a:t>
            </a:r>
            <a:r>
              <a:rPr b="1" lang="en"/>
              <a:t>corresponding to the last digit of the number</a:t>
            </a:r>
            <a:endParaRPr b="1"/>
          </a:p>
          <a:p>
            <a:pPr indent="-342900" lvl="1" marL="914400" rtl="0" algn="l">
              <a:spcBef>
                <a:spcPts val="0"/>
              </a:spcBef>
              <a:spcAft>
                <a:spcPts val="0"/>
              </a:spcAft>
              <a:buSzPts val="1800"/>
              <a:buChar char="○"/>
            </a:pPr>
            <a:r>
              <a:rPr lang="en"/>
              <a:t>Ex. "193" goes in the 3 segment, "100" goes in the 0 segment</a:t>
            </a:r>
            <a:endParaRPr/>
          </a:p>
          <a:p>
            <a:pPr indent="-342900" lvl="1" marL="914400" rtl="0" algn="l">
              <a:spcBef>
                <a:spcPts val="0"/>
              </a:spcBef>
              <a:spcAft>
                <a:spcPts val="0"/>
              </a:spcAft>
              <a:buSzPts val="1800"/>
              <a:buChar char="○"/>
            </a:pPr>
            <a:r>
              <a:rPr lang="en"/>
              <a:t>If the wall is full, get a bigger wall (we saw from ArrayList that this can be done in constant time amortized, so we can ignore this safely)</a:t>
            </a:r>
            <a:endParaRPr/>
          </a:p>
          <a:p>
            <a:pPr indent="-342900" lvl="0" marL="457200" rtl="0" algn="l">
              <a:spcBef>
                <a:spcPts val="0"/>
              </a:spcBef>
              <a:spcAft>
                <a:spcPts val="0"/>
              </a:spcAft>
              <a:buSzPts val="1800"/>
              <a:buChar char="●"/>
            </a:pPr>
            <a:r>
              <a:rPr lang="en"/>
              <a:t>Contains: Look for our number on the wall </a:t>
            </a:r>
            <a:r>
              <a:rPr b="1" lang="en"/>
              <a:t>in the bin corresponding to our last digit</a:t>
            </a:r>
            <a:r>
              <a:rPr lang="en"/>
              <a:t>. If we find it, return true. Otherwise return false</a:t>
            </a:r>
            <a:endParaRPr/>
          </a:p>
          <a:p>
            <a:pPr indent="0" lvl="0" marL="0" rtl="0" algn="l">
              <a:spcBef>
                <a:spcPts val="600"/>
              </a:spcBef>
              <a:spcAft>
                <a:spcPts val="0"/>
              </a:spcAft>
              <a:buNone/>
            </a:pPr>
            <a:r>
              <a:rPr lang="en"/>
              <a:t>Two questions:</a:t>
            </a:r>
            <a:endParaRPr/>
          </a:p>
          <a:p>
            <a:pPr indent="-342900" lvl="0" marL="457200" rtl="0" algn="l">
              <a:spcBef>
                <a:spcPts val="600"/>
              </a:spcBef>
              <a:spcAft>
                <a:spcPts val="0"/>
              </a:spcAft>
              <a:buSzPts val="1800"/>
              <a:buChar char="●"/>
            </a:pPr>
            <a:r>
              <a:rPr lang="en"/>
              <a:t>Is it fast to add?</a:t>
            </a:r>
            <a:endParaRPr/>
          </a:p>
          <a:p>
            <a:pPr indent="-342900" lvl="0" marL="457200" rtl="0" algn="l">
              <a:spcBef>
                <a:spcPts val="0"/>
              </a:spcBef>
              <a:spcAft>
                <a:spcPts val="0"/>
              </a:spcAft>
              <a:buSzPts val="1800"/>
              <a:buChar char="●"/>
            </a:pPr>
            <a:r>
              <a:rPr lang="en"/>
              <a:t>Is it fast to contains?</a:t>
            </a:r>
            <a:endParaRPr/>
          </a:p>
        </p:txBody>
      </p:sp>
      <p:sp>
        <p:nvSpPr>
          <p:cNvPr id="282" name="Google Shape;282;p4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BobaCounter</a:t>
            </a:r>
            <a:r>
              <a:rPr lang="en"/>
              <a:t>Set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86" name="Shape 286"/>
        <p:cNvGrpSpPr/>
        <p:nvPr/>
      </p:nvGrpSpPr>
      <p:grpSpPr>
        <a:xfrm>
          <a:off x="0" y="0"/>
          <a:ext cx="0" cy="0"/>
          <a:chOff x="0" y="0"/>
          <a:chExt cx="0" cy="0"/>
        </a:xfrm>
      </p:grpSpPr>
      <p:sp>
        <p:nvSpPr>
          <p:cNvPr id="287" name="Google Shape;287;p4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add: Adding "5" to a wall of 100 numbers</a:t>
            </a:r>
            <a:endParaRPr/>
          </a:p>
        </p:txBody>
      </p:sp>
      <p:graphicFrame>
        <p:nvGraphicFramePr>
          <p:cNvPr id="288" name="Google Shape;288;p44"/>
          <p:cNvGraphicFramePr/>
          <p:nvPr/>
        </p:nvGraphicFramePr>
        <p:xfrm>
          <a:off x="640800" y="506625"/>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237725">
                <a:tc>
                  <a:txBody>
                    <a:bodyPr/>
                    <a:lstStyle/>
                    <a:p>
                      <a:pPr indent="0" lvl="0" marL="0" rtl="0" algn="ctr">
                        <a:lnSpc>
                          <a:spcPct val="115000"/>
                        </a:lnSpc>
                        <a:spcBef>
                          <a:spcPts val="0"/>
                        </a:spcBef>
                        <a:spcAft>
                          <a:spcPts val="0"/>
                        </a:spcAft>
                        <a:buNone/>
                      </a:pPr>
                      <a:r>
                        <a:rPr lang="en" sz="1100"/>
                        <a:t>560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920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161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131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212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922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603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194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644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670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830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281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651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672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953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753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104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984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530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770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591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981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462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702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253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764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494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970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290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721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891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632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173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973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584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480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340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551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821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872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573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913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454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r h="237725">
                <a:tc>
                  <a:txBody>
                    <a:bodyPr/>
                    <a:lstStyle/>
                    <a:p>
                      <a:pPr indent="0" lvl="0" marL="0" rtl="0" algn="ctr">
                        <a:lnSpc>
                          <a:spcPct val="115000"/>
                        </a:lnSpc>
                        <a:spcBef>
                          <a:spcPts val="0"/>
                        </a:spcBef>
                        <a:spcAft>
                          <a:spcPts val="0"/>
                        </a:spcAft>
                        <a:buNone/>
                      </a:pPr>
                      <a:r>
                        <a:t/>
                      </a:r>
                      <a:endParaRPr sz="1100"/>
                    </a:p>
                  </a:txBody>
                  <a:tcPr marT="91425" marB="91425" marR="91425" marL="91425">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861</a:t>
                      </a:r>
                      <a:endParaRPr sz="1100"/>
                    </a:p>
                  </a:txBody>
                  <a:tcPr marT="91425" marB="91425" marR="91425" marL="91425">
                    <a:lnL cap="flat" cmpd="sng" w="76200">
                      <a:solidFill>
                        <a:schemeClr val="dk1"/>
                      </a:solidFill>
                      <a:prstDash val="solid"/>
                      <a:round/>
                      <a:headEnd len="sm" w="sm" type="none"/>
                      <a:tailEnd len="sm" w="sm" type="none"/>
                    </a:lnL>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881</a:t>
                      </a:r>
                      <a:endParaRPr sz="1100"/>
                    </a:p>
                  </a:txBody>
                  <a:tcPr marT="91425" marB="91425" marR="91425" marL="91425">
                    <a:lnR cap="flat" cmpd="sng" w="76200">
                      <a:solidFill>
                        <a:schemeClr val="dk1"/>
                      </a:solidFill>
                      <a:prstDash val="solid"/>
                      <a:round/>
                      <a:headEnd len="sm" w="sm" type="none"/>
                      <a:tailEnd len="sm" w="sm" type="none"/>
                    </a:lnR>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543</a:t>
                      </a:r>
                      <a:endParaRPr sz="1100"/>
                    </a:p>
                  </a:txBody>
                  <a:tcPr marT="91425" marB="91425" marR="91425" marL="91425">
                    <a:lnL cap="flat" cmpd="sng" w="76200">
                      <a:solidFill>
                        <a:schemeClr val="dk1"/>
                      </a:solidFill>
                      <a:prstDash val="solid"/>
                      <a:round/>
                      <a:headEnd len="sm" w="sm" type="none"/>
                      <a:tailEnd len="sm" w="sm" type="none"/>
                    </a:lnL>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rgbClr val="000000"/>
                      </a:solidFill>
                      <a:prstDash val="solid"/>
                      <a:round/>
                      <a:headEnd len="sm" w="sm" type="none"/>
                      <a:tailEnd len="sm" w="sm" type="none"/>
                    </a:lnR>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B cap="flat" cmpd="sng" w="76200">
                      <a:solidFill>
                        <a:srgbClr val="000000"/>
                      </a:solidFill>
                      <a:prstDash val="solid"/>
                      <a:round/>
                      <a:headEnd len="sm" w="sm" type="none"/>
                      <a:tailEnd len="sm" w="sm" type="none"/>
                    </a:lnB>
                  </a:tcPr>
                </a:tc>
              </a:tr>
              <a:tr h="237725">
                <a:tc>
                  <a:txBody>
                    <a:bodyPr/>
                    <a:lstStyle/>
                    <a:p>
                      <a:pPr indent="0" lvl="0" marL="0" rtl="0" algn="ctr">
                        <a:lnSpc>
                          <a:spcPct val="115000"/>
                        </a:lnSpc>
                        <a:spcBef>
                          <a:spcPts val="0"/>
                        </a:spcBef>
                        <a:spcAft>
                          <a:spcPts val="0"/>
                        </a:spcAft>
                        <a:buNone/>
                      </a:pPr>
                      <a:r>
                        <a:rPr lang="en" sz="1100"/>
                        <a:t>765</a:t>
                      </a:r>
                      <a:endParaRPr sz="1100"/>
                    </a:p>
                  </a:txBody>
                  <a:tcPr marT="91425" marB="91425" marR="91425" marL="91425">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375</a:t>
                      </a:r>
                      <a:endParaRPr sz="1100"/>
                    </a:p>
                  </a:txBody>
                  <a:tcPr marT="91425" marB="91425" marR="91425" marL="91425">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216</a:t>
                      </a:r>
                      <a:endParaRPr sz="1100"/>
                    </a:p>
                  </a:txBody>
                  <a:tcPr marT="91425" marB="91425" marR="91425" marL="91425">
                    <a:lnL cap="flat" cmpd="sng" w="76200">
                      <a:solidFill>
                        <a:schemeClr val="dk1"/>
                      </a:solidFill>
                      <a:prstDash val="solid"/>
                      <a:round/>
                      <a:headEnd len="sm" w="sm" type="none"/>
                      <a:tailEnd len="sm" w="sm" type="none"/>
                    </a:lnL>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556</a:t>
                      </a:r>
                      <a:endParaRPr sz="1100"/>
                    </a:p>
                  </a:txBody>
                  <a:tcPr marT="91425" marB="91425" marR="91425" marL="91425">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737</a:t>
                      </a:r>
                      <a:endParaRPr sz="1100"/>
                    </a:p>
                  </a:txBody>
                  <a:tcPr marT="91425" marB="91425" marR="91425" marL="91425">
                    <a:lnL cap="flat" cmpd="sng" w="76200">
                      <a:solidFill>
                        <a:schemeClr val="dk1"/>
                      </a:solidFill>
                      <a:prstDash val="solid"/>
                      <a:round/>
                      <a:headEnd len="sm" w="sm" type="none"/>
                      <a:tailEnd len="sm" w="sm" type="none"/>
                    </a:lnL>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677</a:t>
                      </a:r>
                      <a:endParaRPr sz="1100"/>
                    </a:p>
                  </a:txBody>
                  <a:tcPr marT="91425" marB="91425" marR="91425" marL="91425">
                    <a:lnR cap="flat" cmpd="sng" w="76200">
                      <a:solidFill>
                        <a:schemeClr val="dk1"/>
                      </a:solidFill>
                      <a:prstDash val="solid"/>
                      <a:round/>
                      <a:headEnd len="sm" w="sm" type="none"/>
                      <a:tailEnd len="sm" w="sm" type="none"/>
                    </a:lnR>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288</a:t>
                      </a:r>
                      <a:endParaRPr sz="1100"/>
                    </a:p>
                  </a:txBody>
                  <a:tcPr marT="91425" marB="91425" marR="91425" marL="91425">
                    <a:lnL cap="flat" cmpd="sng" w="76200">
                      <a:solidFill>
                        <a:schemeClr val="dk1"/>
                      </a:solidFill>
                      <a:prstDash val="solid"/>
                      <a:round/>
                      <a:headEnd len="sm" w="sm" type="none"/>
                      <a:tailEnd len="sm" w="sm" type="none"/>
                    </a:lnL>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828</a:t>
                      </a:r>
                      <a:endParaRPr sz="1100"/>
                    </a:p>
                  </a:txBody>
                  <a:tcPr marT="91425" marB="91425" marR="91425" marL="91425">
                    <a:lnR cap="flat" cmpd="sng" w="76200">
                      <a:solidFill>
                        <a:schemeClr val="dk1"/>
                      </a:solidFill>
                      <a:prstDash val="solid"/>
                      <a:round/>
                      <a:headEnd len="sm" w="sm" type="none"/>
                      <a:tailEnd len="sm" w="sm" type="none"/>
                    </a:lnR>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109</a:t>
                      </a:r>
                      <a:endParaRPr sz="1100"/>
                    </a:p>
                  </a:txBody>
                  <a:tcPr marT="91425" marB="91425" marR="91425" marL="91425">
                    <a:lnL cap="flat" cmpd="sng" w="76200">
                      <a:solidFill>
                        <a:schemeClr val="dk1"/>
                      </a:solidFill>
                      <a:prstDash val="solid"/>
                      <a:round/>
                      <a:headEnd len="sm" w="sm" type="none"/>
                      <a:tailEnd len="sm" w="sm" type="none"/>
                    </a:lnL>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669</a:t>
                      </a:r>
                      <a:endParaRPr sz="1100"/>
                    </a:p>
                  </a:txBody>
                  <a:tcPr marT="91425" marB="91425" marR="91425" marL="91425">
                    <a:lnT cap="flat" cmpd="sng" w="76200">
                      <a:solidFill>
                        <a:srgbClr val="000000"/>
                      </a:solidFill>
                      <a:prstDash val="solid"/>
                      <a:round/>
                      <a:headEnd len="sm" w="sm" type="none"/>
                      <a:tailEnd len="sm" w="sm" type="none"/>
                    </a:lnT>
                  </a:tcPr>
                </a:tc>
              </a:tr>
              <a:tr h="237725">
                <a:tc>
                  <a:txBody>
                    <a:bodyPr/>
                    <a:lstStyle/>
                    <a:p>
                      <a:pPr indent="0" lvl="0" marL="0" rtl="0" algn="ctr">
                        <a:lnSpc>
                          <a:spcPct val="115000"/>
                        </a:lnSpc>
                        <a:spcBef>
                          <a:spcPts val="0"/>
                        </a:spcBef>
                        <a:spcAft>
                          <a:spcPts val="0"/>
                        </a:spcAft>
                        <a:buNone/>
                      </a:pPr>
                      <a:r>
                        <a:rPr lang="en" sz="1100"/>
                        <a:t>35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305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796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137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708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298</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719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979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995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557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967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28</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739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579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815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175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526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616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417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867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958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289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759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605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455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106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317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547</a:t>
                      </a:r>
                      <a:endParaRPr sz="1100"/>
                    </a:p>
                  </a:txBody>
                  <a:tcPr marT="91425" marB="91425" marR="91425" marL="91425">
                    <a:lnR cap="flat" cmpd="sng" w="76200">
                      <a:solidFill>
                        <a:srgbClr val="000000"/>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525</a:t>
                      </a:r>
                      <a:endParaRPr sz="1100"/>
                    </a:p>
                  </a:txBody>
                  <a:tcPr marT="91425" marB="91425" marR="91425" marL="91425"/>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916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rgbClr val="000000"/>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92" name="Shape 292"/>
        <p:cNvGrpSpPr/>
        <p:nvPr/>
      </p:nvGrpSpPr>
      <p:grpSpPr>
        <a:xfrm>
          <a:off x="0" y="0"/>
          <a:ext cx="0" cy="0"/>
          <a:chOff x="0" y="0"/>
          <a:chExt cx="0" cy="0"/>
        </a:xfrm>
      </p:grpSpPr>
      <p:sp>
        <p:nvSpPr>
          <p:cNvPr id="293" name="Google Shape;293;p4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add: Adding "5" to a wall of 100 numbers</a:t>
            </a:r>
            <a:endParaRPr/>
          </a:p>
        </p:txBody>
      </p:sp>
      <p:graphicFrame>
        <p:nvGraphicFramePr>
          <p:cNvPr id="294" name="Google Shape;294;p45"/>
          <p:cNvGraphicFramePr/>
          <p:nvPr/>
        </p:nvGraphicFramePr>
        <p:xfrm>
          <a:off x="640800" y="506625"/>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237725">
                <a:tc>
                  <a:txBody>
                    <a:bodyPr/>
                    <a:lstStyle/>
                    <a:p>
                      <a:pPr indent="0" lvl="0" marL="0" rtl="0" algn="ctr">
                        <a:lnSpc>
                          <a:spcPct val="115000"/>
                        </a:lnSpc>
                        <a:spcBef>
                          <a:spcPts val="0"/>
                        </a:spcBef>
                        <a:spcAft>
                          <a:spcPts val="0"/>
                        </a:spcAft>
                        <a:buNone/>
                      </a:pPr>
                      <a:r>
                        <a:rPr lang="en" sz="1100"/>
                        <a:t>560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920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161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131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212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922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603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194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644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670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830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281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651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672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953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753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104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984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530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770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591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981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462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702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253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764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494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970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290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721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891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632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173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973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584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480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340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551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821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872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573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913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454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r h="237725">
                <a:tc>
                  <a:txBody>
                    <a:bodyPr/>
                    <a:lstStyle/>
                    <a:p>
                      <a:pPr indent="0" lvl="0" marL="0" rtl="0" algn="ctr">
                        <a:lnSpc>
                          <a:spcPct val="115000"/>
                        </a:lnSpc>
                        <a:spcBef>
                          <a:spcPts val="0"/>
                        </a:spcBef>
                        <a:spcAft>
                          <a:spcPts val="0"/>
                        </a:spcAft>
                        <a:buNone/>
                      </a:pPr>
                      <a:r>
                        <a:t/>
                      </a:r>
                      <a:endParaRPr sz="1100"/>
                    </a:p>
                  </a:txBody>
                  <a:tcPr marT="91425" marB="91425" marR="91425" marL="91425">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861</a:t>
                      </a:r>
                      <a:endParaRPr sz="1100"/>
                    </a:p>
                  </a:txBody>
                  <a:tcPr marT="91425" marB="91425" marR="91425" marL="91425">
                    <a:lnL cap="flat" cmpd="sng" w="76200">
                      <a:solidFill>
                        <a:schemeClr val="dk1"/>
                      </a:solidFill>
                      <a:prstDash val="solid"/>
                      <a:round/>
                      <a:headEnd len="sm" w="sm" type="none"/>
                      <a:tailEnd len="sm" w="sm" type="none"/>
                    </a:lnL>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881</a:t>
                      </a:r>
                      <a:endParaRPr sz="1100"/>
                    </a:p>
                  </a:txBody>
                  <a:tcPr marT="91425" marB="91425" marR="91425" marL="91425">
                    <a:lnR cap="flat" cmpd="sng" w="76200">
                      <a:solidFill>
                        <a:schemeClr val="dk1"/>
                      </a:solidFill>
                      <a:prstDash val="solid"/>
                      <a:round/>
                      <a:headEnd len="sm" w="sm" type="none"/>
                      <a:tailEnd len="sm" w="sm" type="none"/>
                    </a:lnR>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543</a:t>
                      </a:r>
                      <a:endParaRPr sz="1100"/>
                    </a:p>
                  </a:txBody>
                  <a:tcPr marT="91425" marB="91425" marR="91425" marL="91425">
                    <a:lnL cap="flat" cmpd="sng" w="76200">
                      <a:solidFill>
                        <a:schemeClr val="dk1"/>
                      </a:solidFill>
                      <a:prstDash val="solid"/>
                      <a:round/>
                      <a:headEnd len="sm" w="sm" type="none"/>
                      <a:tailEnd len="sm" w="sm" type="none"/>
                    </a:lnL>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rgbClr val="000000"/>
                      </a:solidFill>
                      <a:prstDash val="solid"/>
                      <a:round/>
                      <a:headEnd len="sm" w="sm" type="none"/>
                      <a:tailEnd len="sm" w="sm" type="none"/>
                    </a:lnR>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B cap="flat" cmpd="sng" w="76200">
                      <a:solidFill>
                        <a:srgbClr val="000000"/>
                      </a:solidFill>
                      <a:prstDash val="solid"/>
                      <a:round/>
                      <a:headEnd len="sm" w="sm" type="none"/>
                      <a:tailEnd len="sm" w="sm" type="none"/>
                    </a:lnB>
                  </a:tcPr>
                </a:tc>
              </a:tr>
              <a:tr h="237725">
                <a:tc>
                  <a:txBody>
                    <a:bodyPr/>
                    <a:lstStyle/>
                    <a:p>
                      <a:pPr indent="0" lvl="0" marL="0" rtl="0" algn="ctr">
                        <a:lnSpc>
                          <a:spcPct val="115000"/>
                        </a:lnSpc>
                        <a:spcBef>
                          <a:spcPts val="0"/>
                        </a:spcBef>
                        <a:spcAft>
                          <a:spcPts val="0"/>
                        </a:spcAft>
                        <a:buNone/>
                      </a:pPr>
                      <a:r>
                        <a:rPr lang="en" sz="1100"/>
                        <a:t>765</a:t>
                      </a:r>
                      <a:endParaRPr sz="1100"/>
                    </a:p>
                  </a:txBody>
                  <a:tcPr marT="91425" marB="91425" marR="91425" marL="91425">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375</a:t>
                      </a:r>
                      <a:endParaRPr sz="1100"/>
                    </a:p>
                  </a:txBody>
                  <a:tcPr marT="91425" marB="91425" marR="91425" marL="91425">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216</a:t>
                      </a:r>
                      <a:endParaRPr sz="1100"/>
                    </a:p>
                  </a:txBody>
                  <a:tcPr marT="91425" marB="91425" marR="91425" marL="91425">
                    <a:lnL cap="flat" cmpd="sng" w="76200">
                      <a:solidFill>
                        <a:schemeClr val="dk1"/>
                      </a:solidFill>
                      <a:prstDash val="solid"/>
                      <a:round/>
                      <a:headEnd len="sm" w="sm" type="none"/>
                      <a:tailEnd len="sm" w="sm" type="none"/>
                    </a:lnL>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556</a:t>
                      </a:r>
                      <a:endParaRPr sz="1100"/>
                    </a:p>
                  </a:txBody>
                  <a:tcPr marT="91425" marB="91425" marR="91425" marL="91425">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737</a:t>
                      </a:r>
                      <a:endParaRPr sz="1100"/>
                    </a:p>
                  </a:txBody>
                  <a:tcPr marT="91425" marB="91425" marR="91425" marL="91425">
                    <a:lnL cap="flat" cmpd="sng" w="76200">
                      <a:solidFill>
                        <a:schemeClr val="dk1"/>
                      </a:solidFill>
                      <a:prstDash val="solid"/>
                      <a:round/>
                      <a:headEnd len="sm" w="sm" type="none"/>
                      <a:tailEnd len="sm" w="sm" type="none"/>
                    </a:lnL>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677</a:t>
                      </a:r>
                      <a:endParaRPr sz="1100"/>
                    </a:p>
                  </a:txBody>
                  <a:tcPr marT="91425" marB="91425" marR="91425" marL="91425">
                    <a:lnR cap="flat" cmpd="sng" w="76200">
                      <a:solidFill>
                        <a:schemeClr val="dk1"/>
                      </a:solidFill>
                      <a:prstDash val="solid"/>
                      <a:round/>
                      <a:headEnd len="sm" w="sm" type="none"/>
                      <a:tailEnd len="sm" w="sm" type="none"/>
                    </a:lnR>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288</a:t>
                      </a:r>
                      <a:endParaRPr sz="1100"/>
                    </a:p>
                  </a:txBody>
                  <a:tcPr marT="91425" marB="91425" marR="91425" marL="91425">
                    <a:lnL cap="flat" cmpd="sng" w="76200">
                      <a:solidFill>
                        <a:schemeClr val="dk1"/>
                      </a:solidFill>
                      <a:prstDash val="solid"/>
                      <a:round/>
                      <a:headEnd len="sm" w="sm" type="none"/>
                      <a:tailEnd len="sm" w="sm" type="none"/>
                    </a:lnL>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828</a:t>
                      </a:r>
                      <a:endParaRPr sz="1100"/>
                    </a:p>
                  </a:txBody>
                  <a:tcPr marT="91425" marB="91425" marR="91425" marL="91425">
                    <a:lnR cap="flat" cmpd="sng" w="76200">
                      <a:solidFill>
                        <a:schemeClr val="dk1"/>
                      </a:solidFill>
                      <a:prstDash val="solid"/>
                      <a:round/>
                      <a:headEnd len="sm" w="sm" type="none"/>
                      <a:tailEnd len="sm" w="sm" type="none"/>
                    </a:lnR>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109</a:t>
                      </a:r>
                      <a:endParaRPr sz="1100"/>
                    </a:p>
                  </a:txBody>
                  <a:tcPr marT="91425" marB="91425" marR="91425" marL="91425">
                    <a:lnL cap="flat" cmpd="sng" w="76200">
                      <a:solidFill>
                        <a:schemeClr val="dk1"/>
                      </a:solidFill>
                      <a:prstDash val="solid"/>
                      <a:round/>
                      <a:headEnd len="sm" w="sm" type="none"/>
                      <a:tailEnd len="sm" w="sm" type="none"/>
                    </a:lnL>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669</a:t>
                      </a:r>
                      <a:endParaRPr sz="1100"/>
                    </a:p>
                  </a:txBody>
                  <a:tcPr marT="91425" marB="91425" marR="91425" marL="91425">
                    <a:lnT cap="flat" cmpd="sng" w="76200">
                      <a:solidFill>
                        <a:srgbClr val="000000"/>
                      </a:solidFill>
                      <a:prstDash val="solid"/>
                      <a:round/>
                      <a:headEnd len="sm" w="sm" type="none"/>
                      <a:tailEnd len="sm" w="sm" type="none"/>
                    </a:lnT>
                  </a:tcPr>
                </a:tc>
              </a:tr>
              <a:tr h="237725">
                <a:tc>
                  <a:txBody>
                    <a:bodyPr/>
                    <a:lstStyle/>
                    <a:p>
                      <a:pPr indent="0" lvl="0" marL="0" rtl="0" algn="ctr">
                        <a:lnSpc>
                          <a:spcPct val="115000"/>
                        </a:lnSpc>
                        <a:spcBef>
                          <a:spcPts val="0"/>
                        </a:spcBef>
                        <a:spcAft>
                          <a:spcPts val="0"/>
                        </a:spcAft>
                        <a:buNone/>
                      </a:pPr>
                      <a:r>
                        <a:rPr lang="en" sz="1100"/>
                        <a:t>35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305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796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137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708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298</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719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979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995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557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967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28</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739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579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815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175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526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616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417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867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958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289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759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605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455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106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317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547</a:t>
                      </a:r>
                      <a:endParaRPr sz="1100"/>
                    </a:p>
                  </a:txBody>
                  <a:tcPr marT="91425" marB="91425" marR="91425" marL="91425">
                    <a:lnR cap="flat" cmpd="sng" w="76200">
                      <a:solidFill>
                        <a:srgbClr val="000000"/>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525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916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rgbClr val="000000"/>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98" name="Shape 298"/>
        <p:cNvGrpSpPr/>
        <p:nvPr/>
      </p:nvGrpSpPr>
      <p:grpSpPr>
        <a:xfrm>
          <a:off x="0" y="0"/>
          <a:ext cx="0" cy="0"/>
          <a:chOff x="0" y="0"/>
          <a:chExt cx="0" cy="0"/>
        </a:xfrm>
      </p:grpSpPr>
      <p:sp>
        <p:nvSpPr>
          <p:cNvPr id="299" name="Google Shape;299;p4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Is it fast to contains: Search for  "605" on a wall of 100 numbers</a:t>
            </a:r>
            <a:endParaRPr>
              <a:solidFill>
                <a:schemeClr val="accent3"/>
              </a:solidFill>
            </a:endParaRPr>
          </a:p>
          <a:p>
            <a:pPr indent="0" lvl="0" marL="0" rtl="0" algn="l">
              <a:spcBef>
                <a:spcPts val="0"/>
              </a:spcBef>
              <a:spcAft>
                <a:spcPts val="0"/>
              </a:spcAft>
              <a:buNone/>
            </a:pPr>
            <a:r>
              <a:t/>
            </a:r>
            <a:endParaRPr/>
          </a:p>
        </p:txBody>
      </p:sp>
      <p:graphicFrame>
        <p:nvGraphicFramePr>
          <p:cNvPr id="300" name="Google Shape;300;p46"/>
          <p:cNvGraphicFramePr/>
          <p:nvPr/>
        </p:nvGraphicFramePr>
        <p:xfrm>
          <a:off x="640800" y="506625"/>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237725">
                <a:tc>
                  <a:txBody>
                    <a:bodyPr/>
                    <a:lstStyle/>
                    <a:p>
                      <a:pPr indent="0" lvl="0" marL="0" rtl="0" algn="ctr">
                        <a:lnSpc>
                          <a:spcPct val="115000"/>
                        </a:lnSpc>
                        <a:spcBef>
                          <a:spcPts val="0"/>
                        </a:spcBef>
                        <a:spcAft>
                          <a:spcPts val="0"/>
                        </a:spcAft>
                        <a:buNone/>
                      </a:pPr>
                      <a:r>
                        <a:rPr lang="en" sz="1100"/>
                        <a:t>560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920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161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131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212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922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603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194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644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670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830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281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651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672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953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753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104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984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530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770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591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981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462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702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253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764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494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970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290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721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891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632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173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973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584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480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340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551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821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872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573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913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454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r h="237725">
                <a:tc>
                  <a:txBody>
                    <a:bodyPr/>
                    <a:lstStyle/>
                    <a:p>
                      <a:pPr indent="0" lvl="0" marL="0" rtl="0" algn="ctr">
                        <a:lnSpc>
                          <a:spcPct val="115000"/>
                        </a:lnSpc>
                        <a:spcBef>
                          <a:spcPts val="0"/>
                        </a:spcBef>
                        <a:spcAft>
                          <a:spcPts val="0"/>
                        </a:spcAft>
                        <a:buNone/>
                      </a:pPr>
                      <a:r>
                        <a:t/>
                      </a:r>
                      <a:endParaRPr sz="1100"/>
                    </a:p>
                  </a:txBody>
                  <a:tcPr marT="91425" marB="91425" marR="91425" marL="91425">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861</a:t>
                      </a:r>
                      <a:endParaRPr sz="1100"/>
                    </a:p>
                  </a:txBody>
                  <a:tcPr marT="91425" marB="91425" marR="91425" marL="91425">
                    <a:lnL cap="flat" cmpd="sng" w="76200">
                      <a:solidFill>
                        <a:schemeClr val="dk1"/>
                      </a:solidFill>
                      <a:prstDash val="solid"/>
                      <a:round/>
                      <a:headEnd len="sm" w="sm" type="none"/>
                      <a:tailEnd len="sm" w="sm" type="none"/>
                    </a:lnL>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881</a:t>
                      </a:r>
                      <a:endParaRPr sz="1100"/>
                    </a:p>
                  </a:txBody>
                  <a:tcPr marT="91425" marB="91425" marR="91425" marL="91425">
                    <a:lnR cap="flat" cmpd="sng" w="76200">
                      <a:solidFill>
                        <a:schemeClr val="dk1"/>
                      </a:solidFill>
                      <a:prstDash val="solid"/>
                      <a:round/>
                      <a:headEnd len="sm" w="sm" type="none"/>
                      <a:tailEnd len="sm" w="sm" type="none"/>
                    </a:lnR>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543</a:t>
                      </a:r>
                      <a:endParaRPr sz="1100"/>
                    </a:p>
                  </a:txBody>
                  <a:tcPr marT="91425" marB="91425" marR="91425" marL="91425">
                    <a:lnL cap="flat" cmpd="sng" w="76200">
                      <a:solidFill>
                        <a:schemeClr val="dk1"/>
                      </a:solidFill>
                      <a:prstDash val="solid"/>
                      <a:round/>
                      <a:headEnd len="sm" w="sm" type="none"/>
                      <a:tailEnd len="sm" w="sm" type="none"/>
                    </a:lnL>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rgbClr val="000000"/>
                      </a:solidFill>
                      <a:prstDash val="solid"/>
                      <a:round/>
                      <a:headEnd len="sm" w="sm" type="none"/>
                      <a:tailEnd len="sm" w="sm" type="none"/>
                    </a:lnR>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B cap="flat" cmpd="sng" w="76200">
                      <a:solidFill>
                        <a:srgbClr val="000000"/>
                      </a:solidFill>
                      <a:prstDash val="solid"/>
                      <a:round/>
                      <a:headEnd len="sm" w="sm" type="none"/>
                      <a:tailEnd len="sm" w="sm" type="none"/>
                    </a:lnB>
                  </a:tcPr>
                </a:tc>
              </a:tr>
              <a:tr h="237725">
                <a:tc>
                  <a:txBody>
                    <a:bodyPr/>
                    <a:lstStyle/>
                    <a:p>
                      <a:pPr indent="0" lvl="0" marL="0" rtl="0" algn="ctr">
                        <a:lnSpc>
                          <a:spcPct val="115000"/>
                        </a:lnSpc>
                        <a:spcBef>
                          <a:spcPts val="0"/>
                        </a:spcBef>
                        <a:spcAft>
                          <a:spcPts val="0"/>
                        </a:spcAft>
                        <a:buNone/>
                      </a:pPr>
                      <a:r>
                        <a:rPr lang="en" sz="1100"/>
                        <a:t>765</a:t>
                      </a:r>
                      <a:endParaRPr sz="1100"/>
                    </a:p>
                  </a:txBody>
                  <a:tcPr marT="91425" marB="91425" marR="91425" marL="91425">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375</a:t>
                      </a:r>
                      <a:endParaRPr sz="1100"/>
                    </a:p>
                  </a:txBody>
                  <a:tcPr marT="91425" marB="91425" marR="91425" marL="91425">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216</a:t>
                      </a:r>
                      <a:endParaRPr sz="1100"/>
                    </a:p>
                  </a:txBody>
                  <a:tcPr marT="91425" marB="91425" marR="91425" marL="91425">
                    <a:lnL cap="flat" cmpd="sng" w="76200">
                      <a:solidFill>
                        <a:schemeClr val="dk1"/>
                      </a:solidFill>
                      <a:prstDash val="solid"/>
                      <a:round/>
                      <a:headEnd len="sm" w="sm" type="none"/>
                      <a:tailEnd len="sm" w="sm" type="none"/>
                    </a:lnL>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556</a:t>
                      </a:r>
                      <a:endParaRPr sz="1100"/>
                    </a:p>
                  </a:txBody>
                  <a:tcPr marT="91425" marB="91425" marR="91425" marL="91425">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737</a:t>
                      </a:r>
                      <a:endParaRPr sz="1100"/>
                    </a:p>
                  </a:txBody>
                  <a:tcPr marT="91425" marB="91425" marR="91425" marL="91425">
                    <a:lnL cap="flat" cmpd="sng" w="76200">
                      <a:solidFill>
                        <a:schemeClr val="dk1"/>
                      </a:solidFill>
                      <a:prstDash val="solid"/>
                      <a:round/>
                      <a:headEnd len="sm" w="sm" type="none"/>
                      <a:tailEnd len="sm" w="sm" type="none"/>
                    </a:lnL>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677</a:t>
                      </a:r>
                      <a:endParaRPr sz="1100"/>
                    </a:p>
                  </a:txBody>
                  <a:tcPr marT="91425" marB="91425" marR="91425" marL="91425">
                    <a:lnR cap="flat" cmpd="sng" w="76200">
                      <a:solidFill>
                        <a:schemeClr val="dk1"/>
                      </a:solidFill>
                      <a:prstDash val="solid"/>
                      <a:round/>
                      <a:headEnd len="sm" w="sm" type="none"/>
                      <a:tailEnd len="sm" w="sm" type="none"/>
                    </a:lnR>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288</a:t>
                      </a:r>
                      <a:endParaRPr sz="1100"/>
                    </a:p>
                  </a:txBody>
                  <a:tcPr marT="91425" marB="91425" marR="91425" marL="91425">
                    <a:lnL cap="flat" cmpd="sng" w="76200">
                      <a:solidFill>
                        <a:schemeClr val="dk1"/>
                      </a:solidFill>
                      <a:prstDash val="solid"/>
                      <a:round/>
                      <a:headEnd len="sm" w="sm" type="none"/>
                      <a:tailEnd len="sm" w="sm" type="none"/>
                    </a:lnL>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828</a:t>
                      </a:r>
                      <a:endParaRPr sz="1100"/>
                    </a:p>
                  </a:txBody>
                  <a:tcPr marT="91425" marB="91425" marR="91425" marL="91425">
                    <a:lnR cap="flat" cmpd="sng" w="76200">
                      <a:solidFill>
                        <a:schemeClr val="dk1"/>
                      </a:solidFill>
                      <a:prstDash val="solid"/>
                      <a:round/>
                      <a:headEnd len="sm" w="sm" type="none"/>
                      <a:tailEnd len="sm" w="sm" type="none"/>
                    </a:lnR>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109</a:t>
                      </a:r>
                      <a:endParaRPr sz="1100"/>
                    </a:p>
                  </a:txBody>
                  <a:tcPr marT="91425" marB="91425" marR="91425" marL="91425">
                    <a:lnL cap="flat" cmpd="sng" w="76200">
                      <a:solidFill>
                        <a:schemeClr val="dk1"/>
                      </a:solidFill>
                      <a:prstDash val="solid"/>
                      <a:round/>
                      <a:headEnd len="sm" w="sm" type="none"/>
                      <a:tailEnd len="sm" w="sm" type="none"/>
                    </a:lnL>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669</a:t>
                      </a:r>
                      <a:endParaRPr sz="1100"/>
                    </a:p>
                  </a:txBody>
                  <a:tcPr marT="91425" marB="91425" marR="91425" marL="91425">
                    <a:lnT cap="flat" cmpd="sng" w="76200">
                      <a:solidFill>
                        <a:srgbClr val="000000"/>
                      </a:solidFill>
                      <a:prstDash val="solid"/>
                      <a:round/>
                      <a:headEnd len="sm" w="sm" type="none"/>
                      <a:tailEnd len="sm" w="sm" type="none"/>
                    </a:lnT>
                  </a:tcPr>
                </a:tc>
              </a:tr>
              <a:tr h="237725">
                <a:tc>
                  <a:txBody>
                    <a:bodyPr/>
                    <a:lstStyle/>
                    <a:p>
                      <a:pPr indent="0" lvl="0" marL="0" rtl="0" algn="ctr">
                        <a:lnSpc>
                          <a:spcPct val="115000"/>
                        </a:lnSpc>
                        <a:spcBef>
                          <a:spcPts val="0"/>
                        </a:spcBef>
                        <a:spcAft>
                          <a:spcPts val="0"/>
                        </a:spcAft>
                        <a:buNone/>
                      </a:pPr>
                      <a:r>
                        <a:rPr lang="en" sz="1100"/>
                        <a:t>35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305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796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137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708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298</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719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979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995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557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967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28</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739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579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815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175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526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616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417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867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958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289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759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605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455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106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317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547</a:t>
                      </a:r>
                      <a:endParaRPr sz="1100"/>
                    </a:p>
                  </a:txBody>
                  <a:tcPr marT="91425" marB="91425" marR="91425" marL="91425">
                    <a:lnR cap="flat" cmpd="sng" w="76200">
                      <a:solidFill>
                        <a:srgbClr val="000000"/>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525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916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rgbClr val="000000"/>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04" name="Shape 304"/>
        <p:cNvGrpSpPr/>
        <p:nvPr/>
      </p:nvGrpSpPr>
      <p:grpSpPr>
        <a:xfrm>
          <a:off x="0" y="0"/>
          <a:ext cx="0" cy="0"/>
          <a:chOff x="0" y="0"/>
          <a:chExt cx="0" cy="0"/>
        </a:xfrm>
      </p:grpSpPr>
      <p:sp>
        <p:nvSpPr>
          <p:cNvPr id="305" name="Google Shape;305;p4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Is it fast to contains: Search for  "605" on a wall of 100 numbers</a:t>
            </a:r>
            <a:endParaRPr>
              <a:solidFill>
                <a:schemeClr val="accent3"/>
              </a:solidFill>
            </a:endParaRPr>
          </a:p>
          <a:p>
            <a:pPr indent="0" lvl="0" marL="0" rtl="0" algn="l">
              <a:spcBef>
                <a:spcPts val="0"/>
              </a:spcBef>
              <a:spcAft>
                <a:spcPts val="0"/>
              </a:spcAft>
              <a:buNone/>
            </a:pPr>
            <a:r>
              <a:t/>
            </a:r>
            <a:endParaRPr/>
          </a:p>
        </p:txBody>
      </p:sp>
      <p:graphicFrame>
        <p:nvGraphicFramePr>
          <p:cNvPr id="306" name="Google Shape;306;p47"/>
          <p:cNvGraphicFramePr/>
          <p:nvPr/>
        </p:nvGraphicFramePr>
        <p:xfrm>
          <a:off x="640800" y="506625"/>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237725">
                <a:tc>
                  <a:txBody>
                    <a:bodyPr/>
                    <a:lstStyle/>
                    <a:p>
                      <a:pPr indent="0" lvl="0" marL="0" rtl="0" algn="ctr">
                        <a:lnSpc>
                          <a:spcPct val="115000"/>
                        </a:lnSpc>
                        <a:spcBef>
                          <a:spcPts val="0"/>
                        </a:spcBef>
                        <a:spcAft>
                          <a:spcPts val="0"/>
                        </a:spcAft>
                        <a:buNone/>
                      </a:pPr>
                      <a:r>
                        <a:rPr lang="en" sz="1100"/>
                        <a:t>560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920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161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131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212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922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603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194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644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670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830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281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651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672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953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753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104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984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530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770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591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981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462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702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253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764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494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970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290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721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891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632</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173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973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584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74</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480</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340</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551</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821</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872</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573</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913</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454</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r h="237725">
                <a:tc>
                  <a:txBody>
                    <a:bodyPr/>
                    <a:lstStyle/>
                    <a:p>
                      <a:pPr indent="0" lvl="0" marL="0" rtl="0" algn="ctr">
                        <a:lnSpc>
                          <a:spcPct val="115000"/>
                        </a:lnSpc>
                        <a:spcBef>
                          <a:spcPts val="0"/>
                        </a:spcBef>
                        <a:spcAft>
                          <a:spcPts val="0"/>
                        </a:spcAft>
                        <a:buNone/>
                      </a:pPr>
                      <a:r>
                        <a:t/>
                      </a:r>
                      <a:endParaRPr sz="1100"/>
                    </a:p>
                  </a:txBody>
                  <a:tcPr marT="91425" marB="91425" marR="91425" marL="91425">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861</a:t>
                      </a:r>
                      <a:endParaRPr sz="1100"/>
                    </a:p>
                  </a:txBody>
                  <a:tcPr marT="91425" marB="91425" marR="91425" marL="91425">
                    <a:lnL cap="flat" cmpd="sng" w="76200">
                      <a:solidFill>
                        <a:schemeClr val="dk1"/>
                      </a:solidFill>
                      <a:prstDash val="solid"/>
                      <a:round/>
                      <a:headEnd len="sm" w="sm" type="none"/>
                      <a:tailEnd len="sm" w="sm" type="none"/>
                    </a:lnL>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881</a:t>
                      </a:r>
                      <a:endParaRPr sz="1100"/>
                    </a:p>
                  </a:txBody>
                  <a:tcPr marT="91425" marB="91425" marR="91425" marL="91425">
                    <a:lnR cap="flat" cmpd="sng" w="76200">
                      <a:solidFill>
                        <a:schemeClr val="dk1"/>
                      </a:solidFill>
                      <a:prstDash val="solid"/>
                      <a:round/>
                      <a:headEnd len="sm" w="sm" type="none"/>
                      <a:tailEnd len="sm" w="sm" type="none"/>
                    </a:lnR>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lnB cap="flat" cmpd="sng" w="7620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t>543</a:t>
                      </a:r>
                      <a:endParaRPr sz="1100"/>
                    </a:p>
                  </a:txBody>
                  <a:tcPr marT="91425" marB="91425" marR="91425" marL="91425">
                    <a:lnL cap="flat" cmpd="sng" w="76200">
                      <a:solidFill>
                        <a:schemeClr val="dk1"/>
                      </a:solidFill>
                      <a:prstDash val="solid"/>
                      <a:round/>
                      <a:headEnd len="sm" w="sm" type="none"/>
                      <a:tailEnd len="sm" w="sm" type="none"/>
                    </a:lnL>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rgbClr val="000000"/>
                      </a:solidFill>
                      <a:prstDash val="solid"/>
                      <a:round/>
                      <a:headEnd len="sm" w="sm" type="none"/>
                      <a:tailEnd len="sm" w="sm" type="none"/>
                    </a:lnR>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lnB cap="flat" cmpd="sng" w="762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100"/>
                    </a:p>
                  </a:txBody>
                  <a:tcPr marT="91425" marB="91425" marR="91425" marL="91425">
                    <a:lnB cap="flat" cmpd="sng" w="76200">
                      <a:solidFill>
                        <a:srgbClr val="000000"/>
                      </a:solidFill>
                      <a:prstDash val="solid"/>
                      <a:round/>
                      <a:headEnd len="sm" w="sm" type="none"/>
                      <a:tailEnd len="sm" w="sm" type="none"/>
                    </a:lnB>
                  </a:tcPr>
                </a:tc>
              </a:tr>
              <a:tr h="237725">
                <a:tc>
                  <a:txBody>
                    <a:bodyPr/>
                    <a:lstStyle/>
                    <a:p>
                      <a:pPr indent="0" lvl="0" marL="0" rtl="0" algn="ctr">
                        <a:lnSpc>
                          <a:spcPct val="115000"/>
                        </a:lnSpc>
                        <a:spcBef>
                          <a:spcPts val="0"/>
                        </a:spcBef>
                        <a:spcAft>
                          <a:spcPts val="0"/>
                        </a:spcAft>
                        <a:buNone/>
                      </a:pPr>
                      <a:r>
                        <a:rPr lang="en" sz="1100"/>
                        <a:t>765</a:t>
                      </a:r>
                      <a:endParaRPr sz="1100"/>
                    </a:p>
                  </a:txBody>
                  <a:tcPr marT="91425" marB="91425" marR="91425" marL="91425">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375</a:t>
                      </a:r>
                      <a:endParaRPr sz="1100"/>
                    </a:p>
                  </a:txBody>
                  <a:tcPr marT="91425" marB="91425" marR="91425" marL="91425">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216</a:t>
                      </a:r>
                      <a:endParaRPr sz="1100"/>
                    </a:p>
                  </a:txBody>
                  <a:tcPr marT="91425" marB="91425" marR="91425" marL="91425">
                    <a:lnL cap="flat" cmpd="sng" w="76200">
                      <a:solidFill>
                        <a:schemeClr val="dk1"/>
                      </a:solidFill>
                      <a:prstDash val="solid"/>
                      <a:round/>
                      <a:headEnd len="sm" w="sm" type="none"/>
                      <a:tailEnd len="sm" w="sm" type="none"/>
                    </a:lnL>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556</a:t>
                      </a:r>
                      <a:endParaRPr sz="1100"/>
                    </a:p>
                  </a:txBody>
                  <a:tcPr marT="91425" marB="91425" marR="91425" marL="91425">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737</a:t>
                      </a:r>
                      <a:endParaRPr sz="1100"/>
                    </a:p>
                  </a:txBody>
                  <a:tcPr marT="91425" marB="91425" marR="91425" marL="91425">
                    <a:lnL cap="flat" cmpd="sng" w="76200">
                      <a:solidFill>
                        <a:schemeClr val="dk1"/>
                      </a:solidFill>
                      <a:prstDash val="solid"/>
                      <a:round/>
                      <a:headEnd len="sm" w="sm" type="none"/>
                      <a:tailEnd len="sm" w="sm" type="none"/>
                    </a:lnL>
                    <a:lnT cap="flat" cmpd="sng" w="76200">
                      <a:solidFill>
                        <a:schemeClr val="dk1"/>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677</a:t>
                      </a:r>
                      <a:endParaRPr sz="1100"/>
                    </a:p>
                  </a:txBody>
                  <a:tcPr marT="91425" marB="91425" marR="91425" marL="91425">
                    <a:lnR cap="flat" cmpd="sng" w="76200">
                      <a:solidFill>
                        <a:schemeClr val="dk1"/>
                      </a:solidFill>
                      <a:prstDash val="solid"/>
                      <a:round/>
                      <a:headEnd len="sm" w="sm" type="none"/>
                      <a:tailEnd len="sm" w="sm" type="none"/>
                    </a:lnR>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288</a:t>
                      </a:r>
                      <a:endParaRPr sz="1100"/>
                    </a:p>
                  </a:txBody>
                  <a:tcPr marT="91425" marB="91425" marR="91425" marL="91425">
                    <a:lnL cap="flat" cmpd="sng" w="76200">
                      <a:solidFill>
                        <a:schemeClr val="dk1"/>
                      </a:solidFill>
                      <a:prstDash val="solid"/>
                      <a:round/>
                      <a:headEnd len="sm" w="sm" type="none"/>
                      <a:tailEnd len="sm" w="sm" type="none"/>
                    </a:lnL>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828</a:t>
                      </a:r>
                      <a:endParaRPr sz="1100"/>
                    </a:p>
                  </a:txBody>
                  <a:tcPr marT="91425" marB="91425" marR="91425" marL="91425">
                    <a:lnR cap="flat" cmpd="sng" w="76200">
                      <a:solidFill>
                        <a:schemeClr val="dk1"/>
                      </a:solidFill>
                      <a:prstDash val="solid"/>
                      <a:round/>
                      <a:headEnd len="sm" w="sm" type="none"/>
                      <a:tailEnd len="sm" w="sm" type="none"/>
                    </a:lnR>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109</a:t>
                      </a:r>
                      <a:endParaRPr sz="1100"/>
                    </a:p>
                  </a:txBody>
                  <a:tcPr marT="91425" marB="91425" marR="91425" marL="91425">
                    <a:lnL cap="flat" cmpd="sng" w="76200">
                      <a:solidFill>
                        <a:schemeClr val="dk1"/>
                      </a:solidFill>
                      <a:prstDash val="solid"/>
                      <a:round/>
                      <a:headEnd len="sm" w="sm" type="none"/>
                      <a:tailEnd len="sm" w="sm" type="none"/>
                    </a:lnL>
                    <a:lnT cap="flat" cmpd="sng" w="762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1100"/>
                        <a:t>669</a:t>
                      </a:r>
                      <a:endParaRPr sz="1100"/>
                    </a:p>
                  </a:txBody>
                  <a:tcPr marT="91425" marB="91425" marR="91425" marL="91425">
                    <a:lnT cap="flat" cmpd="sng" w="76200">
                      <a:solidFill>
                        <a:srgbClr val="000000"/>
                      </a:solidFill>
                      <a:prstDash val="solid"/>
                      <a:round/>
                      <a:headEnd len="sm" w="sm" type="none"/>
                      <a:tailEnd len="sm" w="sm" type="none"/>
                    </a:lnT>
                  </a:tcPr>
                </a:tc>
              </a:tr>
              <a:tr h="237725">
                <a:tc>
                  <a:txBody>
                    <a:bodyPr/>
                    <a:lstStyle/>
                    <a:p>
                      <a:pPr indent="0" lvl="0" marL="0" rtl="0" algn="ctr">
                        <a:lnSpc>
                          <a:spcPct val="115000"/>
                        </a:lnSpc>
                        <a:spcBef>
                          <a:spcPts val="0"/>
                        </a:spcBef>
                        <a:spcAft>
                          <a:spcPts val="0"/>
                        </a:spcAft>
                        <a:buNone/>
                      </a:pPr>
                      <a:r>
                        <a:rPr lang="en" sz="1100"/>
                        <a:t>35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305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796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137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708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298</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719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979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65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995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557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967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228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28</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739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579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815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175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526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616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417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867</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958</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289</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759</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b="1" lang="en" sz="1100">
                          <a:solidFill>
                            <a:srgbClr val="FF0000"/>
                          </a:solidFill>
                        </a:rPr>
                        <a:t>605</a:t>
                      </a:r>
                      <a:endParaRPr b="1" sz="1100">
                        <a:solidFill>
                          <a:srgbClr val="FF0000"/>
                        </a:solidFill>
                      </a:endParaRPr>
                    </a:p>
                  </a:txBody>
                  <a:tcPr marT="91425" marB="91425" marR="91425" marL="91425"/>
                </a:tc>
                <a:tc>
                  <a:txBody>
                    <a:bodyPr/>
                    <a:lstStyle/>
                    <a:p>
                      <a:pPr indent="0" lvl="0" marL="0" rtl="0" algn="ctr">
                        <a:lnSpc>
                          <a:spcPct val="115000"/>
                        </a:lnSpc>
                        <a:spcBef>
                          <a:spcPts val="0"/>
                        </a:spcBef>
                        <a:spcAft>
                          <a:spcPts val="0"/>
                        </a:spcAft>
                        <a:buNone/>
                      </a:pPr>
                      <a:r>
                        <a:rPr lang="en" sz="1100"/>
                        <a:t>455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106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286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317</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547</a:t>
                      </a:r>
                      <a:endParaRPr sz="1100"/>
                    </a:p>
                  </a:txBody>
                  <a:tcPr marT="91425" marB="91425" marR="91425" marL="91425">
                    <a:lnR cap="flat" cmpd="sng" w="76200">
                      <a:solidFill>
                        <a:srgbClr val="000000"/>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r h="237725">
                <a:tc>
                  <a:txBody>
                    <a:bodyPr/>
                    <a:lstStyle/>
                    <a:p>
                      <a:pPr indent="0" lvl="0" marL="0" rtl="0" algn="ctr">
                        <a:lnSpc>
                          <a:spcPct val="115000"/>
                        </a:lnSpc>
                        <a:spcBef>
                          <a:spcPts val="0"/>
                        </a:spcBef>
                        <a:spcAft>
                          <a:spcPts val="0"/>
                        </a:spcAft>
                        <a:buNone/>
                      </a:pPr>
                      <a:r>
                        <a:rPr lang="en" sz="1100"/>
                        <a:t>525</a:t>
                      </a:r>
                      <a:endParaRPr sz="1100"/>
                    </a:p>
                  </a:txBody>
                  <a:tcPr marT="91425" marB="91425" marR="91425" marL="91425"/>
                </a:tc>
                <a:tc>
                  <a:txBody>
                    <a:bodyPr/>
                    <a:lstStyle/>
                    <a:p>
                      <a:pPr indent="0" lvl="0" marL="0" rtl="0" algn="ctr">
                        <a:lnSpc>
                          <a:spcPct val="115000"/>
                        </a:lnSpc>
                        <a:spcBef>
                          <a:spcPts val="0"/>
                        </a:spcBef>
                        <a:spcAft>
                          <a:spcPts val="0"/>
                        </a:spcAft>
                        <a:buNone/>
                      </a:pPr>
                      <a:r>
                        <a:rPr lang="en" sz="1100"/>
                        <a:t>5</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sz="1100"/>
                        <a:t>916</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rPr lang="en" sz="1100"/>
                        <a:t>56</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rgbClr val="000000"/>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rgbClr val="000000"/>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lnR cap="flat" cmpd="sng" w="76200">
                      <a:solidFill>
                        <a:schemeClr val="dk1"/>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t/>
                      </a:r>
                      <a:endParaRPr sz="1100"/>
                    </a:p>
                  </a:txBody>
                  <a:tcPr marT="91425" marB="91425" marR="91425" marL="91425">
                    <a:lnL cap="flat" cmpd="sng" w="76200">
                      <a:solidFill>
                        <a:schemeClr val="dk1"/>
                      </a:solidFill>
                      <a:prstDash val="solid"/>
                      <a:round/>
                      <a:headEnd len="sm" w="sm" type="none"/>
                      <a:tailEnd len="sm" w="sm" type="none"/>
                    </a:lnL>
                  </a:tcPr>
                </a:tc>
                <a:tc>
                  <a:txBody>
                    <a:bodyPr/>
                    <a:lstStyle/>
                    <a:p>
                      <a:pPr indent="0" lvl="0" marL="0" rtl="0" algn="ctr">
                        <a:lnSpc>
                          <a:spcPct val="115000"/>
                        </a:lnSpc>
                        <a:spcBef>
                          <a:spcPts val="0"/>
                        </a:spcBef>
                        <a:spcAft>
                          <a:spcPts val="0"/>
                        </a:spcAft>
                        <a:buNone/>
                      </a:pPr>
                      <a:r>
                        <a:t/>
                      </a:r>
                      <a:endParaRPr sz="1100"/>
                    </a:p>
                  </a:txBody>
                  <a:tcPr marT="91425" marB="91425" marR="91425" marL="91425"/>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8"/>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BobaCounter</a:t>
            </a:r>
            <a:r>
              <a:rPr lang="en"/>
              <a:t>Set still has equally fast adds, and contains is now only as slow as the wall segment with the most elements</a:t>
            </a:r>
            <a:endParaRPr/>
          </a:p>
          <a:p>
            <a:pPr indent="-342900" lvl="0" marL="457200" rtl="0" algn="l">
              <a:spcBef>
                <a:spcPts val="600"/>
              </a:spcBef>
              <a:spcAft>
                <a:spcPts val="0"/>
              </a:spcAft>
              <a:buSzPts val="1800"/>
              <a:buChar char="●"/>
            </a:pPr>
            <a:r>
              <a:rPr lang="en"/>
              <a:t>If the numbers are random, runtime is reduced by a factor of 10</a:t>
            </a:r>
            <a:endParaRPr/>
          </a:p>
          <a:p>
            <a:pPr indent="0" lvl="0" marL="0" rtl="0" algn="l">
              <a:spcBef>
                <a:spcPts val="600"/>
              </a:spcBef>
              <a:spcAft>
                <a:spcPts val="0"/>
              </a:spcAft>
              <a:buNone/>
            </a:pPr>
            <a:r>
              <a:rPr lang="en"/>
              <a:t>Any problems with this approach?</a:t>
            </a:r>
            <a:endParaRPr/>
          </a:p>
          <a:p>
            <a:pPr indent="-342900" lvl="0" marL="457200" rtl="0" algn="l">
              <a:spcBef>
                <a:spcPts val="600"/>
              </a:spcBef>
              <a:spcAft>
                <a:spcPts val="0"/>
              </a:spcAft>
              <a:buSzPts val="1800"/>
              <a:buChar char="●"/>
            </a:pPr>
            <a:r>
              <a:rPr lang="en"/>
              <a:t>Since we split the wall into 10 bins, we have more wasted space. How to minimize that?</a:t>
            </a:r>
            <a:endParaRPr/>
          </a:p>
          <a:p>
            <a:pPr indent="-342900" lvl="0" marL="457200" rtl="0" algn="l">
              <a:spcBef>
                <a:spcPts val="0"/>
              </a:spcBef>
              <a:spcAft>
                <a:spcPts val="0"/>
              </a:spcAft>
              <a:buSzPts val="1800"/>
              <a:buChar char="●"/>
            </a:pPr>
            <a:r>
              <a:rPr lang="en"/>
              <a:t>What do we do when the number of elements gets so large that even one bin has 1000 items?</a:t>
            </a:r>
            <a:endParaRPr/>
          </a:p>
          <a:p>
            <a:pPr indent="-342900" lvl="0" marL="457200" rtl="0" algn="l">
              <a:spcBef>
                <a:spcPts val="0"/>
              </a:spcBef>
              <a:spcAft>
                <a:spcPts val="0"/>
              </a:spcAft>
              <a:buSzPts val="1800"/>
              <a:buChar char="●"/>
            </a:pPr>
            <a:r>
              <a:rPr lang="en"/>
              <a:t>What happens if the numbers aren't random (e.g. most numbers end in a 0)?</a:t>
            </a:r>
            <a:endParaRPr/>
          </a:p>
          <a:p>
            <a:pPr indent="-342900" lvl="0" marL="457200" rtl="0" algn="l">
              <a:spcBef>
                <a:spcPts val="0"/>
              </a:spcBef>
              <a:spcAft>
                <a:spcPts val="0"/>
              </a:spcAft>
              <a:buSzPts val="1800"/>
              <a:buChar char="●"/>
            </a:pPr>
            <a:r>
              <a:rPr lang="en"/>
              <a:t>What if we want to deal with things that aren't numbers, like Kanji?</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312" name="Google Shape;312;p4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BobaCounterSet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9"/>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Deriving Hash Tables</a:t>
            </a:r>
            <a:endParaRPr b="1">
              <a:solidFill>
                <a:schemeClr val="accent3"/>
              </a:solidFill>
              <a:latin typeface="Roboto"/>
              <a:ea typeface="Roboto"/>
              <a:cs typeface="Roboto"/>
              <a:sym typeface="Roboto"/>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b="1" lang="en">
                <a:solidFill>
                  <a:schemeClr val="accent3"/>
                </a:solidFill>
                <a:latin typeface="Roboto"/>
                <a:ea typeface="Roboto"/>
                <a:cs typeface="Roboto"/>
                <a:sym typeface="Roboto"/>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lang="en">
                <a:solidFill>
                  <a:srgbClr val="B7B7B7"/>
                </a:solidFill>
              </a:rPr>
              <a:t>Linear Probing (extra)</a:t>
            </a:r>
            <a:endParaRPr>
              <a:solidFill>
                <a:srgbClr val="B7B7B7"/>
              </a:solidFill>
            </a:endParaRPr>
          </a:p>
        </p:txBody>
      </p:sp>
      <p:sp>
        <p:nvSpPr>
          <p:cNvPr id="318" name="Google Shape;318;p49"/>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DynamicArrayOf  ListsSet</a:t>
            </a:r>
            <a:endParaRPr/>
          </a:p>
        </p:txBody>
      </p:sp>
      <p:sp>
        <p:nvSpPr>
          <p:cNvPr id="319" name="Google Shape;319;p49"/>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3" name="Shape 323"/>
        <p:cNvGrpSpPr/>
        <p:nvPr/>
      </p:nvGrpSpPr>
      <p:grpSpPr>
        <a:xfrm>
          <a:off x="0" y="0"/>
          <a:ext cx="0" cy="0"/>
          <a:chOff x="0" y="0"/>
          <a:chExt cx="0" cy="0"/>
        </a:xfrm>
      </p:grpSpPr>
      <p:sp>
        <p:nvSpPr>
          <p:cNvPr id="324" name="Google Shape;324;p50"/>
          <p:cNvSpPr txBox="1"/>
          <p:nvPr>
            <p:ph idx="1" type="body"/>
          </p:nvPr>
        </p:nvSpPr>
        <p:spPr>
          <a:xfrm>
            <a:off x="107050" y="402200"/>
            <a:ext cx="8709300" cy="1578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Instead of assigning the same amount of wall space per section, dynamically increase the size of each section as items get added there</a:t>
            </a:r>
            <a:endParaRPr/>
          </a:p>
          <a:p>
            <a:pPr indent="0" lvl="0" marL="0" rtl="0" algn="l">
              <a:spcBef>
                <a:spcPts val="600"/>
              </a:spcBef>
              <a:spcAft>
                <a:spcPts val="0"/>
              </a:spcAft>
              <a:buNone/>
            </a:pPr>
            <a:r>
              <a:rPr lang="en"/>
              <a:t>Easiest solution here is to use Linked Lists</a:t>
            </a:r>
            <a:endParaRPr/>
          </a:p>
          <a:p>
            <a:pPr indent="-342900" lvl="0" marL="457200" rtl="0" algn="l">
              <a:spcBef>
                <a:spcPts val="600"/>
              </a:spcBef>
              <a:spcAft>
                <a:spcPts val="0"/>
              </a:spcAft>
              <a:buSzPts val="1800"/>
              <a:buChar char="●"/>
            </a:pPr>
            <a:r>
              <a:rPr lang="en"/>
              <a:t>Other solutions exist, but we'll focus on the Linked List approach for this class</a:t>
            </a:r>
            <a:endParaRPr/>
          </a:p>
          <a:p>
            <a:pPr indent="-342900" lvl="0" marL="457200" rtl="0" algn="l">
              <a:spcBef>
                <a:spcPts val="0"/>
              </a:spcBef>
              <a:spcAft>
                <a:spcPts val="0"/>
              </a:spcAft>
              <a:buSzPts val="1800"/>
              <a:buChar char="●"/>
            </a:pPr>
            <a:r>
              <a:rPr lang="en"/>
              <a:t>We still use one unit of wasted space per empty section (e.g. if 0 had no elements)</a:t>
            </a:r>
            <a:endParaRPr/>
          </a:p>
          <a:p>
            <a:pPr indent="-342900" lvl="1" marL="914400" rtl="0" algn="l">
              <a:spcBef>
                <a:spcPts val="0"/>
              </a:spcBef>
              <a:spcAft>
                <a:spcPts val="0"/>
              </a:spcAft>
              <a:buSzPts val="1800"/>
              <a:buChar char="○"/>
            </a:pPr>
            <a:r>
              <a:rPr lang="en"/>
              <a:t>But overall, this uses less memory than before</a:t>
            </a:r>
            <a:endParaRPr/>
          </a:p>
          <a:p>
            <a:pPr indent="0" lvl="0" marL="0" rtl="0" algn="l">
              <a:spcBef>
                <a:spcPts val="600"/>
              </a:spcBef>
              <a:spcAft>
                <a:spcPts val="0"/>
              </a:spcAft>
              <a:buNone/>
            </a:pPr>
            <a:r>
              <a:t/>
            </a:r>
            <a:endParaRPr/>
          </a:p>
        </p:txBody>
      </p:sp>
      <p:sp>
        <p:nvSpPr>
          <p:cNvPr id="325" name="Google Shape;325;p5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How to minimize wasted space?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26" name="Google Shape;326;p50"/>
          <p:cNvSpPr/>
          <p:nvPr/>
        </p:nvSpPr>
        <p:spPr>
          <a:xfrm>
            <a:off x="6540241" y="340407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27" name="Google Shape;327;p50"/>
          <p:cNvSpPr/>
          <p:nvPr/>
        </p:nvSpPr>
        <p:spPr>
          <a:xfrm>
            <a:off x="6540241" y="3638460"/>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28" name="Google Shape;328;p50"/>
          <p:cNvSpPr/>
          <p:nvPr/>
        </p:nvSpPr>
        <p:spPr>
          <a:xfrm>
            <a:off x="6540241" y="270159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29" name="Google Shape;329;p50"/>
          <p:cNvSpPr/>
          <p:nvPr/>
        </p:nvSpPr>
        <p:spPr>
          <a:xfrm>
            <a:off x="6540241" y="3175873"/>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30" name="Google Shape;330;p50"/>
          <p:cNvSpPr/>
          <p:nvPr/>
        </p:nvSpPr>
        <p:spPr>
          <a:xfrm>
            <a:off x="6540241" y="294201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31" name="Google Shape;331;p50"/>
          <p:cNvSpPr/>
          <p:nvPr/>
        </p:nvSpPr>
        <p:spPr>
          <a:xfrm>
            <a:off x="6540241" y="24677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32" name="Google Shape;332;p50"/>
          <p:cNvSpPr txBox="1"/>
          <p:nvPr/>
        </p:nvSpPr>
        <p:spPr>
          <a:xfrm>
            <a:off x="5452910" y="2360815"/>
            <a:ext cx="1129800" cy="2518500"/>
          </a:xfrm>
          <a:prstGeom prst="rect">
            <a:avLst/>
          </a:prstGeom>
          <a:noFill/>
          <a:ln>
            <a:noFill/>
          </a:ln>
        </p:spPr>
        <p:txBody>
          <a:bodyPr anchorCtr="0" anchor="t" bIns="91425" lIns="91425" spcFirstLastPara="1" rIns="91425" wrap="square" tIns="91425">
            <a:noAutofit/>
          </a:bodyPr>
          <a:lstStyle/>
          <a:p>
            <a:pPr indent="0" lvl="0" marL="0" rtl="0" algn="r">
              <a:lnSpc>
                <a:spcPct val="103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7</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8</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9</a:t>
            </a:r>
            <a:endParaRPr sz="1500">
              <a:latin typeface="Consolas"/>
              <a:ea typeface="Consolas"/>
              <a:cs typeface="Consolas"/>
              <a:sym typeface="Consolas"/>
            </a:endParaRPr>
          </a:p>
        </p:txBody>
      </p:sp>
      <p:sp>
        <p:nvSpPr>
          <p:cNvPr id="333" name="Google Shape;333;p50"/>
          <p:cNvSpPr/>
          <p:nvPr/>
        </p:nvSpPr>
        <p:spPr>
          <a:xfrm>
            <a:off x="6540241" y="4342126"/>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34" name="Google Shape;334;p50"/>
          <p:cNvSpPr/>
          <p:nvPr/>
        </p:nvSpPr>
        <p:spPr>
          <a:xfrm>
            <a:off x="6540241" y="457650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35" name="Google Shape;335;p50"/>
          <p:cNvSpPr/>
          <p:nvPr/>
        </p:nvSpPr>
        <p:spPr>
          <a:xfrm>
            <a:off x="6540241" y="410209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36" name="Google Shape;336;p50"/>
          <p:cNvSpPr/>
          <p:nvPr/>
        </p:nvSpPr>
        <p:spPr>
          <a:xfrm>
            <a:off x="6540241" y="3868242"/>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337" name="Google Shape;337;p50"/>
          <p:cNvCxnSpPr/>
          <p:nvPr/>
        </p:nvCxnSpPr>
        <p:spPr>
          <a:xfrm>
            <a:off x="6711327" y="4688225"/>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38" name="Google Shape;338;p50"/>
          <p:cNvCxnSpPr/>
          <p:nvPr/>
        </p:nvCxnSpPr>
        <p:spPr>
          <a:xfrm>
            <a:off x="6711327" y="4453992"/>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39" name="Google Shape;339;p50"/>
          <p:cNvCxnSpPr/>
          <p:nvPr/>
        </p:nvCxnSpPr>
        <p:spPr>
          <a:xfrm>
            <a:off x="6711327" y="4219759"/>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40" name="Google Shape;340;p50"/>
          <p:cNvCxnSpPr/>
          <p:nvPr/>
        </p:nvCxnSpPr>
        <p:spPr>
          <a:xfrm>
            <a:off x="6711327" y="3985527"/>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41" name="Google Shape;341;p50"/>
          <p:cNvCxnSpPr/>
          <p:nvPr/>
        </p:nvCxnSpPr>
        <p:spPr>
          <a:xfrm>
            <a:off x="6711327" y="3751294"/>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42" name="Google Shape;342;p50"/>
          <p:cNvCxnSpPr/>
          <p:nvPr/>
        </p:nvCxnSpPr>
        <p:spPr>
          <a:xfrm>
            <a:off x="6711327" y="3517061"/>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43" name="Google Shape;343;p50"/>
          <p:cNvCxnSpPr>
            <a:endCxn id="344" idx="1"/>
          </p:cNvCxnSpPr>
          <p:nvPr/>
        </p:nvCxnSpPr>
        <p:spPr>
          <a:xfrm>
            <a:off x="6711303" y="3282825"/>
            <a:ext cx="564900" cy="0"/>
          </a:xfrm>
          <a:prstGeom prst="straightConnector1">
            <a:avLst/>
          </a:prstGeom>
          <a:noFill/>
          <a:ln cap="flat" cmpd="sng" w="19050">
            <a:solidFill>
              <a:schemeClr val="dk2"/>
            </a:solidFill>
            <a:prstDash val="solid"/>
            <a:round/>
            <a:headEnd len="med" w="med" type="none"/>
            <a:tailEnd len="med" w="med" type="triangle"/>
          </a:ln>
        </p:spPr>
      </p:cxnSp>
      <p:cxnSp>
        <p:nvCxnSpPr>
          <p:cNvPr id="345" name="Google Shape;345;p50"/>
          <p:cNvCxnSpPr/>
          <p:nvPr/>
        </p:nvCxnSpPr>
        <p:spPr>
          <a:xfrm>
            <a:off x="6711327" y="3048596"/>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46" name="Google Shape;346;p50"/>
          <p:cNvCxnSpPr/>
          <p:nvPr/>
        </p:nvCxnSpPr>
        <p:spPr>
          <a:xfrm>
            <a:off x="6711327" y="2814363"/>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47" name="Google Shape;347;p50"/>
          <p:cNvCxnSpPr/>
          <p:nvPr/>
        </p:nvCxnSpPr>
        <p:spPr>
          <a:xfrm>
            <a:off x="6711012" y="2580130"/>
            <a:ext cx="565200" cy="0"/>
          </a:xfrm>
          <a:prstGeom prst="straightConnector1">
            <a:avLst/>
          </a:prstGeom>
          <a:noFill/>
          <a:ln cap="flat" cmpd="sng" w="19050">
            <a:solidFill>
              <a:schemeClr val="dk2"/>
            </a:solidFill>
            <a:prstDash val="solid"/>
            <a:round/>
            <a:headEnd len="med" w="med" type="none"/>
            <a:tailEnd len="med" w="med" type="triangle"/>
          </a:ln>
        </p:spPr>
      </p:cxnSp>
      <p:sp>
        <p:nvSpPr>
          <p:cNvPr id="344" name="Google Shape;344;p50"/>
          <p:cNvSpPr/>
          <p:nvPr/>
        </p:nvSpPr>
        <p:spPr>
          <a:xfrm>
            <a:off x="7276203" y="31643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p:txBody>
      </p:sp>
      <p:sp>
        <p:nvSpPr>
          <p:cNvPr id="348" name="Google Shape;348;p50"/>
          <p:cNvSpPr/>
          <p:nvPr/>
        </p:nvSpPr>
        <p:spPr>
          <a:xfrm>
            <a:off x="8038202" y="31643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13</a:t>
            </a:r>
            <a:endParaRPr>
              <a:latin typeface="Consolas"/>
              <a:ea typeface="Consolas"/>
              <a:cs typeface="Consolas"/>
              <a:sym typeface="Consolas"/>
            </a:endParaRPr>
          </a:p>
        </p:txBody>
      </p:sp>
      <p:cxnSp>
        <p:nvCxnSpPr>
          <p:cNvPr id="349" name="Google Shape;349;p50"/>
          <p:cNvCxnSpPr>
            <a:stCxn id="344" idx="3"/>
            <a:endCxn id="348" idx="1"/>
          </p:cNvCxnSpPr>
          <p:nvPr/>
        </p:nvCxnSpPr>
        <p:spPr>
          <a:xfrm>
            <a:off x="7699503" y="3282825"/>
            <a:ext cx="338700" cy="0"/>
          </a:xfrm>
          <a:prstGeom prst="straightConnector1">
            <a:avLst/>
          </a:prstGeom>
          <a:noFill/>
          <a:ln cap="flat" cmpd="sng" w="19050">
            <a:solidFill>
              <a:schemeClr val="dk2"/>
            </a:solidFill>
            <a:prstDash val="solid"/>
            <a:round/>
            <a:headEnd len="med" w="med" type="none"/>
            <a:tailEnd len="med" w="med" type="triangle"/>
          </a:ln>
        </p:spPr>
      </p:cxnSp>
      <p:sp>
        <p:nvSpPr>
          <p:cNvPr id="350" name="Google Shape;350;p50"/>
          <p:cNvSpPr/>
          <p:nvPr/>
        </p:nvSpPr>
        <p:spPr>
          <a:xfrm>
            <a:off x="7276203" y="33929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4</a:t>
            </a:r>
            <a:endParaRPr>
              <a:latin typeface="Consolas"/>
              <a:ea typeface="Consolas"/>
              <a:cs typeface="Consolas"/>
              <a:sym typeface="Consolas"/>
            </a:endParaRPr>
          </a:p>
        </p:txBody>
      </p:sp>
      <p:sp>
        <p:nvSpPr>
          <p:cNvPr id="351" name="Google Shape;351;p50"/>
          <p:cNvSpPr/>
          <p:nvPr/>
        </p:nvSpPr>
        <p:spPr>
          <a:xfrm>
            <a:off x="7276203" y="36215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5</a:t>
            </a:r>
            <a:endParaRPr>
              <a:latin typeface="Consolas"/>
              <a:ea typeface="Consolas"/>
              <a:cs typeface="Consolas"/>
              <a:sym typeface="Consolas"/>
            </a:endParaRPr>
          </a:p>
        </p:txBody>
      </p:sp>
      <p:sp>
        <p:nvSpPr>
          <p:cNvPr id="352" name="Google Shape;352;p50"/>
          <p:cNvSpPr/>
          <p:nvPr/>
        </p:nvSpPr>
        <p:spPr>
          <a:xfrm>
            <a:off x="7276203" y="38501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6</a:t>
            </a:r>
            <a:endParaRPr>
              <a:latin typeface="Consolas"/>
              <a:ea typeface="Consolas"/>
              <a:cs typeface="Consolas"/>
              <a:sym typeface="Consolas"/>
            </a:endParaRPr>
          </a:p>
        </p:txBody>
      </p:sp>
      <p:sp>
        <p:nvSpPr>
          <p:cNvPr id="353" name="Google Shape;353;p50"/>
          <p:cNvSpPr/>
          <p:nvPr/>
        </p:nvSpPr>
        <p:spPr>
          <a:xfrm>
            <a:off x="7276203" y="40787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
        <p:nvSpPr>
          <p:cNvPr id="354" name="Google Shape;354;p50"/>
          <p:cNvSpPr/>
          <p:nvPr/>
        </p:nvSpPr>
        <p:spPr>
          <a:xfrm>
            <a:off x="7276203" y="43073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8</a:t>
            </a:r>
            <a:endParaRPr>
              <a:latin typeface="Consolas"/>
              <a:ea typeface="Consolas"/>
              <a:cs typeface="Consolas"/>
              <a:sym typeface="Consolas"/>
            </a:endParaRPr>
          </a:p>
        </p:txBody>
      </p:sp>
      <p:sp>
        <p:nvSpPr>
          <p:cNvPr id="355" name="Google Shape;355;p50"/>
          <p:cNvSpPr/>
          <p:nvPr/>
        </p:nvSpPr>
        <p:spPr>
          <a:xfrm>
            <a:off x="7276203" y="45359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9</a:t>
            </a:r>
            <a:endParaRPr>
              <a:latin typeface="Consolas"/>
              <a:ea typeface="Consolas"/>
              <a:cs typeface="Consolas"/>
              <a:sym typeface="Consolas"/>
            </a:endParaRPr>
          </a:p>
        </p:txBody>
      </p:sp>
      <p:sp>
        <p:nvSpPr>
          <p:cNvPr id="356" name="Google Shape;356;p50"/>
          <p:cNvSpPr/>
          <p:nvPr/>
        </p:nvSpPr>
        <p:spPr>
          <a:xfrm>
            <a:off x="7276203" y="2470023"/>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a:t>
            </a:r>
            <a:endParaRPr>
              <a:latin typeface="Consolas"/>
              <a:ea typeface="Consolas"/>
              <a:cs typeface="Consolas"/>
              <a:sym typeface="Consolas"/>
            </a:endParaRPr>
          </a:p>
        </p:txBody>
      </p:sp>
      <p:sp>
        <p:nvSpPr>
          <p:cNvPr id="357" name="Google Shape;357;p50"/>
          <p:cNvSpPr/>
          <p:nvPr/>
        </p:nvSpPr>
        <p:spPr>
          <a:xfrm>
            <a:off x="7276203" y="2698623"/>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11</a:t>
            </a:r>
            <a:endParaRPr>
              <a:latin typeface="Consolas"/>
              <a:ea typeface="Consolas"/>
              <a:cs typeface="Consolas"/>
              <a:sym typeface="Consolas"/>
            </a:endParaRPr>
          </a:p>
        </p:txBody>
      </p:sp>
      <p:sp>
        <p:nvSpPr>
          <p:cNvPr id="358" name="Google Shape;358;p50"/>
          <p:cNvSpPr/>
          <p:nvPr/>
        </p:nvSpPr>
        <p:spPr>
          <a:xfrm>
            <a:off x="7276203" y="2927223"/>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12</a:t>
            </a:r>
            <a:endParaRPr>
              <a:latin typeface="Consolas"/>
              <a:ea typeface="Consolas"/>
              <a:cs typeface="Consolas"/>
              <a:sym typeface="Consolas"/>
            </a:endParaRPr>
          </a:p>
        </p:txBody>
      </p:sp>
      <p:sp>
        <p:nvSpPr>
          <p:cNvPr id="359" name="Google Shape;359;p50"/>
          <p:cNvSpPr/>
          <p:nvPr/>
        </p:nvSpPr>
        <p:spPr>
          <a:xfrm>
            <a:off x="8038202" y="33929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14</a:t>
            </a:r>
            <a:endParaRPr>
              <a:latin typeface="Consolas"/>
              <a:ea typeface="Consolas"/>
              <a:cs typeface="Consolas"/>
              <a:sym typeface="Consolas"/>
            </a:endParaRPr>
          </a:p>
        </p:txBody>
      </p:sp>
      <p:cxnSp>
        <p:nvCxnSpPr>
          <p:cNvPr id="360" name="Google Shape;360;p50"/>
          <p:cNvCxnSpPr/>
          <p:nvPr/>
        </p:nvCxnSpPr>
        <p:spPr>
          <a:xfrm>
            <a:off x="7699503" y="3511425"/>
            <a:ext cx="338700" cy="0"/>
          </a:xfrm>
          <a:prstGeom prst="straightConnector1">
            <a:avLst/>
          </a:prstGeom>
          <a:noFill/>
          <a:ln cap="flat" cmpd="sng" w="19050">
            <a:solidFill>
              <a:schemeClr val="dk2"/>
            </a:solidFill>
            <a:prstDash val="solid"/>
            <a:round/>
            <a:headEnd len="med" w="med" type="none"/>
            <a:tailEnd len="med" w="med" type="triangle"/>
          </a:ln>
        </p:spPr>
      </p:cxnSp>
      <p:sp>
        <p:nvSpPr>
          <p:cNvPr id="361" name="Google Shape;361;p50"/>
          <p:cNvSpPr/>
          <p:nvPr/>
        </p:nvSpPr>
        <p:spPr>
          <a:xfrm>
            <a:off x="8038202" y="36215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15</a:t>
            </a:r>
            <a:endParaRPr>
              <a:latin typeface="Consolas"/>
              <a:ea typeface="Consolas"/>
              <a:cs typeface="Consolas"/>
              <a:sym typeface="Consolas"/>
            </a:endParaRPr>
          </a:p>
        </p:txBody>
      </p:sp>
      <p:cxnSp>
        <p:nvCxnSpPr>
          <p:cNvPr id="362" name="Google Shape;362;p50"/>
          <p:cNvCxnSpPr/>
          <p:nvPr/>
        </p:nvCxnSpPr>
        <p:spPr>
          <a:xfrm>
            <a:off x="7699503" y="3740025"/>
            <a:ext cx="3387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sp>
        <p:nvSpPr>
          <p:cNvPr id="367" name="Google Shape;367;p51"/>
          <p:cNvSpPr txBox="1"/>
          <p:nvPr>
            <p:ph idx="1" type="body"/>
          </p:nvPr>
        </p:nvSpPr>
        <p:spPr>
          <a:xfrm>
            <a:off x="107050" y="402200"/>
            <a:ext cx="8709300" cy="1578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Let N = number of items in all bins, M = number of bins</a:t>
            </a:r>
            <a:endParaRPr/>
          </a:p>
          <a:p>
            <a:pPr indent="0" lvl="0" marL="0" rtl="0" algn="l">
              <a:spcBef>
                <a:spcPts val="600"/>
              </a:spcBef>
              <a:spcAft>
                <a:spcPts val="0"/>
              </a:spcAft>
              <a:buNone/>
            </a:pPr>
            <a:r>
              <a:rPr lang="en"/>
              <a:t>If we assume that values are evenly distributed, each bin has about N/M items</a:t>
            </a:r>
            <a:endParaRPr/>
          </a:p>
          <a:p>
            <a:pPr indent="0" lvl="0" marL="0" rtl="0" algn="l">
              <a:spcBef>
                <a:spcPts val="600"/>
              </a:spcBef>
              <a:spcAft>
                <a:spcPts val="0"/>
              </a:spcAft>
              <a:buNone/>
            </a:pPr>
            <a:r>
              <a:rPr lang="en"/>
              <a:t>So contains runs in Θ(N/M) time.</a:t>
            </a:r>
            <a:endParaRPr/>
          </a:p>
          <a:p>
            <a:pPr indent="0" lvl="0" marL="0" rtl="0" algn="l">
              <a:spcBef>
                <a:spcPts val="600"/>
              </a:spcBef>
              <a:spcAft>
                <a:spcPts val="0"/>
              </a:spcAft>
              <a:buNone/>
            </a:pPr>
            <a:r>
              <a:rPr lang="en"/>
              <a:t>If M is constant, that reduces to Θ(N). </a:t>
            </a:r>
            <a:endParaRPr/>
          </a:p>
          <a:p>
            <a:pPr indent="-342900" lvl="0" marL="457200" rtl="0" algn="l">
              <a:spcBef>
                <a:spcPts val="600"/>
              </a:spcBef>
              <a:spcAft>
                <a:spcPts val="0"/>
              </a:spcAft>
              <a:buSzPts val="1800"/>
              <a:buChar char="●"/>
            </a:pPr>
            <a:r>
              <a:rPr lang="en"/>
              <a:t>Solution: Have M grow with N so that each bucket has on average a constant number of elements.</a:t>
            </a:r>
            <a:endParaRPr/>
          </a:p>
          <a:p>
            <a:pPr indent="-342900" lvl="0" marL="457200" rtl="0" algn="l">
              <a:spcBef>
                <a:spcPts val="0"/>
              </a:spcBef>
              <a:spcAft>
                <a:spcPts val="0"/>
              </a:spcAft>
              <a:buSzPts val="1800"/>
              <a:buChar char="●"/>
            </a:pPr>
            <a:r>
              <a:rPr lang="en"/>
              <a:t>Needs a way to categorize numbers into M groups</a:t>
            </a:r>
            <a:br>
              <a:rPr lang="en"/>
            </a:br>
            <a:r>
              <a:rPr lang="en"/>
              <a:t>for arbitrary M: "last digit" only works with M=10.</a:t>
            </a:r>
            <a:endParaRPr/>
          </a:p>
          <a:p>
            <a:pPr indent="0" lvl="0" marL="0" rtl="0" algn="l">
              <a:spcBef>
                <a:spcPts val="600"/>
              </a:spcBef>
              <a:spcAft>
                <a:spcPts val="0"/>
              </a:spcAft>
              <a:buNone/>
            </a:pPr>
            <a:r>
              <a:rPr lang="en"/>
              <a:t>Is there a common mathematical function that generalizes</a:t>
            </a:r>
            <a:br>
              <a:rPr lang="en"/>
            </a:br>
            <a:r>
              <a:rPr lang="en"/>
              <a:t>"last digit"?</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368" name="Google Shape;368;p5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handle large numbers of items?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69" name="Google Shape;369;p51"/>
          <p:cNvSpPr/>
          <p:nvPr/>
        </p:nvSpPr>
        <p:spPr>
          <a:xfrm>
            <a:off x="6540241" y="340407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70" name="Google Shape;370;p51"/>
          <p:cNvSpPr/>
          <p:nvPr/>
        </p:nvSpPr>
        <p:spPr>
          <a:xfrm>
            <a:off x="6540241" y="3638460"/>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71" name="Google Shape;371;p51"/>
          <p:cNvSpPr/>
          <p:nvPr/>
        </p:nvSpPr>
        <p:spPr>
          <a:xfrm>
            <a:off x="6540241" y="270159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72" name="Google Shape;372;p51"/>
          <p:cNvSpPr/>
          <p:nvPr/>
        </p:nvSpPr>
        <p:spPr>
          <a:xfrm>
            <a:off x="6540241" y="3175873"/>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73" name="Google Shape;373;p51"/>
          <p:cNvSpPr/>
          <p:nvPr/>
        </p:nvSpPr>
        <p:spPr>
          <a:xfrm>
            <a:off x="6540241" y="294201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74" name="Google Shape;374;p51"/>
          <p:cNvSpPr/>
          <p:nvPr/>
        </p:nvSpPr>
        <p:spPr>
          <a:xfrm>
            <a:off x="6540241" y="24677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75" name="Google Shape;375;p51"/>
          <p:cNvSpPr txBox="1"/>
          <p:nvPr/>
        </p:nvSpPr>
        <p:spPr>
          <a:xfrm>
            <a:off x="5452910" y="2360815"/>
            <a:ext cx="1129800" cy="2518500"/>
          </a:xfrm>
          <a:prstGeom prst="rect">
            <a:avLst/>
          </a:prstGeom>
          <a:noFill/>
          <a:ln>
            <a:noFill/>
          </a:ln>
        </p:spPr>
        <p:txBody>
          <a:bodyPr anchorCtr="0" anchor="t" bIns="91425" lIns="91425" spcFirstLastPara="1" rIns="91425" wrap="square" tIns="91425">
            <a:noAutofit/>
          </a:bodyPr>
          <a:lstStyle/>
          <a:p>
            <a:pPr indent="0" lvl="0" marL="0" rtl="0" algn="r">
              <a:lnSpc>
                <a:spcPct val="103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7</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8</a:t>
            </a:r>
            <a:endParaRPr sz="1500">
              <a:latin typeface="Consolas"/>
              <a:ea typeface="Consolas"/>
              <a:cs typeface="Consolas"/>
              <a:sym typeface="Consolas"/>
            </a:endParaRPr>
          </a:p>
          <a:p>
            <a:pPr indent="0" lvl="0" marL="0" rtl="0" algn="r">
              <a:lnSpc>
                <a:spcPct val="103000"/>
              </a:lnSpc>
              <a:spcBef>
                <a:spcPts val="0"/>
              </a:spcBef>
              <a:spcAft>
                <a:spcPts val="0"/>
              </a:spcAft>
              <a:buNone/>
            </a:pPr>
            <a:r>
              <a:rPr lang="en" sz="1500">
                <a:latin typeface="Consolas"/>
                <a:ea typeface="Consolas"/>
                <a:cs typeface="Consolas"/>
                <a:sym typeface="Consolas"/>
              </a:rPr>
              <a:t>9</a:t>
            </a:r>
            <a:endParaRPr sz="1500">
              <a:latin typeface="Consolas"/>
              <a:ea typeface="Consolas"/>
              <a:cs typeface="Consolas"/>
              <a:sym typeface="Consolas"/>
            </a:endParaRPr>
          </a:p>
        </p:txBody>
      </p:sp>
      <p:sp>
        <p:nvSpPr>
          <p:cNvPr id="376" name="Google Shape;376;p51"/>
          <p:cNvSpPr/>
          <p:nvPr/>
        </p:nvSpPr>
        <p:spPr>
          <a:xfrm>
            <a:off x="6540241" y="4342126"/>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77" name="Google Shape;377;p51"/>
          <p:cNvSpPr/>
          <p:nvPr/>
        </p:nvSpPr>
        <p:spPr>
          <a:xfrm>
            <a:off x="6540241" y="457650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78" name="Google Shape;378;p51"/>
          <p:cNvSpPr/>
          <p:nvPr/>
        </p:nvSpPr>
        <p:spPr>
          <a:xfrm>
            <a:off x="6540241" y="410209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379" name="Google Shape;379;p51"/>
          <p:cNvSpPr/>
          <p:nvPr/>
        </p:nvSpPr>
        <p:spPr>
          <a:xfrm>
            <a:off x="6540241" y="3868242"/>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380" name="Google Shape;380;p51"/>
          <p:cNvCxnSpPr/>
          <p:nvPr/>
        </p:nvCxnSpPr>
        <p:spPr>
          <a:xfrm>
            <a:off x="6711327" y="4688225"/>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81" name="Google Shape;381;p51"/>
          <p:cNvCxnSpPr/>
          <p:nvPr/>
        </p:nvCxnSpPr>
        <p:spPr>
          <a:xfrm>
            <a:off x="6711327" y="4453992"/>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82" name="Google Shape;382;p51"/>
          <p:cNvCxnSpPr/>
          <p:nvPr/>
        </p:nvCxnSpPr>
        <p:spPr>
          <a:xfrm>
            <a:off x="6711327" y="4219759"/>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83" name="Google Shape;383;p51"/>
          <p:cNvCxnSpPr/>
          <p:nvPr/>
        </p:nvCxnSpPr>
        <p:spPr>
          <a:xfrm>
            <a:off x="6711327" y="3985527"/>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84" name="Google Shape;384;p51"/>
          <p:cNvCxnSpPr/>
          <p:nvPr/>
        </p:nvCxnSpPr>
        <p:spPr>
          <a:xfrm>
            <a:off x="6711327" y="3751294"/>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85" name="Google Shape;385;p51"/>
          <p:cNvCxnSpPr/>
          <p:nvPr/>
        </p:nvCxnSpPr>
        <p:spPr>
          <a:xfrm>
            <a:off x="6711327" y="3517061"/>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86" name="Google Shape;386;p51"/>
          <p:cNvCxnSpPr>
            <a:endCxn id="387" idx="1"/>
          </p:cNvCxnSpPr>
          <p:nvPr/>
        </p:nvCxnSpPr>
        <p:spPr>
          <a:xfrm>
            <a:off x="6711303" y="3282825"/>
            <a:ext cx="564900" cy="0"/>
          </a:xfrm>
          <a:prstGeom prst="straightConnector1">
            <a:avLst/>
          </a:prstGeom>
          <a:noFill/>
          <a:ln cap="flat" cmpd="sng" w="19050">
            <a:solidFill>
              <a:schemeClr val="dk2"/>
            </a:solidFill>
            <a:prstDash val="solid"/>
            <a:round/>
            <a:headEnd len="med" w="med" type="none"/>
            <a:tailEnd len="med" w="med" type="triangle"/>
          </a:ln>
        </p:spPr>
      </p:cxnSp>
      <p:cxnSp>
        <p:nvCxnSpPr>
          <p:cNvPr id="388" name="Google Shape;388;p51"/>
          <p:cNvCxnSpPr/>
          <p:nvPr/>
        </p:nvCxnSpPr>
        <p:spPr>
          <a:xfrm>
            <a:off x="6711327" y="3048596"/>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89" name="Google Shape;389;p51"/>
          <p:cNvCxnSpPr/>
          <p:nvPr/>
        </p:nvCxnSpPr>
        <p:spPr>
          <a:xfrm>
            <a:off x="6711327" y="2814363"/>
            <a:ext cx="565200" cy="0"/>
          </a:xfrm>
          <a:prstGeom prst="straightConnector1">
            <a:avLst/>
          </a:prstGeom>
          <a:noFill/>
          <a:ln cap="flat" cmpd="sng" w="19050">
            <a:solidFill>
              <a:schemeClr val="dk2"/>
            </a:solidFill>
            <a:prstDash val="solid"/>
            <a:round/>
            <a:headEnd len="med" w="med" type="none"/>
            <a:tailEnd len="med" w="med" type="triangle"/>
          </a:ln>
        </p:spPr>
      </p:cxnSp>
      <p:cxnSp>
        <p:nvCxnSpPr>
          <p:cNvPr id="390" name="Google Shape;390;p51"/>
          <p:cNvCxnSpPr/>
          <p:nvPr/>
        </p:nvCxnSpPr>
        <p:spPr>
          <a:xfrm>
            <a:off x="6711012" y="2580130"/>
            <a:ext cx="565200" cy="0"/>
          </a:xfrm>
          <a:prstGeom prst="straightConnector1">
            <a:avLst/>
          </a:prstGeom>
          <a:noFill/>
          <a:ln cap="flat" cmpd="sng" w="19050">
            <a:solidFill>
              <a:schemeClr val="dk2"/>
            </a:solidFill>
            <a:prstDash val="solid"/>
            <a:round/>
            <a:headEnd len="med" w="med" type="none"/>
            <a:tailEnd len="med" w="med" type="triangle"/>
          </a:ln>
        </p:spPr>
      </p:cxnSp>
      <p:sp>
        <p:nvSpPr>
          <p:cNvPr id="387" name="Google Shape;387;p51"/>
          <p:cNvSpPr/>
          <p:nvPr/>
        </p:nvSpPr>
        <p:spPr>
          <a:xfrm>
            <a:off x="7276203" y="31643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p:txBody>
      </p:sp>
      <p:sp>
        <p:nvSpPr>
          <p:cNvPr id="391" name="Google Shape;391;p51"/>
          <p:cNvSpPr/>
          <p:nvPr/>
        </p:nvSpPr>
        <p:spPr>
          <a:xfrm>
            <a:off x="8038202" y="31643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13</a:t>
            </a:r>
            <a:endParaRPr>
              <a:latin typeface="Consolas"/>
              <a:ea typeface="Consolas"/>
              <a:cs typeface="Consolas"/>
              <a:sym typeface="Consolas"/>
            </a:endParaRPr>
          </a:p>
        </p:txBody>
      </p:sp>
      <p:cxnSp>
        <p:nvCxnSpPr>
          <p:cNvPr id="392" name="Google Shape;392;p51"/>
          <p:cNvCxnSpPr>
            <a:stCxn id="387" idx="3"/>
            <a:endCxn id="391" idx="1"/>
          </p:cNvCxnSpPr>
          <p:nvPr/>
        </p:nvCxnSpPr>
        <p:spPr>
          <a:xfrm>
            <a:off x="7699503" y="3282825"/>
            <a:ext cx="338700" cy="0"/>
          </a:xfrm>
          <a:prstGeom prst="straightConnector1">
            <a:avLst/>
          </a:prstGeom>
          <a:noFill/>
          <a:ln cap="flat" cmpd="sng" w="19050">
            <a:solidFill>
              <a:schemeClr val="dk2"/>
            </a:solidFill>
            <a:prstDash val="solid"/>
            <a:round/>
            <a:headEnd len="med" w="med" type="none"/>
            <a:tailEnd len="med" w="med" type="triangle"/>
          </a:ln>
        </p:spPr>
      </p:cxnSp>
      <p:sp>
        <p:nvSpPr>
          <p:cNvPr id="393" name="Google Shape;393;p51"/>
          <p:cNvSpPr/>
          <p:nvPr/>
        </p:nvSpPr>
        <p:spPr>
          <a:xfrm>
            <a:off x="7276203" y="33929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4</a:t>
            </a:r>
            <a:endParaRPr>
              <a:latin typeface="Consolas"/>
              <a:ea typeface="Consolas"/>
              <a:cs typeface="Consolas"/>
              <a:sym typeface="Consolas"/>
            </a:endParaRPr>
          </a:p>
        </p:txBody>
      </p:sp>
      <p:sp>
        <p:nvSpPr>
          <p:cNvPr id="394" name="Google Shape;394;p51"/>
          <p:cNvSpPr/>
          <p:nvPr/>
        </p:nvSpPr>
        <p:spPr>
          <a:xfrm>
            <a:off x="7276203" y="36215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5</a:t>
            </a:r>
            <a:endParaRPr>
              <a:latin typeface="Consolas"/>
              <a:ea typeface="Consolas"/>
              <a:cs typeface="Consolas"/>
              <a:sym typeface="Consolas"/>
            </a:endParaRPr>
          </a:p>
        </p:txBody>
      </p:sp>
      <p:sp>
        <p:nvSpPr>
          <p:cNvPr id="395" name="Google Shape;395;p51"/>
          <p:cNvSpPr/>
          <p:nvPr/>
        </p:nvSpPr>
        <p:spPr>
          <a:xfrm>
            <a:off x="7276203" y="38501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6</a:t>
            </a:r>
            <a:endParaRPr>
              <a:latin typeface="Consolas"/>
              <a:ea typeface="Consolas"/>
              <a:cs typeface="Consolas"/>
              <a:sym typeface="Consolas"/>
            </a:endParaRPr>
          </a:p>
        </p:txBody>
      </p:sp>
      <p:sp>
        <p:nvSpPr>
          <p:cNvPr id="396" name="Google Shape;396;p51"/>
          <p:cNvSpPr/>
          <p:nvPr/>
        </p:nvSpPr>
        <p:spPr>
          <a:xfrm>
            <a:off x="7276203" y="40787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
        <p:nvSpPr>
          <p:cNvPr id="397" name="Google Shape;397;p51"/>
          <p:cNvSpPr/>
          <p:nvPr/>
        </p:nvSpPr>
        <p:spPr>
          <a:xfrm>
            <a:off x="7276203" y="43073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8</a:t>
            </a:r>
            <a:endParaRPr>
              <a:latin typeface="Consolas"/>
              <a:ea typeface="Consolas"/>
              <a:cs typeface="Consolas"/>
              <a:sym typeface="Consolas"/>
            </a:endParaRPr>
          </a:p>
        </p:txBody>
      </p:sp>
      <p:sp>
        <p:nvSpPr>
          <p:cNvPr id="398" name="Google Shape;398;p51"/>
          <p:cNvSpPr/>
          <p:nvPr/>
        </p:nvSpPr>
        <p:spPr>
          <a:xfrm>
            <a:off x="7276203" y="45359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9</a:t>
            </a:r>
            <a:endParaRPr>
              <a:latin typeface="Consolas"/>
              <a:ea typeface="Consolas"/>
              <a:cs typeface="Consolas"/>
              <a:sym typeface="Consolas"/>
            </a:endParaRPr>
          </a:p>
        </p:txBody>
      </p:sp>
      <p:sp>
        <p:nvSpPr>
          <p:cNvPr id="399" name="Google Shape;399;p51"/>
          <p:cNvSpPr/>
          <p:nvPr/>
        </p:nvSpPr>
        <p:spPr>
          <a:xfrm>
            <a:off x="7276203" y="2470023"/>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a:t>
            </a:r>
            <a:endParaRPr>
              <a:latin typeface="Consolas"/>
              <a:ea typeface="Consolas"/>
              <a:cs typeface="Consolas"/>
              <a:sym typeface="Consolas"/>
            </a:endParaRPr>
          </a:p>
        </p:txBody>
      </p:sp>
      <p:sp>
        <p:nvSpPr>
          <p:cNvPr id="400" name="Google Shape;400;p51"/>
          <p:cNvSpPr/>
          <p:nvPr/>
        </p:nvSpPr>
        <p:spPr>
          <a:xfrm>
            <a:off x="7276203" y="2698623"/>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11</a:t>
            </a:r>
            <a:endParaRPr>
              <a:latin typeface="Consolas"/>
              <a:ea typeface="Consolas"/>
              <a:cs typeface="Consolas"/>
              <a:sym typeface="Consolas"/>
            </a:endParaRPr>
          </a:p>
        </p:txBody>
      </p:sp>
      <p:sp>
        <p:nvSpPr>
          <p:cNvPr id="401" name="Google Shape;401;p51"/>
          <p:cNvSpPr/>
          <p:nvPr/>
        </p:nvSpPr>
        <p:spPr>
          <a:xfrm>
            <a:off x="7276203" y="2927223"/>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12</a:t>
            </a:r>
            <a:endParaRPr>
              <a:latin typeface="Consolas"/>
              <a:ea typeface="Consolas"/>
              <a:cs typeface="Consolas"/>
              <a:sym typeface="Consolas"/>
            </a:endParaRPr>
          </a:p>
        </p:txBody>
      </p:sp>
      <p:sp>
        <p:nvSpPr>
          <p:cNvPr id="402" name="Google Shape;402;p51"/>
          <p:cNvSpPr/>
          <p:nvPr/>
        </p:nvSpPr>
        <p:spPr>
          <a:xfrm>
            <a:off x="8038202" y="33929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14</a:t>
            </a:r>
            <a:endParaRPr>
              <a:latin typeface="Consolas"/>
              <a:ea typeface="Consolas"/>
              <a:cs typeface="Consolas"/>
              <a:sym typeface="Consolas"/>
            </a:endParaRPr>
          </a:p>
        </p:txBody>
      </p:sp>
      <p:cxnSp>
        <p:nvCxnSpPr>
          <p:cNvPr id="403" name="Google Shape;403;p51"/>
          <p:cNvCxnSpPr/>
          <p:nvPr/>
        </p:nvCxnSpPr>
        <p:spPr>
          <a:xfrm>
            <a:off x="7699503" y="3511425"/>
            <a:ext cx="338700" cy="0"/>
          </a:xfrm>
          <a:prstGeom prst="straightConnector1">
            <a:avLst/>
          </a:prstGeom>
          <a:noFill/>
          <a:ln cap="flat" cmpd="sng" w="19050">
            <a:solidFill>
              <a:schemeClr val="dk2"/>
            </a:solidFill>
            <a:prstDash val="solid"/>
            <a:round/>
            <a:headEnd len="med" w="med" type="none"/>
            <a:tailEnd len="med" w="med" type="triangle"/>
          </a:ln>
        </p:spPr>
      </p:cxnSp>
      <p:sp>
        <p:nvSpPr>
          <p:cNvPr id="404" name="Google Shape;404;p51"/>
          <p:cNvSpPr/>
          <p:nvPr/>
        </p:nvSpPr>
        <p:spPr>
          <a:xfrm>
            <a:off x="8038202" y="3621525"/>
            <a:ext cx="42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15</a:t>
            </a:r>
            <a:endParaRPr>
              <a:latin typeface="Consolas"/>
              <a:ea typeface="Consolas"/>
              <a:cs typeface="Consolas"/>
              <a:sym typeface="Consolas"/>
            </a:endParaRPr>
          </a:p>
        </p:txBody>
      </p:sp>
      <p:cxnSp>
        <p:nvCxnSpPr>
          <p:cNvPr id="405" name="Google Shape;405;p51"/>
          <p:cNvCxnSpPr/>
          <p:nvPr/>
        </p:nvCxnSpPr>
        <p:spPr>
          <a:xfrm>
            <a:off x="7699503" y="3740025"/>
            <a:ext cx="3387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5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Reduction Functions</a:t>
            </a:r>
            <a:endParaRPr/>
          </a:p>
        </p:txBody>
      </p:sp>
      <p:sp>
        <p:nvSpPr>
          <p:cNvPr id="411" name="Google Shape;411;p52"/>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600"/>
              <a:t>Easiest solution is the "modulus" operator.</a:t>
            </a:r>
            <a:endParaRPr sz="1600"/>
          </a:p>
          <a:p>
            <a:pPr indent="-330200" lvl="0" marL="457200" rtl="0" algn="l">
              <a:spcBef>
                <a:spcPts val="600"/>
              </a:spcBef>
              <a:spcAft>
                <a:spcPts val="0"/>
              </a:spcAft>
              <a:buSzPts val="1600"/>
              <a:buChar char="●"/>
            </a:pPr>
            <a:r>
              <a:rPr lang="en" sz="1600"/>
              <a:t>Can apply to any value of M</a:t>
            </a:r>
            <a:endParaRPr sz="1600"/>
          </a:p>
          <a:p>
            <a:pPr indent="-330200" lvl="0" marL="457200" rtl="0" algn="l">
              <a:spcBef>
                <a:spcPts val="0"/>
              </a:spcBef>
              <a:spcAft>
                <a:spcPts val="0"/>
              </a:spcAft>
              <a:buSzPts val="1600"/>
              <a:buChar char="●"/>
            </a:pPr>
            <a:r>
              <a:rPr lang="en" sz="1600"/>
              <a:t>Evenly distributes randomly-generated numbers</a:t>
            </a:r>
            <a:endParaRPr sz="1600"/>
          </a:p>
          <a:p>
            <a:pPr indent="-330200" lvl="0" marL="457200" rtl="0" algn="l">
              <a:spcBef>
                <a:spcPts val="0"/>
              </a:spcBef>
              <a:spcAft>
                <a:spcPts val="0"/>
              </a:spcAft>
              <a:buSzPts val="1600"/>
              <a:buChar char="●"/>
            </a:pPr>
            <a:r>
              <a:rPr lang="en" sz="1600"/>
              <a:t>Relatively prime moduli are statistically independent</a:t>
            </a:r>
            <a:endParaRPr sz="1600"/>
          </a:p>
          <a:p>
            <a:pPr indent="-330200" lvl="0" marL="457200" rtl="0" algn="l">
              <a:spcBef>
                <a:spcPts val="0"/>
              </a:spcBef>
              <a:spcAft>
                <a:spcPts val="0"/>
              </a:spcAft>
              <a:buSzPts val="1600"/>
              <a:buChar char="●"/>
            </a:pPr>
            <a:r>
              <a:rPr lang="en" sz="1600"/>
              <a:t>Multiplying M by an integer splits each bin into smaller bins independently</a:t>
            </a:r>
            <a:endParaRPr sz="1600"/>
          </a:p>
          <a:p>
            <a:pPr indent="0" lvl="0" marL="0" rtl="0" algn="l">
              <a:spcBef>
                <a:spcPts val="600"/>
              </a:spcBef>
              <a:spcAft>
                <a:spcPts val="0"/>
              </a:spcAft>
              <a:buNone/>
            </a:pPr>
            <a:r>
              <a:rPr lang="en" sz="1600"/>
              <a:t>Other reductions are possible, e.g. number of digits. But modulus is the most natural and best reduction function.</a:t>
            </a:r>
            <a:endParaRPr sz="1600"/>
          </a:p>
        </p:txBody>
      </p:sp>
      <p:sp>
        <p:nvSpPr>
          <p:cNvPr id="412" name="Google Shape;412;p52"/>
          <p:cNvSpPr/>
          <p:nvPr/>
        </p:nvSpPr>
        <p:spPr>
          <a:xfrm>
            <a:off x="5273116" y="330227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413" name="Google Shape;413;p52"/>
          <p:cNvSpPr/>
          <p:nvPr/>
        </p:nvSpPr>
        <p:spPr>
          <a:xfrm>
            <a:off x="5273116" y="3536660"/>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414" name="Google Shape;414;p52"/>
          <p:cNvGrpSpPr/>
          <p:nvPr/>
        </p:nvGrpSpPr>
        <p:grpSpPr>
          <a:xfrm>
            <a:off x="5273116" y="3074073"/>
            <a:ext cx="335400" cy="237000"/>
            <a:chOff x="1911775" y="4636234"/>
            <a:chExt cx="335400" cy="237000"/>
          </a:xfrm>
        </p:grpSpPr>
        <p:sp>
          <p:nvSpPr>
            <p:cNvPr id="415" name="Google Shape;415;p52"/>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16" name="Google Shape;416;p52"/>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417" name="Google Shape;417;p52"/>
          <p:cNvGrpSpPr/>
          <p:nvPr/>
        </p:nvGrpSpPr>
        <p:grpSpPr>
          <a:xfrm>
            <a:off x="5273116" y="2840218"/>
            <a:ext cx="335400" cy="237000"/>
            <a:chOff x="1911775" y="4636234"/>
            <a:chExt cx="335400" cy="237000"/>
          </a:xfrm>
        </p:grpSpPr>
        <p:sp>
          <p:nvSpPr>
            <p:cNvPr id="418" name="Google Shape;418;p52"/>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19" name="Google Shape;419;p52"/>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420" name="Google Shape;420;p52"/>
          <p:cNvGrpSpPr/>
          <p:nvPr/>
        </p:nvGrpSpPr>
        <p:grpSpPr>
          <a:xfrm>
            <a:off x="5273116" y="2599794"/>
            <a:ext cx="335400" cy="237000"/>
            <a:chOff x="1911775" y="4636234"/>
            <a:chExt cx="335400" cy="237000"/>
          </a:xfrm>
        </p:grpSpPr>
        <p:sp>
          <p:nvSpPr>
            <p:cNvPr id="421" name="Google Shape;421;p52"/>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22" name="Google Shape;422;p52"/>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423" name="Google Shape;423;p52"/>
          <p:cNvSpPr/>
          <p:nvPr/>
        </p:nvSpPr>
        <p:spPr>
          <a:xfrm>
            <a:off x="5273116" y="23659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424" name="Google Shape;424;p52"/>
          <p:cNvSpPr txBox="1"/>
          <p:nvPr/>
        </p:nvSpPr>
        <p:spPr>
          <a:xfrm>
            <a:off x="4825850" y="2318525"/>
            <a:ext cx="438600" cy="251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7</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8</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9</a:t>
            </a:r>
            <a:endParaRPr sz="1500">
              <a:latin typeface="Consolas"/>
              <a:ea typeface="Consolas"/>
              <a:cs typeface="Consolas"/>
              <a:sym typeface="Consolas"/>
            </a:endParaRPr>
          </a:p>
        </p:txBody>
      </p:sp>
      <p:sp>
        <p:nvSpPr>
          <p:cNvPr id="425" name="Google Shape;425;p52"/>
          <p:cNvSpPr/>
          <p:nvPr/>
        </p:nvSpPr>
        <p:spPr>
          <a:xfrm>
            <a:off x="5273116" y="4240326"/>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426" name="Google Shape;426;p52"/>
          <p:cNvGrpSpPr/>
          <p:nvPr/>
        </p:nvGrpSpPr>
        <p:grpSpPr>
          <a:xfrm>
            <a:off x="5273116" y="4000297"/>
            <a:ext cx="335400" cy="237000"/>
            <a:chOff x="1911775" y="4636234"/>
            <a:chExt cx="335400" cy="237000"/>
          </a:xfrm>
        </p:grpSpPr>
        <p:sp>
          <p:nvSpPr>
            <p:cNvPr id="427" name="Google Shape;427;p52"/>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28" name="Google Shape;428;p52"/>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429" name="Google Shape;429;p52"/>
          <p:cNvGrpSpPr/>
          <p:nvPr/>
        </p:nvGrpSpPr>
        <p:grpSpPr>
          <a:xfrm>
            <a:off x="5273116" y="3766442"/>
            <a:ext cx="335400" cy="237000"/>
            <a:chOff x="1911775" y="4636234"/>
            <a:chExt cx="335400" cy="237000"/>
          </a:xfrm>
        </p:grpSpPr>
        <p:sp>
          <p:nvSpPr>
            <p:cNvPr id="430" name="Google Shape;430;p52"/>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31" name="Google Shape;431;p52"/>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cxnSp>
        <p:nvCxnSpPr>
          <p:cNvPr id="432" name="Google Shape;432;p52"/>
          <p:cNvCxnSpPr>
            <a:endCxn id="433" idx="1"/>
          </p:cNvCxnSpPr>
          <p:nvPr/>
        </p:nvCxnSpPr>
        <p:spPr>
          <a:xfrm flipH="1" rot="10800000">
            <a:off x="5428625" y="4358825"/>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434" name="Google Shape;434;p52"/>
          <p:cNvSpPr/>
          <p:nvPr/>
        </p:nvSpPr>
        <p:spPr>
          <a:xfrm>
            <a:off x="5273116" y="447470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35" name="Google Shape;435;p52"/>
          <p:cNvCxnSpPr>
            <a:endCxn id="436" idx="1"/>
          </p:cNvCxnSpPr>
          <p:nvPr/>
        </p:nvCxnSpPr>
        <p:spPr>
          <a:xfrm>
            <a:off x="5437925" y="4590174"/>
            <a:ext cx="368700" cy="0"/>
          </a:xfrm>
          <a:prstGeom prst="straightConnector1">
            <a:avLst/>
          </a:prstGeom>
          <a:noFill/>
          <a:ln cap="flat" cmpd="sng" w="19050">
            <a:solidFill>
              <a:schemeClr val="dk2"/>
            </a:solidFill>
            <a:prstDash val="solid"/>
            <a:round/>
            <a:headEnd len="med" w="med" type="none"/>
            <a:tailEnd len="med" w="med" type="triangle"/>
          </a:ln>
        </p:spPr>
      </p:cxnSp>
      <p:cxnSp>
        <p:nvCxnSpPr>
          <p:cNvPr id="437" name="Google Shape;437;p52"/>
          <p:cNvCxnSpPr>
            <a:endCxn id="438" idx="1"/>
          </p:cNvCxnSpPr>
          <p:nvPr/>
        </p:nvCxnSpPr>
        <p:spPr>
          <a:xfrm flipH="1" rot="10800000">
            <a:off x="5437928" y="2484450"/>
            <a:ext cx="368700" cy="4800"/>
          </a:xfrm>
          <a:prstGeom prst="straightConnector1">
            <a:avLst/>
          </a:prstGeom>
          <a:noFill/>
          <a:ln cap="flat" cmpd="sng" w="19050">
            <a:solidFill>
              <a:schemeClr val="dk2"/>
            </a:solidFill>
            <a:prstDash val="solid"/>
            <a:round/>
            <a:headEnd len="med" w="med" type="none"/>
            <a:tailEnd len="med" w="med" type="triangle"/>
          </a:ln>
        </p:spPr>
      </p:cxnSp>
      <p:sp>
        <p:nvSpPr>
          <p:cNvPr id="433" name="Google Shape;433;p52"/>
          <p:cNvSpPr/>
          <p:nvPr/>
        </p:nvSpPr>
        <p:spPr>
          <a:xfrm>
            <a:off x="5806625" y="4240325"/>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88</a:t>
            </a:r>
            <a:endParaRPr/>
          </a:p>
        </p:txBody>
      </p:sp>
      <p:sp>
        <p:nvSpPr>
          <p:cNvPr id="438" name="Google Shape;438;p52"/>
          <p:cNvSpPr/>
          <p:nvPr/>
        </p:nvSpPr>
        <p:spPr>
          <a:xfrm>
            <a:off x="5806628" y="2357250"/>
            <a:ext cx="4782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sp>
        <p:nvSpPr>
          <p:cNvPr id="439" name="Google Shape;439;p52"/>
          <p:cNvSpPr/>
          <p:nvPr/>
        </p:nvSpPr>
        <p:spPr>
          <a:xfrm>
            <a:off x="6609624" y="2357250"/>
            <a:ext cx="555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a:t>
            </a:r>
            <a:endParaRPr>
              <a:latin typeface="Consolas"/>
              <a:ea typeface="Consolas"/>
              <a:cs typeface="Consolas"/>
              <a:sym typeface="Consolas"/>
            </a:endParaRPr>
          </a:p>
        </p:txBody>
      </p:sp>
      <p:cxnSp>
        <p:nvCxnSpPr>
          <p:cNvPr id="440" name="Google Shape;440;p52"/>
          <p:cNvCxnSpPr>
            <a:stCxn id="438" idx="3"/>
            <a:endCxn id="439" idx="1"/>
          </p:cNvCxnSpPr>
          <p:nvPr/>
        </p:nvCxnSpPr>
        <p:spPr>
          <a:xfrm>
            <a:off x="6284828" y="2484450"/>
            <a:ext cx="324900" cy="0"/>
          </a:xfrm>
          <a:prstGeom prst="straightConnector1">
            <a:avLst/>
          </a:prstGeom>
          <a:noFill/>
          <a:ln cap="flat" cmpd="sng" w="19050">
            <a:solidFill>
              <a:schemeClr val="dk2"/>
            </a:solidFill>
            <a:prstDash val="solid"/>
            <a:round/>
            <a:headEnd len="med" w="med" type="none"/>
            <a:tailEnd len="med" w="med" type="triangle"/>
          </a:ln>
        </p:spPr>
      </p:cxnSp>
      <p:sp>
        <p:nvSpPr>
          <p:cNvPr id="436" name="Google Shape;436;p52"/>
          <p:cNvSpPr/>
          <p:nvPr/>
        </p:nvSpPr>
        <p:spPr>
          <a:xfrm>
            <a:off x="5806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3719</a:t>
            </a:r>
            <a:endParaRPr/>
          </a:p>
        </p:txBody>
      </p:sp>
      <p:sp>
        <p:nvSpPr>
          <p:cNvPr id="441" name="Google Shape;441;p52"/>
          <p:cNvSpPr txBox="1"/>
          <p:nvPr/>
        </p:nvSpPr>
        <p:spPr>
          <a:xfrm>
            <a:off x="3215350" y="2949850"/>
            <a:ext cx="1333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1034854400</a:t>
            </a:r>
            <a:endParaRPr>
              <a:latin typeface="Consolas"/>
              <a:ea typeface="Consolas"/>
              <a:cs typeface="Consolas"/>
              <a:sym typeface="Consolas"/>
            </a:endParaRPr>
          </a:p>
        </p:txBody>
      </p:sp>
      <p:sp>
        <p:nvSpPr>
          <p:cNvPr id="442" name="Google Shape;442;p52"/>
          <p:cNvSpPr txBox="1"/>
          <p:nvPr/>
        </p:nvSpPr>
        <p:spPr>
          <a:xfrm>
            <a:off x="1012975" y="3926050"/>
            <a:ext cx="6102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 10</a:t>
            </a:r>
            <a:endParaRPr/>
          </a:p>
        </p:txBody>
      </p:sp>
      <p:sp>
        <p:nvSpPr>
          <p:cNvPr id="443" name="Google Shape;443;p52"/>
          <p:cNvSpPr txBox="1"/>
          <p:nvPr/>
        </p:nvSpPr>
        <p:spPr>
          <a:xfrm>
            <a:off x="2336725" y="3926050"/>
            <a:ext cx="610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cxnSp>
        <p:nvCxnSpPr>
          <p:cNvPr id="444" name="Google Shape;444;p52"/>
          <p:cNvCxnSpPr>
            <a:stCxn id="441" idx="2"/>
            <a:endCxn id="442" idx="1"/>
          </p:cNvCxnSpPr>
          <p:nvPr/>
        </p:nvCxnSpPr>
        <p:spPr>
          <a:xfrm rot="5400000">
            <a:off x="2040850" y="2248150"/>
            <a:ext cx="813300" cy="2868900"/>
          </a:xfrm>
          <a:prstGeom prst="bentConnector4">
            <a:avLst>
              <a:gd fmla="val 39967" name="adj1"/>
              <a:gd fmla="val 108303" name="adj2"/>
            </a:avLst>
          </a:prstGeom>
          <a:noFill/>
          <a:ln cap="flat" cmpd="sng" w="19050">
            <a:solidFill>
              <a:schemeClr val="dk2"/>
            </a:solidFill>
            <a:prstDash val="solid"/>
            <a:round/>
            <a:headEnd len="med" w="med" type="none"/>
            <a:tailEnd len="med" w="med" type="triangle"/>
          </a:ln>
        </p:spPr>
      </p:cxnSp>
      <p:cxnSp>
        <p:nvCxnSpPr>
          <p:cNvPr id="445" name="Google Shape;445;p52"/>
          <p:cNvCxnSpPr>
            <a:stCxn id="442" idx="3"/>
            <a:endCxn id="443" idx="1"/>
          </p:cNvCxnSpPr>
          <p:nvPr/>
        </p:nvCxnSpPr>
        <p:spPr>
          <a:xfrm>
            <a:off x="1623175" y="4089100"/>
            <a:ext cx="713700" cy="0"/>
          </a:xfrm>
          <a:prstGeom prst="straightConnector1">
            <a:avLst/>
          </a:prstGeom>
          <a:noFill/>
          <a:ln cap="flat" cmpd="sng" w="19050">
            <a:solidFill>
              <a:schemeClr val="dk2"/>
            </a:solidFill>
            <a:prstDash val="solid"/>
            <a:round/>
            <a:headEnd len="med" w="med" type="none"/>
            <a:tailEnd len="med" w="med" type="triangle"/>
          </a:ln>
        </p:spPr>
      </p:cxnSp>
      <p:sp>
        <p:nvSpPr>
          <p:cNvPr id="446" name="Google Shape;446;p52"/>
          <p:cNvSpPr txBox="1"/>
          <p:nvPr/>
        </p:nvSpPr>
        <p:spPr>
          <a:xfrm>
            <a:off x="915275" y="4215028"/>
            <a:ext cx="799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reduce</a:t>
            </a:r>
            <a:endParaRPr b="1"/>
          </a:p>
        </p:txBody>
      </p:sp>
      <p:sp>
        <p:nvSpPr>
          <p:cNvPr id="447" name="Google Shape;447;p52"/>
          <p:cNvSpPr txBox="1"/>
          <p:nvPr/>
        </p:nvSpPr>
        <p:spPr>
          <a:xfrm>
            <a:off x="2336725" y="4215028"/>
            <a:ext cx="610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index</a:t>
            </a:r>
            <a:endParaRPr i="1"/>
          </a:p>
        </p:txBody>
      </p:sp>
      <p:sp>
        <p:nvSpPr>
          <p:cNvPr id="448" name="Google Shape;448;p52"/>
          <p:cNvSpPr/>
          <p:nvPr/>
        </p:nvSpPr>
        <p:spPr>
          <a:xfrm>
            <a:off x="6901625" y="4232975"/>
            <a:ext cx="744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4178</a:t>
            </a:r>
            <a:endParaRPr>
              <a:latin typeface="Consolas"/>
              <a:ea typeface="Consolas"/>
              <a:cs typeface="Consolas"/>
              <a:sym typeface="Consolas"/>
            </a:endParaRPr>
          </a:p>
        </p:txBody>
      </p:sp>
      <p:cxnSp>
        <p:nvCxnSpPr>
          <p:cNvPr id="449" name="Google Shape;449;p52"/>
          <p:cNvCxnSpPr>
            <a:endCxn id="448" idx="1"/>
          </p:cNvCxnSpPr>
          <p:nvPr/>
        </p:nvCxnSpPr>
        <p:spPr>
          <a:xfrm>
            <a:off x="6551525" y="4358675"/>
            <a:ext cx="350100" cy="1500"/>
          </a:xfrm>
          <a:prstGeom prst="straightConnector1">
            <a:avLst/>
          </a:prstGeom>
          <a:noFill/>
          <a:ln cap="flat" cmpd="sng" w="19050">
            <a:solidFill>
              <a:schemeClr val="dk2"/>
            </a:solidFill>
            <a:prstDash val="solid"/>
            <a:round/>
            <a:headEnd len="med" w="med" type="none"/>
            <a:tailEnd len="med" w="med" type="triangle"/>
          </a:ln>
        </p:spPr>
      </p:cxnSp>
      <p:cxnSp>
        <p:nvCxnSpPr>
          <p:cNvPr id="450" name="Google Shape;450;p52"/>
          <p:cNvCxnSpPr>
            <a:endCxn id="451" idx="1"/>
          </p:cNvCxnSpPr>
          <p:nvPr/>
        </p:nvCxnSpPr>
        <p:spPr>
          <a:xfrm flipH="1" rot="10800000">
            <a:off x="5415276" y="34218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451" name="Google Shape;451;p52"/>
          <p:cNvSpPr/>
          <p:nvPr/>
        </p:nvSpPr>
        <p:spPr>
          <a:xfrm>
            <a:off x="5793276" y="33033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44</a:t>
            </a:r>
            <a:endParaRPr/>
          </a:p>
        </p:txBody>
      </p:sp>
      <p:sp>
        <p:nvSpPr>
          <p:cNvPr id="452" name="Google Shape;452;p52"/>
          <p:cNvSpPr/>
          <p:nvPr/>
        </p:nvSpPr>
        <p:spPr>
          <a:xfrm>
            <a:off x="6901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9</a:t>
            </a:r>
            <a:endParaRPr/>
          </a:p>
        </p:txBody>
      </p:sp>
      <p:cxnSp>
        <p:nvCxnSpPr>
          <p:cNvPr id="453" name="Google Shape;453;p52"/>
          <p:cNvCxnSpPr>
            <a:stCxn id="436" idx="3"/>
            <a:endCxn id="452" idx="1"/>
          </p:cNvCxnSpPr>
          <p:nvPr/>
        </p:nvCxnSpPr>
        <p:spPr>
          <a:xfrm>
            <a:off x="6551525" y="4590174"/>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454" name="Google Shape;454;p52"/>
          <p:cNvCxnSpPr/>
          <p:nvPr/>
        </p:nvCxnSpPr>
        <p:spPr>
          <a:xfrm flipH="1" rot="10800000">
            <a:off x="5273875" y="3556404"/>
            <a:ext cx="333900" cy="192900"/>
          </a:xfrm>
          <a:prstGeom prst="straightConnector1">
            <a:avLst/>
          </a:prstGeom>
          <a:noFill/>
          <a:ln cap="flat" cmpd="sng" w="19050">
            <a:solidFill>
              <a:schemeClr val="dk2"/>
            </a:solidFill>
            <a:prstDash val="solid"/>
            <a:round/>
            <a:headEnd len="med" w="med" type="none"/>
            <a:tailEnd len="med" w="med" type="none"/>
          </a:ln>
        </p:spPr>
      </p:cxnSp>
      <p:sp>
        <p:nvSpPr>
          <p:cNvPr id="455" name="Google Shape;455;p52"/>
          <p:cNvSpPr/>
          <p:nvPr/>
        </p:nvSpPr>
        <p:spPr>
          <a:xfrm>
            <a:off x="7490426" y="2359650"/>
            <a:ext cx="1487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1034854400</a:t>
            </a:r>
            <a:endParaRPr>
              <a:latin typeface="Consolas"/>
              <a:ea typeface="Consolas"/>
              <a:cs typeface="Consolas"/>
              <a:sym typeface="Consolas"/>
            </a:endParaRPr>
          </a:p>
        </p:txBody>
      </p:sp>
      <p:cxnSp>
        <p:nvCxnSpPr>
          <p:cNvPr id="456" name="Google Shape;456;p52"/>
          <p:cNvCxnSpPr>
            <a:endCxn id="455" idx="1"/>
          </p:cNvCxnSpPr>
          <p:nvPr/>
        </p:nvCxnSpPr>
        <p:spPr>
          <a:xfrm>
            <a:off x="7165526" y="2486850"/>
            <a:ext cx="324900" cy="0"/>
          </a:xfrm>
          <a:prstGeom prst="straightConnector1">
            <a:avLst/>
          </a:prstGeom>
          <a:noFill/>
          <a:ln cap="flat" cmpd="sng" w="19050">
            <a:solidFill>
              <a:schemeClr val="dk2"/>
            </a:solidFill>
            <a:prstDash val="solid"/>
            <a:round/>
            <a:headEnd len="med" w="med" type="none"/>
            <a:tailEnd len="med" w="med" type="triangle"/>
          </a:ln>
        </p:spPr>
      </p:cxnSp>
      <p:sp>
        <p:nvSpPr>
          <p:cNvPr id="457" name="Google Shape;457;p52"/>
          <p:cNvSpPr txBox="1"/>
          <p:nvPr/>
        </p:nvSpPr>
        <p:spPr>
          <a:xfrm>
            <a:off x="381625" y="2763025"/>
            <a:ext cx="2781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Each integer gets </a:t>
            </a:r>
            <a:r>
              <a:rPr b="1" lang="en">
                <a:latin typeface="Roboto"/>
                <a:ea typeface="Roboto"/>
                <a:cs typeface="Roboto"/>
                <a:sym typeface="Roboto"/>
              </a:rPr>
              <a:t>reduced</a:t>
            </a:r>
            <a:r>
              <a:rPr lang="en">
                <a:latin typeface="Roboto"/>
                <a:ea typeface="Roboto"/>
                <a:cs typeface="Roboto"/>
                <a:sym typeface="Roboto"/>
              </a:rPr>
              <a:t> into an </a:t>
            </a:r>
            <a:r>
              <a:rPr i="1" lang="en">
                <a:latin typeface="Roboto"/>
                <a:ea typeface="Roboto"/>
                <a:cs typeface="Roboto"/>
                <a:sym typeface="Roboto"/>
              </a:rPr>
              <a:t>index</a:t>
            </a:r>
            <a:r>
              <a:rPr lang="en">
                <a:latin typeface="Roboto"/>
                <a:ea typeface="Roboto"/>
                <a:cs typeface="Roboto"/>
                <a:sym typeface="Roboto"/>
              </a:rPr>
              <a:t>.</a:t>
            </a: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Sets</a:t>
            </a:r>
            <a:endParaRPr/>
          </a:p>
        </p:txBody>
      </p:sp>
      <p:sp>
        <p:nvSpPr>
          <p:cNvPr id="161" name="Google Shape;161;p2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We’ve now seen several implementations of the Set (or Map) ADT.</a:t>
            </a:r>
            <a:endParaRPr/>
          </a:p>
        </p:txBody>
      </p:sp>
      <p:sp>
        <p:nvSpPr>
          <p:cNvPr id="162" name="Google Shape;162;p26"/>
          <p:cNvSpPr/>
          <p:nvPr/>
        </p:nvSpPr>
        <p:spPr>
          <a:xfrm>
            <a:off x="3111499" y="1127100"/>
            <a:ext cx="905400" cy="401100"/>
          </a:xfrm>
          <a:prstGeom prst="rect">
            <a:avLst/>
          </a:prstGeom>
          <a:solidFill>
            <a:srgbClr val="FFFFFF"/>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onsolas"/>
                <a:ea typeface="Consolas"/>
                <a:cs typeface="Consolas"/>
                <a:sym typeface="Consolas"/>
              </a:rPr>
              <a:t>Set</a:t>
            </a:r>
            <a:endParaRPr sz="2000">
              <a:latin typeface="Consolas"/>
              <a:ea typeface="Consolas"/>
              <a:cs typeface="Consolas"/>
              <a:sym typeface="Consolas"/>
            </a:endParaRPr>
          </a:p>
        </p:txBody>
      </p:sp>
      <p:sp>
        <p:nvSpPr>
          <p:cNvPr id="163" name="Google Shape;163;p26"/>
          <p:cNvSpPr/>
          <p:nvPr/>
        </p:nvSpPr>
        <p:spPr>
          <a:xfrm>
            <a:off x="1580975" y="2033950"/>
            <a:ext cx="1390500" cy="401100"/>
          </a:xfrm>
          <a:prstGeom prst="rect">
            <a:avLst/>
          </a:prstGeom>
          <a:solidFill>
            <a:srgbClr val="A4C2F4"/>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onsolas"/>
                <a:ea typeface="Consolas"/>
                <a:cs typeface="Consolas"/>
                <a:sym typeface="Consolas"/>
              </a:rPr>
              <a:t>ArraySet</a:t>
            </a:r>
            <a:endParaRPr sz="2000">
              <a:latin typeface="Consolas"/>
              <a:ea typeface="Consolas"/>
              <a:cs typeface="Consolas"/>
              <a:sym typeface="Consolas"/>
            </a:endParaRPr>
          </a:p>
        </p:txBody>
      </p:sp>
      <p:sp>
        <p:nvSpPr>
          <p:cNvPr id="164" name="Google Shape;164;p26"/>
          <p:cNvSpPr/>
          <p:nvPr/>
        </p:nvSpPr>
        <p:spPr>
          <a:xfrm>
            <a:off x="3111492" y="2033950"/>
            <a:ext cx="1390500" cy="401100"/>
          </a:xfrm>
          <a:prstGeom prst="rect">
            <a:avLst/>
          </a:prstGeom>
          <a:solidFill>
            <a:srgbClr val="A4C2F4"/>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onsolas"/>
                <a:ea typeface="Consolas"/>
                <a:cs typeface="Consolas"/>
                <a:sym typeface="Consolas"/>
              </a:rPr>
              <a:t>BST</a:t>
            </a:r>
            <a:endParaRPr sz="2000">
              <a:latin typeface="Consolas"/>
              <a:ea typeface="Consolas"/>
              <a:cs typeface="Consolas"/>
              <a:sym typeface="Consolas"/>
            </a:endParaRPr>
          </a:p>
        </p:txBody>
      </p:sp>
      <p:sp>
        <p:nvSpPr>
          <p:cNvPr id="165" name="Google Shape;165;p26"/>
          <p:cNvSpPr/>
          <p:nvPr/>
        </p:nvSpPr>
        <p:spPr>
          <a:xfrm>
            <a:off x="4642008" y="2033950"/>
            <a:ext cx="1390500" cy="401100"/>
          </a:xfrm>
          <a:prstGeom prst="rect">
            <a:avLst/>
          </a:prstGeom>
          <a:solidFill>
            <a:srgbClr val="A4C2F4"/>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onsolas"/>
                <a:ea typeface="Consolas"/>
                <a:cs typeface="Consolas"/>
                <a:sym typeface="Consolas"/>
              </a:rPr>
              <a:t>2-3 Tree</a:t>
            </a:r>
            <a:endParaRPr sz="2000">
              <a:latin typeface="Consolas"/>
              <a:ea typeface="Consolas"/>
              <a:cs typeface="Consolas"/>
              <a:sym typeface="Consolas"/>
            </a:endParaRPr>
          </a:p>
        </p:txBody>
      </p:sp>
      <p:sp>
        <p:nvSpPr>
          <p:cNvPr id="166" name="Google Shape;166;p26"/>
          <p:cNvSpPr/>
          <p:nvPr/>
        </p:nvSpPr>
        <p:spPr>
          <a:xfrm>
            <a:off x="6172525" y="2033950"/>
            <a:ext cx="1390500" cy="401100"/>
          </a:xfrm>
          <a:prstGeom prst="rect">
            <a:avLst/>
          </a:prstGeom>
          <a:solidFill>
            <a:srgbClr val="A4C2F4"/>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onsolas"/>
                <a:ea typeface="Consolas"/>
                <a:cs typeface="Consolas"/>
                <a:sym typeface="Consolas"/>
              </a:rPr>
              <a:t>LLRB</a:t>
            </a:r>
            <a:endParaRPr sz="2000">
              <a:latin typeface="Consolas"/>
              <a:ea typeface="Consolas"/>
              <a:cs typeface="Consolas"/>
              <a:sym typeface="Consolas"/>
            </a:endParaRPr>
          </a:p>
        </p:txBody>
      </p:sp>
      <p:sp>
        <p:nvSpPr>
          <p:cNvPr id="167" name="Google Shape;167;p26"/>
          <p:cNvSpPr/>
          <p:nvPr/>
        </p:nvSpPr>
        <p:spPr>
          <a:xfrm>
            <a:off x="5127099" y="1127100"/>
            <a:ext cx="905400" cy="401100"/>
          </a:xfrm>
          <a:prstGeom prst="rect">
            <a:avLst/>
          </a:prstGeom>
          <a:solidFill>
            <a:srgbClr val="FFFFFF"/>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onsolas"/>
                <a:ea typeface="Consolas"/>
                <a:cs typeface="Consolas"/>
                <a:sym typeface="Consolas"/>
              </a:rPr>
              <a:t>Map</a:t>
            </a:r>
            <a:endParaRPr sz="2000">
              <a:latin typeface="Consolas"/>
              <a:ea typeface="Consolas"/>
              <a:cs typeface="Consolas"/>
              <a:sym typeface="Consolas"/>
            </a:endParaRPr>
          </a:p>
        </p:txBody>
      </p:sp>
      <p:cxnSp>
        <p:nvCxnSpPr>
          <p:cNvPr id="168" name="Google Shape;168;p26"/>
          <p:cNvCxnSpPr>
            <a:stCxn id="162" idx="2"/>
            <a:endCxn id="163" idx="0"/>
          </p:cNvCxnSpPr>
          <p:nvPr/>
        </p:nvCxnSpPr>
        <p:spPr>
          <a:xfrm flipH="1">
            <a:off x="2276299" y="1528200"/>
            <a:ext cx="1287900" cy="505800"/>
          </a:xfrm>
          <a:prstGeom prst="straightConnector1">
            <a:avLst/>
          </a:prstGeom>
          <a:noFill/>
          <a:ln cap="flat" cmpd="sng" w="9525">
            <a:solidFill>
              <a:schemeClr val="dk2"/>
            </a:solidFill>
            <a:prstDash val="solid"/>
            <a:round/>
            <a:headEnd len="med" w="med" type="none"/>
            <a:tailEnd len="med" w="med" type="none"/>
          </a:ln>
        </p:spPr>
      </p:cxnSp>
      <p:cxnSp>
        <p:nvCxnSpPr>
          <p:cNvPr id="169" name="Google Shape;169;p26"/>
          <p:cNvCxnSpPr>
            <a:stCxn id="162" idx="2"/>
            <a:endCxn id="164" idx="0"/>
          </p:cNvCxnSpPr>
          <p:nvPr/>
        </p:nvCxnSpPr>
        <p:spPr>
          <a:xfrm>
            <a:off x="3564199" y="1528200"/>
            <a:ext cx="242400" cy="505800"/>
          </a:xfrm>
          <a:prstGeom prst="straightConnector1">
            <a:avLst/>
          </a:prstGeom>
          <a:noFill/>
          <a:ln cap="flat" cmpd="sng" w="9525">
            <a:solidFill>
              <a:schemeClr val="dk2"/>
            </a:solidFill>
            <a:prstDash val="solid"/>
            <a:round/>
            <a:headEnd len="med" w="med" type="none"/>
            <a:tailEnd len="med" w="med" type="none"/>
          </a:ln>
        </p:spPr>
      </p:cxnSp>
      <p:cxnSp>
        <p:nvCxnSpPr>
          <p:cNvPr id="170" name="Google Shape;170;p26"/>
          <p:cNvCxnSpPr>
            <a:stCxn id="162" idx="2"/>
            <a:endCxn id="165" idx="0"/>
          </p:cNvCxnSpPr>
          <p:nvPr/>
        </p:nvCxnSpPr>
        <p:spPr>
          <a:xfrm>
            <a:off x="3564199" y="1528200"/>
            <a:ext cx="1773000" cy="505800"/>
          </a:xfrm>
          <a:prstGeom prst="straightConnector1">
            <a:avLst/>
          </a:prstGeom>
          <a:noFill/>
          <a:ln cap="flat" cmpd="sng" w="9525">
            <a:solidFill>
              <a:schemeClr val="dk2"/>
            </a:solidFill>
            <a:prstDash val="solid"/>
            <a:round/>
            <a:headEnd len="med" w="med" type="none"/>
            <a:tailEnd len="med" w="med" type="none"/>
          </a:ln>
        </p:spPr>
      </p:cxnSp>
      <p:cxnSp>
        <p:nvCxnSpPr>
          <p:cNvPr id="171" name="Google Shape;171;p26"/>
          <p:cNvCxnSpPr>
            <a:stCxn id="162" idx="2"/>
            <a:endCxn id="166" idx="0"/>
          </p:cNvCxnSpPr>
          <p:nvPr/>
        </p:nvCxnSpPr>
        <p:spPr>
          <a:xfrm>
            <a:off x="3564199" y="1528200"/>
            <a:ext cx="3303600" cy="505800"/>
          </a:xfrm>
          <a:prstGeom prst="straightConnector1">
            <a:avLst/>
          </a:prstGeom>
          <a:noFill/>
          <a:ln cap="flat" cmpd="sng" w="9525">
            <a:solidFill>
              <a:schemeClr val="dk2"/>
            </a:solidFill>
            <a:prstDash val="solid"/>
            <a:round/>
            <a:headEnd len="med" w="med" type="none"/>
            <a:tailEnd len="med" w="med" type="none"/>
          </a:ln>
        </p:spPr>
      </p:cxnSp>
      <p:cxnSp>
        <p:nvCxnSpPr>
          <p:cNvPr id="172" name="Google Shape;172;p26"/>
          <p:cNvCxnSpPr>
            <a:stCxn id="167" idx="2"/>
            <a:endCxn id="163" idx="0"/>
          </p:cNvCxnSpPr>
          <p:nvPr/>
        </p:nvCxnSpPr>
        <p:spPr>
          <a:xfrm flipH="1">
            <a:off x="2276199" y="1528200"/>
            <a:ext cx="3303600" cy="505800"/>
          </a:xfrm>
          <a:prstGeom prst="straightConnector1">
            <a:avLst/>
          </a:prstGeom>
          <a:noFill/>
          <a:ln cap="flat" cmpd="sng" w="9525">
            <a:solidFill>
              <a:schemeClr val="dk2"/>
            </a:solidFill>
            <a:prstDash val="solid"/>
            <a:round/>
            <a:headEnd len="med" w="med" type="none"/>
            <a:tailEnd len="med" w="med" type="none"/>
          </a:ln>
        </p:spPr>
      </p:cxnSp>
      <p:cxnSp>
        <p:nvCxnSpPr>
          <p:cNvPr id="173" name="Google Shape;173;p26"/>
          <p:cNvCxnSpPr>
            <a:stCxn id="167" idx="2"/>
            <a:endCxn id="164" idx="0"/>
          </p:cNvCxnSpPr>
          <p:nvPr/>
        </p:nvCxnSpPr>
        <p:spPr>
          <a:xfrm flipH="1">
            <a:off x="3806799" y="1528200"/>
            <a:ext cx="1773000" cy="505800"/>
          </a:xfrm>
          <a:prstGeom prst="straightConnector1">
            <a:avLst/>
          </a:prstGeom>
          <a:noFill/>
          <a:ln cap="flat" cmpd="sng" w="9525">
            <a:solidFill>
              <a:schemeClr val="dk2"/>
            </a:solidFill>
            <a:prstDash val="solid"/>
            <a:round/>
            <a:headEnd len="med" w="med" type="none"/>
            <a:tailEnd len="med" w="med" type="none"/>
          </a:ln>
        </p:spPr>
      </p:cxnSp>
      <p:cxnSp>
        <p:nvCxnSpPr>
          <p:cNvPr id="174" name="Google Shape;174;p26"/>
          <p:cNvCxnSpPr>
            <a:stCxn id="167" idx="2"/>
            <a:endCxn id="165" idx="0"/>
          </p:cNvCxnSpPr>
          <p:nvPr/>
        </p:nvCxnSpPr>
        <p:spPr>
          <a:xfrm flipH="1">
            <a:off x="5337399" y="1528200"/>
            <a:ext cx="242400" cy="505800"/>
          </a:xfrm>
          <a:prstGeom prst="straightConnector1">
            <a:avLst/>
          </a:prstGeom>
          <a:noFill/>
          <a:ln cap="flat" cmpd="sng" w="9525">
            <a:solidFill>
              <a:schemeClr val="dk2"/>
            </a:solidFill>
            <a:prstDash val="solid"/>
            <a:round/>
            <a:headEnd len="med" w="med" type="none"/>
            <a:tailEnd len="med" w="med" type="none"/>
          </a:ln>
        </p:spPr>
      </p:cxnSp>
      <p:cxnSp>
        <p:nvCxnSpPr>
          <p:cNvPr id="175" name="Google Shape;175;p26"/>
          <p:cNvCxnSpPr>
            <a:stCxn id="167" idx="2"/>
            <a:endCxn id="166" idx="0"/>
          </p:cNvCxnSpPr>
          <p:nvPr/>
        </p:nvCxnSpPr>
        <p:spPr>
          <a:xfrm>
            <a:off x="5579799" y="1528200"/>
            <a:ext cx="1287900" cy="505800"/>
          </a:xfrm>
          <a:prstGeom prst="straightConnector1">
            <a:avLst/>
          </a:prstGeom>
          <a:noFill/>
          <a:ln cap="flat" cmpd="sng" w="9525">
            <a:solidFill>
              <a:schemeClr val="dk2"/>
            </a:solidFill>
            <a:prstDash val="solid"/>
            <a:round/>
            <a:headEnd len="med" w="med" type="none"/>
            <a:tailEnd len="med" w="med" type="none"/>
          </a:ln>
        </p:spPr>
      </p:cxnSp>
      <p:graphicFrame>
        <p:nvGraphicFramePr>
          <p:cNvPr id="176" name="Google Shape;176;p26"/>
          <p:cNvGraphicFramePr/>
          <p:nvPr/>
        </p:nvGraphicFramePr>
        <p:xfrm>
          <a:off x="396675" y="2770241"/>
          <a:ext cx="3000000" cy="3000000"/>
        </p:xfrm>
        <a:graphic>
          <a:graphicData uri="http://schemas.openxmlformats.org/drawingml/2006/table">
            <a:tbl>
              <a:tblPr>
                <a:noFill/>
                <a:tableStyleId>{391D6D63-B770-4D7A-B708-1FCD8B41853A}</a:tableStyleId>
              </a:tblPr>
              <a:tblGrid>
                <a:gridCol w="984325"/>
                <a:gridCol w="1399300"/>
                <a:gridCol w="1440125"/>
                <a:gridCol w="4291325"/>
              </a:tblGrid>
              <a:tr h="396200">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contains(x)</a:t>
                      </a:r>
                      <a:endParaRPr>
                        <a:latin typeface="Calibri"/>
                        <a:ea typeface="Calibri"/>
                        <a:cs typeface="Calibri"/>
                        <a:sym typeface="Calibri"/>
                      </a:endParaRPr>
                    </a:p>
                  </a:txBody>
                  <a:tcPr marT="91425" marB="91425" marR="91425" marL="91425">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add(x)</a:t>
                      </a:r>
                      <a:endParaRPr>
                        <a:latin typeface="Calibri"/>
                        <a:ea typeface="Calibri"/>
                        <a:cs typeface="Calibri"/>
                        <a:sym typeface="Calibri"/>
                      </a:endParaRPr>
                    </a:p>
                  </a:txBody>
                  <a:tcPr marT="91425" marB="91425" marR="91425" marL="91425">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Notes</a:t>
                      </a:r>
                      <a:endParaRPr>
                        <a:latin typeface="Calibri"/>
                        <a:ea typeface="Calibri"/>
                        <a:cs typeface="Calibri"/>
                        <a:sym typeface="Calibri"/>
                      </a:endParaRPr>
                    </a:p>
                  </a:txBody>
                  <a:tcPr marT="91425" marB="91425" marR="91425" marL="91425">
                    <a:lnB cap="flat" cmpd="sng" w="9525">
                      <a:solidFill>
                        <a:srgbClr val="000000"/>
                      </a:solidFill>
                      <a:prstDash val="solid"/>
                      <a:round/>
                      <a:headEnd len="sm" w="sm" type="none"/>
                      <a:tailEnd len="sm" w="sm" type="none"/>
                    </a:lnB>
                  </a:tcPr>
                </a:tc>
              </a:tr>
              <a:tr h="396200">
                <a:tc>
                  <a:txBody>
                    <a:bodyPr/>
                    <a:lstStyle/>
                    <a:p>
                      <a:pPr indent="0" lvl="0" marL="0" rtl="0" algn="l">
                        <a:spcBef>
                          <a:spcPts val="0"/>
                        </a:spcBef>
                        <a:spcAft>
                          <a:spcPts val="0"/>
                        </a:spcAft>
                        <a:buNone/>
                      </a:pPr>
                      <a:r>
                        <a:rPr lang="en">
                          <a:latin typeface="Calibri"/>
                          <a:ea typeface="Calibri"/>
                          <a:cs typeface="Calibri"/>
                          <a:sym typeface="Calibri"/>
                        </a:rPr>
                        <a:t>ArraySet</a:t>
                      </a:r>
                      <a:endParaRPr>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Θ(N)</a:t>
                      </a:r>
                      <a:endParaRPr>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Θ(N)</a:t>
                      </a:r>
                      <a:endParaRPr>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83025">
                <a:tc>
                  <a:txBody>
                    <a:bodyPr/>
                    <a:lstStyle/>
                    <a:p>
                      <a:pPr indent="0" lvl="0" marL="0" rtl="0" algn="l">
                        <a:spcBef>
                          <a:spcPts val="0"/>
                        </a:spcBef>
                        <a:spcAft>
                          <a:spcPts val="0"/>
                        </a:spcAft>
                        <a:buNone/>
                      </a:pPr>
                      <a:r>
                        <a:rPr lang="en">
                          <a:latin typeface="Calibri"/>
                          <a:ea typeface="Calibri"/>
                          <a:cs typeface="Calibri"/>
                          <a:sym typeface="Calibri"/>
                        </a:rPr>
                        <a:t>BST</a:t>
                      </a:r>
                      <a:endParaRPr>
                        <a:latin typeface="Calibri"/>
                        <a:ea typeface="Calibri"/>
                        <a:cs typeface="Calibri"/>
                        <a:sym typeface="Calibri"/>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Θ(N)</a:t>
                      </a:r>
                      <a:endParaRPr>
                        <a:latin typeface="Calibri"/>
                        <a:ea typeface="Calibri"/>
                        <a:cs typeface="Calibri"/>
                        <a:sym typeface="Calibri"/>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Θ(N)</a:t>
                      </a:r>
                      <a:endParaRPr>
                        <a:latin typeface="Calibri"/>
                        <a:ea typeface="Calibri"/>
                        <a:cs typeface="Calibri"/>
                        <a:sym typeface="Calibri"/>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Random trees are </a:t>
                      </a:r>
                      <a:r>
                        <a:rPr lang="en">
                          <a:solidFill>
                            <a:schemeClr val="dk1"/>
                          </a:solidFill>
                          <a:latin typeface="Calibri"/>
                          <a:ea typeface="Calibri"/>
                          <a:cs typeface="Calibri"/>
                          <a:sym typeface="Calibri"/>
                        </a:rPr>
                        <a:t>Θ(log N).</a:t>
                      </a:r>
                      <a:endParaRPr>
                        <a:solidFill>
                          <a:schemeClr val="dk1"/>
                        </a:solidFill>
                        <a:latin typeface="Calibri"/>
                        <a:ea typeface="Calibri"/>
                        <a:cs typeface="Calibri"/>
                        <a:sym typeface="Calibri"/>
                      </a:endParaRPr>
                    </a:p>
                  </a:txBody>
                  <a:tcPr marT="91425" marB="91425" marR="91425" marL="91425">
                    <a:lnT cap="flat" cmpd="sng" w="9525">
                      <a:solidFill>
                        <a:srgbClr val="000000"/>
                      </a:solidFill>
                      <a:prstDash val="solid"/>
                      <a:round/>
                      <a:headEnd len="sm" w="sm" type="none"/>
                      <a:tailEnd len="sm" w="sm" type="none"/>
                    </a:lnT>
                  </a:tcPr>
                </a:tc>
              </a:tr>
              <a:tr h="283025">
                <a:tc>
                  <a:txBody>
                    <a:bodyPr/>
                    <a:lstStyle/>
                    <a:p>
                      <a:pPr indent="0" lvl="0" marL="0" rtl="0" algn="l">
                        <a:spcBef>
                          <a:spcPts val="0"/>
                        </a:spcBef>
                        <a:spcAft>
                          <a:spcPts val="0"/>
                        </a:spcAft>
                        <a:buNone/>
                      </a:pPr>
                      <a:r>
                        <a:rPr lang="en">
                          <a:latin typeface="Calibri"/>
                          <a:ea typeface="Calibri"/>
                          <a:cs typeface="Calibri"/>
                          <a:sym typeface="Calibri"/>
                        </a:rPr>
                        <a:t>2-3 Tree</a:t>
                      </a:r>
                      <a:endParaRPr>
                        <a:latin typeface="Calibri"/>
                        <a:ea typeface="Calibri"/>
                        <a:cs typeface="Calibri"/>
                        <a:sym typeface="Calibri"/>
                      </a:endParaRPr>
                    </a:p>
                  </a:txBody>
                  <a:tcPr marT="91425" marB="91425" marR="91425" marL="91425"/>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a:t>
                      </a:r>
                      <a:r>
                        <a:rPr lang="en">
                          <a:solidFill>
                            <a:srgbClr val="000000"/>
                          </a:solidFill>
                          <a:latin typeface="Calibri"/>
                          <a:ea typeface="Calibri"/>
                          <a:cs typeface="Calibri"/>
                          <a:sym typeface="Calibri"/>
                        </a:rPr>
                        <a:t>(log N)</a:t>
                      </a:r>
                      <a:endParaRPr>
                        <a:latin typeface="Calibri"/>
                        <a:ea typeface="Calibri"/>
                        <a:cs typeface="Calibri"/>
                        <a:sym typeface="Calibri"/>
                      </a:endParaRPr>
                    </a:p>
                  </a:txBody>
                  <a:tcPr marT="91425" marB="91425" marR="91425" marL="91425">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Θ(log N)</a:t>
                      </a:r>
                      <a:endParaRPr>
                        <a:latin typeface="Calibri"/>
                        <a:ea typeface="Calibri"/>
                        <a:cs typeface="Calibri"/>
                        <a:sym typeface="Calibri"/>
                      </a:endParaRPr>
                    </a:p>
                  </a:txBody>
                  <a:tcPr marT="91425" marB="91425" marR="91425" marL="91425">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Beautiful idea. Very hard to implement.</a:t>
                      </a:r>
                      <a:endParaRPr>
                        <a:latin typeface="Calibri"/>
                        <a:ea typeface="Calibri"/>
                        <a:cs typeface="Calibri"/>
                        <a:sym typeface="Calibri"/>
                      </a:endParaRPr>
                    </a:p>
                  </a:txBody>
                  <a:tcPr marT="91425" marB="91425" marR="91425" marL="91425"/>
                </a:tc>
              </a:tr>
              <a:tr h="283025">
                <a:tc>
                  <a:txBody>
                    <a:bodyPr/>
                    <a:lstStyle/>
                    <a:p>
                      <a:pPr indent="0" lvl="0" marL="0" rtl="0" algn="l">
                        <a:spcBef>
                          <a:spcPts val="0"/>
                        </a:spcBef>
                        <a:spcAft>
                          <a:spcPts val="0"/>
                        </a:spcAft>
                        <a:buNone/>
                      </a:pPr>
                      <a:r>
                        <a:rPr lang="en">
                          <a:latin typeface="Calibri"/>
                          <a:ea typeface="Calibri"/>
                          <a:cs typeface="Calibri"/>
                          <a:sym typeface="Calibri"/>
                        </a:rPr>
                        <a:t>LLRB</a:t>
                      </a:r>
                      <a:endParaRPr>
                        <a:latin typeface="Calibri"/>
                        <a:ea typeface="Calibri"/>
                        <a:cs typeface="Calibri"/>
                        <a:sym typeface="Calibri"/>
                      </a:endParaRPr>
                    </a:p>
                  </a:txBody>
                  <a:tcPr marT="91425" marB="91425" marR="91425" marL="91425">
                    <a:lnR cap="flat" cmpd="sng" w="9525">
                      <a:solidFill>
                        <a:srgbClr val="000000"/>
                      </a:solidFill>
                      <a:prstDash val="solid"/>
                      <a:round/>
                      <a:headEnd len="sm" w="sm" type="none"/>
                      <a:tailEnd len="sm" w="sm" type="none"/>
                    </a:lnR>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Θ(log N)</a:t>
                      </a:r>
                      <a:endParaRPr>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Θ(log N)</a:t>
                      </a:r>
                      <a:endParaRPr>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Maintains bijection with 2-3 tree. Hard to implement.</a:t>
                      </a:r>
                      <a:endParaRPr>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tcPr>
                </a:tc>
              </a:tr>
            </a:tbl>
          </a:graphicData>
        </a:graphic>
      </p:graphicFrame>
      <p:sp>
        <p:nvSpPr>
          <p:cNvPr id="177" name="Google Shape;177;p26"/>
          <p:cNvSpPr txBox="1"/>
          <p:nvPr/>
        </p:nvSpPr>
        <p:spPr>
          <a:xfrm>
            <a:off x="2044720" y="2524847"/>
            <a:ext cx="1792200" cy="24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0000"/>
                </a:solidFill>
                <a:latin typeface="Calibri"/>
                <a:ea typeface="Calibri"/>
                <a:cs typeface="Calibri"/>
                <a:sym typeface="Calibri"/>
              </a:rPr>
              <a:t>Worst case runtimes</a:t>
            </a:r>
            <a:endParaRPr>
              <a:solidFill>
                <a:srgbClr val="000000"/>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5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Increasing M</a:t>
            </a:r>
            <a:endParaRPr/>
          </a:p>
        </p:txBody>
      </p:sp>
      <p:sp>
        <p:nvSpPr>
          <p:cNvPr id="463" name="Google Shape;463;p5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600"/>
              <a:t>To keep constant time contains, we need N/M to stay less than some constant k. </a:t>
            </a:r>
            <a:endParaRPr sz="1600"/>
          </a:p>
          <a:p>
            <a:pPr indent="0" lvl="0" marL="0" rtl="0" algn="l">
              <a:spcBef>
                <a:spcPts val="600"/>
              </a:spcBef>
              <a:spcAft>
                <a:spcPts val="0"/>
              </a:spcAft>
              <a:buNone/>
            </a:pPr>
            <a:r>
              <a:rPr lang="en" sz="1600"/>
              <a:t>Two approaches:</a:t>
            </a:r>
            <a:endParaRPr sz="1600"/>
          </a:p>
          <a:p>
            <a:pPr indent="-330200" lvl="0" marL="457200" rtl="0" algn="l">
              <a:spcBef>
                <a:spcPts val="600"/>
              </a:spcBef>
              <a:spcAft>
                <a:spcPts val="0"/>
              </a:spcAft>
              <a:buSzPts val="1600"/>
              <a:buChar char="●"/>
            </a:pPr>
            <a:r>
              <a:rPr lang="en" sz="1600"/>
              <a:t>Increase M when the largest bin exceeds k.</a:t>
            </a:r>
            <a:endParaRPr sz="1600"/>
          </a:p>
          <a:p>
            <a:pPr indent="-330200" lvl="1" marL="914400" rtl="0" algn="l">
              <a:spcBef>
                <a:spcPts val="0"/>
              </a:spcBef>
              <a:spcAft>
                <a:spcPts val="0"/>
              </a:spcAft>
              <a:buSzPts val="1600"/>
              <a:buChar char="○"/>
            </a:pPr>
            <a:r>
              <a:rPr lang="en" sz="1600"/>
              <a:t>Generally leads to a lot of empty bins, so not used. </a:t>
            </a:r>
            <a:endParaRPr sz="1600"/>
          </a:p>
          <a:p>
            <a:pPr indent="-330200" lvl="0" marL="457200" rtl="0" algn="l">
              <a:spcBef>
                <a:spcPts val="0"/>
              </a:spcBef>
              <a:spcAft>
                <a:spcPts val="0"/>
              </a:spcAft>
              <a:buSzPts val="1600"/>
              <a:buChar char="●"/>
            </a:pPr>
            <a:r>
              <a:rPr lang="en" sz="1600"/>
              <a:t>Increase M when the average bin size exceeds k.</a:t>
            </a:r>
            <a:endParaRPr sz="1600"/>
          </a:p>
        </p:txBody>
      </p:sp>
      <p:sp>
        <p:nvSpPr>
          <p:cNvPr id="464" name="Google Shape;464;p53"/>
          <p:cNvSpPr/>
          <p:nvPr/>
        </p:nvSpPr>
        <p:spPr>
          <a:xfrm>
            <a:off x="5273116" y="330227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465" name="Google Shape;465;p53"/>
          <p:cNvSpPr/>
          <p:nvPr/>
        </p:nvSpPr>
        <p:spPr>
          <a:xfrm>
            <a:off x="5273116" y="3536660"/>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466" name="Google Shape;466;p53"/>
          <p:cNvGrpSpPr/>
          <p:nvPr/>
        </p:nvGrpSpPr>
        <p:grpSpPr>
          <a:xfrm>
            <a:off x="5273116" y="3074073"/>
            <a:ext cx="335400" cy="237000"/>
            <a:chOff x="1911775" y="4636234"/>
            <a:chExt cx="335400" cy="237000"/>
          </a:xfrm>
        </p:grpSpPr>
        <p:sp>
          <p:nvSpPr>
            <p:cNvPr id="467" name="Google Shape;467;p53"/>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68" name="Google Shape;468;p53"/>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469" name="Google Shape;469;p53"/>
          <p:cNvGrpSpPr/>
          <p:nvPr/>
        </p:nvGrpSpPr>
        <p:grpSpPr>
          <a:xfrm>
            <a:off x="5273116" y="2840218"/>
            <a:ext cx="335400" cy="237000"/>
            <a:chOff x="1911775" y="4636234"/>
            <a:chExt cx="335400" cy="237000"/>
          </a:xfrm>
        </p:grpSpPr>
        <p:sp>
          <p:nvSpPr>
            <p:cNvPr id="470" name="Google Shape;470;p53"/>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71" name="Google Shape;471;p53"/>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472" name="Google Shape;472;p53"/>
          <p:cNvGrpSpPr/>
          <p:nvPr/>
        </p:nvGrpSpPr>
        <p:grpSpPr>
          <a:xfrm>
            <a:off x="5273116" y="2599794"/>
            <a:ext cx="335400" cy="237000"/>
            <a:chOff x="1911775" y="4636234"/>
            <a:chExt cx="335400" cy="237000"/>
          </a:xfrm>
        </p:grpSpPr>
        <p:sp>
          <p:nvSpPr>
            <p:cNvPr id="473" name="Google Shape;473;p53"/>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74" name="Google Shape;474;p53"/>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475" name="Google Shape;475;p53"/>
          <p:cNvSpPr/>
          <p:nvPr/>
        </p:nvSpPr>
        <p:spPr>
          <a:xfrm>
            <a:off x="5273116" y="23659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476" name="Google Shape;476;p53"/>
          <p:cNvSpPr txBox="1"/>
          <p:nvPr/>
        </p:nvSpPr>
        <p:spPr>
          <a:xfrm>
            <a:off x="4825850" y="2318525"/>
            <a:ext cx="438600" cy="251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7</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8</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9</a:t>
            </a:r>
            <a:endParaRPr sz="1500">
              <a:latin typeface="Consolas"/>
              <a:ea typeface="Consolas"/>
              <a:cs typeface="Consolas"/>
              <a:sym typeface="Consolas"/>
            </a:endParaRPr>
          </a:p>
        </p:txBody>
      </p:sp>
      <p:sp>
        <p:nvSpPr>
          <p:cNvPr id="477" name="Google Shape;477;p53"/>
          <p:cNvSpPr/>
          <p:nvPr/>
        </p:nvSpPr>
        <p:spPr>
          <a:xfrm>
            <a:off x="5273116" y="4240326"/>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478" name="Google Shape;478;p53"/>
          <p:cNvGrpSpPr/>
          <p:nvPr/>
        </p:nvGrpSpPr>
        <p:grpSpPr>
          <a:xfrm>
            <a:off x="5273116" y="4000297"/>
            <a:ext cx="335400" cy="237000"/>
            <a:chOff x="1911775" y="4636234"/>
            <a:chExt cx="335400" cy="237000"/>
          </a:xfrm>
        </p:grpSpPr>
        <p:sp>
          <p:nvSpPr>
            <p:cNvPr id="479" name="Google Shape;479;p53"/>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80" name="Google Shape;480;p53"/>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481" name="Google Shape;481;p53"/>
          <p:cNvGrpSpPr/>
          <p:nvPr/>
        </p:nvGrpSpPr>
        <p:grpSpPr>
          <a:xfrm>
            <a:off x="5273116" y="3766442"/>
            <a:ext cx="335400" cy="237000"/>
            <a:chOff x="1911775" y="4636234"/>
            <a:chExt cx="335400" cy="237000"/>
          </a:xfrm>
        </p:grpSpPr>
        <p:sp>
          <p:nvSpPr>
            <p:cNvPr id="482" name="Google Shape;482;p53"/>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83" name="Google Shape;483;p53"/>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cxnSp>
        <p:nvCxnSpPr>
          <p:cNvPr id="484" name="Google Shape;484;p53"/>
          <p:cNvCxnSpPr>
            <a:endCxn id="485" idx="1"/>
          </p:cNvCxnSpPr>
          <p:nvPr/>
        </p:nvCxnSpPr>
        <p:spPr>
          <a:xfrm flipH="1" rot="10800000">
            <a:off x="5428625" y="4358825"/>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486" name="Google Shape;486;p53"/>
          <p:cNvSpPr/>
          <p:nvPr/>
        </p:nvSpPr>
        <p:spPr>
          <a:xfrm>
            <a:off x="5273116" y="447470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487" name="Google Shape;487;p53"/>
          <p:cNvCxnSpPr>
            <a:endCxn id="488" idx="1"/>
          </p:cNvCxnSpPr>
          <p:nvPr/>
        </p:nvCxnSpPr>
        <p:spPr>
          <a:xfrm>
            <a:off x="5437925" y="4590174"/>
            <a:ext cx="368700" cy="0"/>
          </a:xfrm>
          <a:prstGeom prst="straightConnector1">
            <a:avLst/>
          </a:prstGeom>
          <a:noFill/>
          <a:ln cap="flat" cmpd="sng" w="19050">
            <a:solidFill>
              <a:schemeClr val="dk2"/>
            </a:solidFill>
            <a:prstDash val="solid"/>
            <a:round/>
            <a:headEnd len="med" w="med" type="none"/>
            <a:tailEnd len="med" w="med" type="triangle"/>
          </a:ln>
        </p:spPr>
      </p:cxnSp>
      <p:cxnSp>
        <p:nvCxnSpPr>
          <p:cNvPr id="489" name="Google Shape;489;p53"/>
          <p:cNvCxnSpPr>
            <a:endCxn id="490" idx="1"/>
          </p:cNvCxnSpPr>
          <p:nvPr/>
        </p:nvCxnSpPr>
        <p:spPr>
          <a:xfrm flipH="1" rot="10800000">
            <a:off x="5437928" y="2484450"/>
            <a:ext cx="368700" cy="4800"/>
          </a:xfrm>
          <a:prstGeom prst="straightConnector1">
            <a:avLst/>
          </a:prstGeom>
          <a:noFill/>
          <a:ln cap="flat" cmpd="sng" w="19050">
            <a:solidFill>
              <a:schemeClr val="dk2"/>
            </a:solidFill>
            <a:prstDash val="solid"/>
            <a:round/>
            <a:headEnd len="med" w="med" type="none"/>
            <a:tailEnd len="med" w="med" type="triangle"/>
          </a:ln>
        </p:spPr>
      </p:cxnSp>
      <p:sp>
        <p:nvSpPr>
          <p:cNvPr id="485" name="Google Shape;485;p53"/>
          <p:cNvSpPr/>
          <p:nvPr/>
        </p:nvSpPr>
        <p:spPr>
          <a:xfrm>
            <a:off x="5806625" y="4240325"/>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88</a:t>
            </a:r>
            <a:endParaRPr/>
          </a:p>
        </p:txBody>
      </p:sp>
      <p:sp>
        <p:nvSpPr>
          <p:cNvPr id="490" name="Google Shape;490;p53"/>
          <p:cNvSpPr/>
          <p:nvPr/>
        </p:nvSpPr>
        <p:spPr>
          <a:xfrm>
            <a:off x="5806628" y="2357250"/>
            <a:ext cx="4782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sp>
        <p:nvSpPr>
          <p:cNvPr id="491" name="Google Shape;491;p53"/>
          <p:cNvSpPr/>
          <p:nvPr/>
        </p:nvSpPr>
        <p:spPr>
          <a:xfrm>
            <a:off x="6609624" y="2357250"/>
            <a:ext cx="555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a:t>
            </a:r>
            <a:endParaRPr>
              <a:latin typeface="Consolas"/>
              <a:ea typeface="Consolas"/>
              <a:cs typeface="Consolas"/>
              <a:sym typeface="Consolas"/>
            </a:endParaRPr>
          </a:p>
        </p:txBody>
      </p:sp>
      <p:cxnSp>
        <p:nvCxnSpPr>
          <p:cNvPr id="492" name="Google Shape;492;p53"/>
          <p:cNvCxnSpPr>
            <a:stCxn id="490" idx="3"/>
            <a:endCxn id="491" idx="1"/>
          </p:cNvCxnSpPr>
          <p:nvPr/>
        </p:nvCxnSpPr>
        <p:spPr>
          <a:xfrm>
            <a:off x="6284828" y="2484450"/>
            <a:ext cx="324900" cy="0"/>
          </a:xfrm>
          <a:prstGeom prst="straightConnector1">
            <a:avLst/>
          </a:prstGeom>
          <a:noFill/>
          <a:ln cap="flat" cmpd="sng" w="19050">
            <a:solidFill>
              <a:schemeClr val="dk2"/>
            </a:solidFill>
            <a:prstDash val="solid"/>
            <a:round/>
            <a:headEnd len="med" w="med" type="none"/>
            <a:tailEnd len="med" w="med" type="triangle"/>
          </a:ln>
        </p:spPr>
      </p:cxnSp>
      <p:sp>
        <p:nvSpPr>
          <p:cNvPr id="488" name="Google Shape;488;p53"/>
          <p:cNvSpPr/>
          <p:nvPr/>
        </p:nvSpPr>
        <p:spPr>
          <a:xfrm>
            <a:off x="5806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3719</a:t>
            </a:r>
            <a:endParaRPr/>
          </a:p>
        </p:txBody>
      </p:sp>
      <p:sp>
        <p:nvSpPr>
          <p:cNvPr id="493" name="Google Shape;493;p53"/>
          <p:cNvSpPr txBox="1"/>
          <p:nvPr/>
        </p:nvSpPr>
        <p:spPr>
          <a:xfrm>
            <a:off x="3215350" y="2949850"/>
            <a:ext cx="1333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1034854400</a:t>
            </a:r>
            <a:endParaRPr>
              <a:latin typeface="Consolas"/>
              <a:ea typeface="Consolas"/>
              <a:cs typeface="Consolas"/>
              <a:sym typeface="Consolas"/>
            </a:endParaRPr>
          </a:p>
        </p:txBody>
      </p:sp>
      <p:sp>
        <p:nvSpPr>
          <p:cNvPr id="494" name="Google Shape;494;p53"/>
          <p:cNvSpPr txBox="1"/>
          <p:nvPr/>
        </p:nvSpPr>
        <p:spPr>
          <a:xfrm>
            <a:off x="1012975" y="3926050"/>
            <a:ext cx="6102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 10</a:t>
            </a:r>
            <a:endParaRPr/>
          </a:p>
        </p:txBody>
      </p:sp>
      <p:sp>
        <p:nvSpPr>
          <p:cNvPr id="495" name="Google Shape;495;p53"/>
          <p:cNvSpPr txBox="1"/>
          <p:nvPr/>
        </p:nvSpPr>
        <p:spPr>
          <a:xfrm>
            <a:off x="2336725" y="3926050"/>
            <a:ext cx="610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cxnSp>
        <p:nvCxnSpPr>
          <p:cNvPr id="496" name="Google Shape;496;p53"/>
          <p:cNvCxnSpPr>
            <a:stCxn id="493" idx="2"/>
            <a:endCxn id="494" idx="1"/>
          </p:cNvCxnSpPr>
          <p:nvPr/>
        </p:nvCxnSpPr>
        <p:spPr>
          <a:xfrm rot="5400000">
            <a:off x="2040850" y="2248150"/>
            <a:ext cx="813300" cy="2868900"/>
          </a:xfrm>
          <a:prstGeom prst="bentConnector4">
            <a:avLst>
              <a:gd fmla="val 39967" name="adj1"/>
              <a:gd fmla="val 108303" name="adj2"/>
            </a:avLst>
          </a:prstGeom>
          <a:noFill/>
          <a:ln cap="flat" cmpd="sng" w="19050">
            <a:solidFill>
              <a:schemeClr val="dk2"/>
            </a:solidFill>
            <a:prstDash val="solid"/>
            <a:round/>
            <a:headEnd len="med" w="med" type="none"/>
            <a:tailEnd len="med" w="med" type="triangle"/>
          </a:ln>
        </p:spPr>
      </p:cxnSp>
      <p:cxnSp>
        <p:nvCxnSpPr>
          <p:cNvPr id="497" name="Google Shape;497;p53"/>
          <p:cNvCxnSpPr>
            <a:stCxn id="494" idx="3"/>
            <a:endCxn id="495" idx="1"/>
          </p:cNvCxnSpPr>
          <p:nvPr/>
        </p:nvCxnSpPr>
        <p:spPr>
          <a:xfrm>
            <a:off x="1623175" y="4089100"/>
            <a:ext cx="713700" cy="0"/>
          </a:xfrm>
          <a:prstGeom prst="straightConnector1">
            <a:avLst/>
          </a:prstGeom>
          <a:noFill/>
          <a:ln cap="flat" cmpd="sng" w="19050">
            <a:solidFill>
              <a:schemeClr val="dk2"/>
            </a:solidFill>
            <a:prstDash val="solid"/>
            <a:round/>
            <a:headEnd len="med" w="med" type="none"/>
            <a:tailEnd len="med" w="med" type="triangle"/>
          </a:ln>
        </p:spPr>
      </p:cxnSp>
      <p:sp>
        <p:nvSpPr>
          <p:cNvPr id="498" name="Google Shape;498;p53"/>
          <p:cNvSpPr txBox="1"/>
          <p:nvPr/>
        </p:nvSpPr>
        <p:spPr>
          <a:xfrm>
            <a:off x="915275" y="4215028"/>
            <a:ext cx="799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reduce</a:t>
            </a:r>
            <a:endParaRPr b="1"/>
          </a:p>
        </p:txBody>
      </p:sp>
      <p:sp>
        <p:nvSpPr>
          <p:cNvPr id="499" name="Google Shape;499;p53"/>
          <p:cNvSpPr txBox="1"/>
          <p:nvPr/>
        </p:nvSpPr>
        <p:spPr>
          <a:xfrm>
            <a:off x="2336725" y="4215028"/>
            <a:ext cx="610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index</a:t>
            </a:r>
            <a:endParaRPr i="1"/>
          </a:p>
        </p:txBody>
      </p:sp>
      <p:sp>
        <p:nvSpPr>
          <p:cNvPr id="500" name="Google Shape;500;p53"/>
          <p:cNvSpPr/>
          <p:nvPr/>
        </p:nvSpPr>
        <p:spPr>
          <a:xfrm>
            <a:off x="6901625" y="4232975"/>
            <a:ext cx="744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4178</a:t>
            </a:r>
            <a:endParaRPr>
              <a:latin typeface="Consolas"/>
              <a:ea typeface="Consolas"/>
              <a:cs typeface="Consolas"/>
              <a:sym typeface="Consolas"/>
            </a:endParaRPr>
          </a:p>
        </p:txBody>
      </p:sp>
      <p:cxnSp>
        <p:nvCxnSpPr>
          <p:cNvPr id="501" name="Google Shape;501;p53"/>
          <p:cNvCxnSpPr>
            <a:endCxn id="500" idx="1"/>
          </p:cNvCxnSpPr>
          <p:nvPr/>
        </p:nvCxnSpPr>
        <p:spPr>
          <a:xfrm>
            <a:off x="6551525" y="4358675"/>
            <a:ext cx="350100" cy="1500"/>
          </a:xfrm>
          <a:prstGeom prst="straightConnector1">
            <a:avLst/>
          </a:prstGeom>
          <a:noFill/>
          <a:ln cap="flat" cmpd="sng" w="19050">
            <a:solidFill>
              <a:schemeClr val="dk2"/>
            </a:solidFill>
            <a:prstDash val="solid"/>
            <a:round/>
            <a:headEnd len="med" w="med" type="none"/>
            <a:tailEnd len="med" w="med" type="triangle"/>
          </a:ln>
        </p:spPr>
      </p:cxnSp>
      <p:cxnSp>
        <p:nvCxnSpPr>
          <p:cNvPr id="502" name="Google Shape;502;p53"/>
          <p:cNvCxnSpPr>
            <a:endCxn id="503" idx="1"/>
          </p:cNvCxnSpPr>
          <p:nvPr/>
        </p:nvCxnSpPr>
        <p:spPr>
          <a:xfrm flipH="1" rot="10800000">
            <a:off x="5415276" y="34218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503" name="Google Shape;503;p53"/>
          <p:cNvSpPr/>
          <p:nvPr/>
        </p:nvSpPr>
        <p:spPr>
          <a:xfrm>
            <a:off x="5793276" y="33033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44</a:t>
            </a:r>
            <a:endParaRPr/>
          </a:p>
        </p:txBody>
      </p:sp>
      <p:sp>
        <p:nvSpPr>
          <p:cNvPr id="504" name="Google Shape;504;p53"/>
          <p:cNvSpPr/>
          <p:nvPr/>
        </p:nvSpPr>
        <p:spPr>
          <a:xfrm>
            <a:off x="6901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9</a:t>
            </a:r>
            <a:endParaRPr/>
          </a:p>
        </p:txBody>
      </p:sp>
      <p:cxnSp>
        <p:nvCxnSpPr>
          <p:cNvPr id="505" name="Google Shape;505;p53"/>
          <p:cNvCxnSpPr>
            <a:stCxn id="488" idx="3"/>
            <a:endCxn id="504" idx="1"/>
          </p:cNvCxnSpPr>
          <p:nvPr/>
        </p:nvCxnSpPr>
        <p:spPr>
          <a:xfrm>
            <a:off x="6551525" y="4590174"/>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506" name="Google Shape;506;p53"/>
          <p:cNvCxnSpPr/>
          <p:nvPr/>
        </p:nvCxnSpPr>
        <p:spPr>
          <a:xfrm flipH="1" rot="10800000">
            <a:off x="5273875" y="3556404"/>
            <a:ext cx="333900" cy="192900"/>
          </a:xfrm>
          <a:prstGeom prst="straightConnector1">
            <a:avLst/>
          </a:prstGeom>
          <a:noFill/>
          <a:ln cap="flat" cmpd="sng" w="19050">
            <a:solidFill>
              <a:schemeClr val="dk2"/>
            </a:solidFill>
            <a:prstDash val="solid"/>
            <a:round/>
            <a:headEnd len="med" w="med" type="none"/>
            <a:tailEnd len="med" w="med" type="none"/>
          </a:ln>
        </p:spPr>
      </p:cxnSp>
      <p:sp>
        <p:nvSpPr>
          <p:cNvPr id="507" name="Google Shape;507;p53"/>
          <p:cNvSpPr/>
          <p:nvPr/>
        </p:nvSpPr>
        <p:spPr>
          <a:xfrm>
            <a:off x="7490426" y="2359650"/>
            <a:ext cx="1487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1034854400</a:t>
            </a:r>
            <a:endParaRPr>
              <a:latin typeface="Consolas"/>
              <a:ea typeface="Consolas"/>
              <a:cs typeface="Consolas"/>
              <a:sym typeface="Consolas"/>
            </a:endParaRPr>
          </a:p>
        </p:txBody>
      </p:sp>
      <p:cxnSp>
        <p:nvCxnSpPr>
          <p:cNvPr id="508" name="Google Shape;508;p53"/>
          <p:cNvCxnSpPr>
            <a:endCxn id="507" idx="1"/>
          </p:cNvCxnSpPr>
          <p:nvPr/>
        </p:nvCxnSpPr>
        <p:spPr>
          <a:xfrm>
            <a:off x="7165526" y="2486850"/>
            <a:ext cx="324900" cy="0"/>
          </a:xfrm>
          <a:prstGeom prst="straightConnector1">
            <a:avLst/>
          </a:prstGeom>
          <a:noFill/>
          <a:ln cap="flat" cmpd="sng" w="19050">
            <a:solidFill>
              <a:schemeClr val="dk2"/>
            </a:solidFill>
            <a:prstDash val="solid"/>
            <a:round/>
            <a:headEnd len="med" w="med" type="none"/>
            <a:tailEnd len="med" w="med" type="triangle"/>
          </a:ln>
        </p:spPr>
      </p:cxnSp>
      <p:sp>
        <p:nvSpPr>
          <p:cNvPr id="509" name="Google Shape;509;p53"/>
          <p:cNvSpPr txBox="1"/>
          <p:nvPr/>
        </p:nvSpPr>
        <p:spPr>
          <a:xfrm>
            <a:off x="381625" y="2763025"/>
            <a:ext cx="2781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Each integer gets </a:t>
            </a:r>
            <a:r>
              <a:rPr b="1" lang="en">
                <a:latin typeface="Roboto"/>
                <a:ea typeface="Roboto"/>
                <a:cs typeface="Roboto"/>
                <a:sym typeface="Roboto"/>
              </a:rPr>
              <a:t>reduced</a:t>
            </a:r>
            <a:r>
              <a:rPr lang="en">
                <a:latin typeface="Roboto"/>
                <a:ea typeface="Roboto"/>
                <a:cs typeface="Roboto"/>
                <a:sym typeface="Roboto"/>
              </a:rPr>
              <a:t> into an </a:t>
            </a:r>
            <a:r>
              <a:rPr i="1" lang="en">
                <a:latin typeface="Roboto"/>
                <a:ea typeface="Roboto"/>
                <a:cs typeface="Roboto"/>
                <a:sym typeface="Roboto"/>
              </a:rPr>
              <a:t>index</a:t>
            </a:r>
            <a:r>
              <a:rPr lang="en">
                <a:latin typeface="Roboto"/>
                <a:ea typeface="Roboto"/>
                <a:cs typeface="Roboto"/>
                <a:sym typeface="Roboto"/>
              </a:rPr>
              <a:t>.</a:t>
            </a:r>
            <a:endParaRPr>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5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Increasing M</a:t>
            </a:r>
            <a:endParaRPr/>
          </a:p>
        </p:txBody>
      </p:sp>
      <p:sp>
        <p:nvSpPr>
          <p:cNvPr id="515" name="Google Shape;515;p5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600"/>
              <a:t>How much </a:t>
            </a:r>
            <a:r>
              <a:rPr lang="en" sz="1600"/>
              <a:t>to </a:t>
            </a:r>
            <a:r>
              <a:rPr lang="en" sz="1600"/>
              <a:t>increase M? </a:t>
            </a:r>
            <a:endParaRPr sz="1600"/>
          </a:p>
          <a:p>
            <a:pPr indent="-330200" lvl="0" marL="457200" rtl="0" algn="l">
              <a:spcBef>
                <a:spcPts val="600"/>
              </a:spcBef>
              <a:spcAft>
                <a:spcPts val="0"/>
              </a:spcAft>
              <a:buSzPts val="1600"/>
              <a:buChar char="●"/>
            </a:pPr>
            <a:r>
              <a:rPr lang="en" sz="1600"/>
              <a:t>When we increase M, we'll have to reassign every number to a new box, which will take Θ(N) time during that add operation</a:t>
            </a:r>
            <a:endParaRPr sz="1600"/>
          </a:p>
          <a:p>
            <a:pPr indent="-330200" lvl="0" marL="457200" rtl="0" algn="l">
              <a:spcBef>
                <a:spcPts val="0"/>
              </a:spcBef>
              <a:spcAft>
                <a:spcPts val="0"/>
              </a:spcAft>
              <a:buSzPts val="1600"/>
              <a:buChar char="●"/>
            </a:pPr>
            <a:r>
              <a:rPr lang="en" sz="1600"/>
              <a:t>Our goal is to have Θ(1) amortized runtime, and we've seen from ArrayLists that we can get that as long as we do Θ(N) steps rarely enough</a:t>
            </a:r>
            <a:endParaRPr sz="1600"/>
          </a:p>
          <a:p>
            <a:pPr indent="-330200" lvl="0" marL="457200" rtl="0" algn="l">
              <a:spcBef>
                <a:spcPts val="0"/>
              </a:spcBef>
              <a:spcAft>
                <a:spcPts val="0"/>
              </a:spcAft>
              <a:buSzPts val="1600"/>
              <a:buChar char="●"/>
            </a:pPr>
            <a:r>
              <a:rPr lang="en" sz="1600"/>
              <a:t>Therefore, M should double every time we resize</a:t>
            </a:r>
            <a:endParaRPr sz="1600"/>
          </a:p>
        </p:txBody>
      </p:sp>
      <p:sp>
        <p:nvSpPr>
          <p:cNvPr id="516" name="Google Shape;516;p54"/>
          <p:cNvSpPr/>
          <p:nvPr/>
        </p:nvSpPr>
        <p:spPr>
          <a:xfrm>
            <a:off x="5273116" y="330227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517" name="Google Shape;517;p54"/>
          <p:cNvSpPr/>
          <p:nvPr/>
        </p:nvSpPr>
        <p:spPr>
          <a:xfrm>
            <a:off x="5273116" y="3536660"/>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518" name="Google Shape;518;p54"/>
          <p:cNvGrpSpPr/>
          <p:nvPr/>
        </p:nvGrpSpPr>
        <p:grpSpPr>
          <a:xfrm>
            <a:off x="5273116" y="3074073"/>
            <a:ext cx="335400" cy="237000"/>
            <a:chOff x="1911775" y="4636234"/>
            <a:chExt cx="335400" cy="237000"/>
          </a:xfrm>
        </p:grpSpPr>
        <p:sp>
          <p:nvSpPr>
            <p:cNvPr id="519" name="Google Shape;519;p5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520" name="Google Shape;520;p5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521" name="Google Shape;521;p54"/>
          <p:cNvGrpSpPr/>
          <p:nvPr/>
        </p:nvGrpSpPr>
        <p:grpSpPr>
          <a:xfrm>
            <a:off x="5273116" y="2840218"/>
            <a:ext cx="335400" cy="237000"/>
            <a:chOff x="1911775" y="4636234"/>
            <a:chExt cx="335400" cy="237000"/>
          </a:xfrm>
        </p:grpSpPr>
        <p:sp>
          <p:nvSpPr>
            <p:cNvPr id="522" name="Google Shape;522;p5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523" name="Google Shape;523;p5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524" name="Google Shape;524;p54"/>
          <p:cNvGrpSpPr/>
          <p:nvPr/>
        </p:nvGrpSpPr>
        <p:grpSpPr>
          <a:xfrm>
            <a:off x="5273116" y="2599794"/>
            <a:ext cx="335400" cy="237000"/>
            <a:chOff x="1911775" y="4636234"/>
            <a:chExt cx="335400" cy="237000"/>
          </a:xfrm>
        </p:grpSpPr>
        <p:sp>
          <p:nvSpPr>
            <p:cNvPr id="525" name="Google Shape;525;p5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526" name="Google Shape;526;p5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527" name="Google Shape;527;p54"/>
          <p:cNvSpPr/>
          <p:nvPr/>
        </p:nvSpPr>
        <p:spPr>
          <a:xfrm>
            <a:off x="5273116" y="23659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528" name="Google Shape;528;p54"/>
          <p:cNvSpPr txBox="1"/>
          <p:nvPr/>
        </p:nvSpPr>
        <p:spPr>
          <a:xfrm>
            <a:off x="4825850" y="2318525"/>
            <a:ext cx="438600" cy="251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7</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8</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9</a:t>
            </a:r>
            <a:endParaRPr sz="1500">
              <a:latin typeface="Consolas"/>
              <a:ea typeface="Consolas"/>
              <a:cs typeface="Consolas"/>
              <a:sym typeface="Consolas"/>
            </a:endParaRPr>
          </a:p>
        </p:txBody>
      </p:sp>
      <p:sp>
        <p:nvSpPr>
          <p:cNvPr id="529" name="Google Shape;529;p54"/>
          <p:cNvSpPr/>
          <p:nvPr/>
        </p:nvSpPr>
        <p:spPr>
          <a:xfrm>
            <a:off x="5273116" y="4240326"/>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530" name="Google Shape;530;p54"/>
          <p:cNvGrpSpPr/>
          <p:nvPr/>
        </p:nvGrpSpPr>
        <p:grpSpPr>
          <a:xfrm>
            <a:off x="5273116" y="4000297"/>
            <a:ext cx="335400" cy="237000"/>
            <a:chOff x="1911775" y="4636234"/>
            <a:chExt cx="335400" cy="237000"/>
          </a:xfrm>
        </p:grpSpPr>
        <p:sp>
          <p:nvSpPr>
            <p:cNvPr id="531" name="Google Shape;531;p5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532" name="Google Shape;532;p5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533" name="Google Shape;533;p54"/>
          <p:cNvGrpSpPr/>
          <p:nvPr/>
        </p:nvGrpSpPr>
        <p:grpSpPr>
          <a:xfrm>
            <a:off x="5273116" y="3766442"/>
            <a:ext cx="335400" cy="237000"/>
            <a:chOff x="1911775" y="4636234"/>
            <a:chExt cx="335400" cy="237000"/>
          </a:xfrm>
        </p:grpSpPr>
        <p:sp>
          <p:nvSpPr>
            <p:cNvPr id="534" name="Google Shape;534;p5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535" name="Google Shape;535;p5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cxnSp>
        <p:nvCxnSpPr>
          <p:cNvPr id="536" name="Google Shape;536;p54"/>
          <p:cNvCxnSpPr>
            <a:endCxn id="537" idx="1"/>
          </p:cNvCxnSpPr>
          <p:nvPr/>
        </p:nvCxnSpPr>
        <p:spPr>
          <a:xfrm flipH="1" rot="10800000">
            <a:off x="5428625" y="4358825"/>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538" name="Google Shape;538;p54"/>
          <p:cNvSpPr/>
          <p:nvPr/>
        </p:nvSpPr>
        <p:spPr>
          <a:xfrm>
            <a:off x="5273116" y="447470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539" name="Google Shape;539;p54"/>
          <p:cNvCxnSpPr>
            <a:endCxn id="540" idx="1"/>
          </p:cNvCxnSpPr>
          <p:nvPr/>
        </p:nvCxnSpPr>
        <p:spPr>
          <a:xfrm>
            <a:off x="5437925" y="4590174"/>
            <a:ext cx="368700" cy="0"/>
          </a:xfrm>
          <a:prstGeom prst="straightConnector1">
            <a:avLst/>
          </a:prstGeom>
          <a:noFill/>
          <a:ln cap="flat" cmpd="sng" w="19050">
            <a:solidFill>
              <a:schemeClr val="dk2"/>
            </a:solidFill>
            <a:prstDash val="solid"/>
            <a:round/>
            <a:headEnd len="med" w="med" type="none"/>
            <a:tailEnd len="med" w="med" type="triangle"/>
          </a:ln>
        </p:spPr>
      </p:cxnSp>
      <p:cxnSp>
        <p:nvCxnSpPr>
          <p:cNvPr id="541" name="Google Shape;541;p54"/>
          <p:cNvCxnSpPr>
            <a:endCxn id="542" idx="1"/>
          </p:cNvCxnSpPr>
          <p:nvPr/>
        </p:nvCxnSpPr>
        <p:spPr>
          <a:xfrm flipH="1" rot="10800000">
            <a:off x="5437928" y="2484450"/>
            <a:ext cx="368700" cy="4800"/>
          </a:xfrm>
          <a:prstGeom prst="straightConnector1">
            <a:avLst/>
          </a:prstGeom>
          <a:noFill/>
          <a:ln cap="flat" cmpd="sng" w="19050">
            <a:solidFill>
              <a:schemeClr val="dk2"/>
            </a:solidFill>
            <a:prstDash val="solid"/>
            <a:round/>
            <a:headEnd len="med" w="med" type="none"/>
            <a:tailEnd len="med" w="med" type="triangle"/>
          </a:ln>
        </p:spPr>
      </p:cxnSp>
      <p:sp>
        <p:nvSpPr>
          <p:cNvPr id="537" name="Google Shape;537;p54"/>
          <p:cNvSpPr/>
          <p:nvPr/>
        </p:nvSpPr>
        <p:spPr>
          <a:xfrm>
            <a:off x="5806625" y="4240325"/>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88</a:t>
            </a:r>
            <a:endParaRPr/>
          </a:p>
        </p:txBody>
      </p:sp>
      <p:sp>
        <p:nvSpPr>
          <p:cNvPr id="542" name="Google Shape;542;p54"/>
          <p:cNvSpPr/>
          <p:nvPr/>
        </p:nvSpPr>
        <p:spPr>
          <a:xfrm>
            <a:off x="5806628" y="2357250"/>
            <a:ext cx="4782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sp>
        <p:nvSpPr>
          <p:cNvPr id="543" name="Google Shape;543;p54"/>
          <p:cNvSpPr/>
          <p:nvPr/>
        </p:nvSpPr>
        <p:spPr>
          <a:xfrm>
            <a:off x="6609624" y="2357250"/>
            <a:ext cx="555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a:t>
            </a:r>
            <a:endParaRPr>
              <a:latin typeface="Consolas"/>
              <a:ea typeface="Consolas"/>
              <a:cs typeface="Consolas"/>
              <a:sym typeface="Consolas"/>
            </a:endParaRPr>
          </a:p>
        </p:txBody>
      </p:sp>
      <p:cxnSp>
        <p:nvCxnSpPr>
          <p:cNvPr id="544" name="Google Shape;544;p54"/>
          <p:cNvCxnSpPr>
            <a:stCxn id="542" idx="3"/>
            <a:endCxn id="543" idx="1"/>
          </p:cNvCxnSpPr>
          <p:nvPr/>
        </p:nvCxnSpPr>
        <p:spPr>
          <a:xfrm>
            <a:off x="6284828" y="2484450"/>
            <a:ext cx="324900" cy="0"/>
          </a:xfrm>
          <a:prstGeom prst="straightConnector1">
            <a:avLst/>
          </a:prstGeom>
          <a:noFill/>
          <a:ln cap="flat" cmpd="sng" w="19050">
            <a:solidFill>
              <a:schemeClr val="dk2"/>
            </a:solidFill>
            <a:prstDash val="solid"/>
            <a:round/>
            <a:headEnd len="med" w="med" type="none"/>
            <a:tailEnd len="med" w="med" type="triangle"/>
          </a:ln>
        </p:spPr>
      </p:cxnSp>
      <p:sp>
        <p:nvSpPr>
          <p:cNvPr id="540" name="Google Shape;540;p54"/>
          <p:cNvSpPr/>
          <p:nvPr/>
        </p:nvSpPr>
        <p:spPr>
          <a:xfrm>
            <a:off x="5806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3719</a:t>
            </a:r>
            <a:endParaRPr/>
          </a:p>
        </p:txBody>
      </p:sp>
      <p:sp>
        <p:nvSpPr>
          <p:cNvPr id="545" name="Google Shape;545;p54"/>
          <p:cNvSpPr txBox="1"/>
          <p:nvPr/>
        </p:nvSpPr>
        <p:spPr>
          <a:xfrm>
            <a:off x="3215350" y="2949850"/>
            <a:ext cx="1333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1034854400</a:t>
            </a:r>
            <a:endParaRPr>
              <a:latin typeface="Consolas"/>
              <a:ea typeface="Consolas"/>
              <a:cs typeface="Consolas"/>
              <a:sym typeface="Consolas"/>
            </a:endParaRPr>
          </a:p>
        </p:txBody>
      </p:sp>
      <p:sp>
        <p:nvSpPr>
          <p:cNvPr id="546" name="Google Shape;546;p54"/>
          <p:cNvSpPr txBox="1"/>
          <p:nvPr/>
        </p:nvSpPr>
        <p:spPr>
          <a:xfrm>
            <a:off x="1012975" y="3926050"/>
            <a:ext cx="6102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 10</a:t>
            </a:r>
            <a:endParaRPr/>
          </a:p>
        </p:txBody>
      </p:sp>
      <p:sp>
        <p:nvSpPr>
          <p:cNvPr id="547" name="Google Shape;547;p54"/>
          <p:cNvSpPr txBox="1"/>
          <p:nvPr/>
        </p:nvSpPr>
        <p:spPr>
          <a:xfrm>
            <a:off x="2336725" y="3926050"/>
            <a:ext cx="610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cxnSp>
        <p:nvCxnSpPr>
          <p:cNvPr id="548" name="Google Shape;548;p54"/>
          <p:cNvCxnSpPr>
            <a:stCxn id="545" idx="2"/>
            <a:endCxn id="546" idx="1"/>
          </p:cNvCxnSpPr>
          <p:nvPr/>
        </p:nvCxnSpPr>
        <p:spPr>
          <a:xfrm rot="5400000">
            <a:off x="2040850" y="2248150"/>
            <a:ext cx="813300" cy="2868900"/>
          </a:xfrm>
          <a:prstGeom prst="bentConnector4">
            <a:avLst>
              <a:gd fmla="val 39967" name="adj1"/>
              <a:gd fmla="val 108303" name="adj2"/>
            </a:avLst>
          </a:prstGeom>
          <a:noFill/>
          <a:ln cap="flat" cmpd="sng" w="19050">
            <a:solidFill>
              <a:schemeClr val="dk2"/>
            </a:solidFill>
            <a:prstDash val="solid"/>
            <a:round/>
            <a:headEnd len="med" w="med" type="none"/>
            <a:tailEnd len="med" w="med" type="triangle"/>
          </a:ln>
        </p:spPr>
      </p:cxnSp>
      <p:cxnSp>
        <p:nvCxnSpPr>
          <p:cNvPr id="549" name="Google Shape;549;p54"/>
          <p:cNvCxnSpPr>
            <a:stCxn id="546" idx="3"/>
            <a:endCxn id="547" idx="1"/>
          </p:cNvCxnSpPr>
          <p:nvPr/>
        </p:nvCxnSpPr>
        <p:spPr>
          <a:xfrm>
            <a:off x="1623175" y="4089100"/>
            <a:ext cx="713700" cy="0"/>
          </a:xfrm>
          <a:prstGeom prst="straightConnector1">
            <a:avLst/>
          </a:prstGeom>
          <a:noFill/>
          <a:ln cap="flat" cmpd="sng" w="19050">
            <a:solidFill>
              <a:schemeClr val="dk2"/>
            </a:solidFill>
            <a:prstDash val="solid"/>
            <a:round/>
            <a:headEnd len="med" w="med" type="none"/>
            <a:tailEnd len="med" w="med" type="triangle"/>
          </a:ln>
        </p:spPr>
      </p:cxnSp>
      <p:sp>
        <p:nvSpPr>
          <p:cNvPr id="550" name="Google Shape;550;p54"/>
          <p:cNvSpPr txBox="1"/>
          <p:nvPr/>
        </p:nvSpPr>
        <p:spPr>
          <a:xfrm>
            <a:off x="915275" y="4215028"/>
            <a:ext cx="799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reduce</a:t>
            </a:r>
            <a:endParaRPr b="1"/>
          </a:p>
        </p:txBody>
      </p:sp>
      <p:sp>
        <p:nvSpPr>
          <p:cNvPr id="551" name="Google Shape;551;p54"/>
          <p:cNvSpPr txBox="1"/>
          <p:nvPr/>
        </p:nvSpPr>
        <p:spPr>
          <a:xfrm>
            <a:off x="2336725" y="4215028"/>
            <a:ext cx="610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index</a:t>
            </a:r>
            <a:endParaRPr i="1"/>
          </a:p>
        </p:txBody>
      </p:sp>
      <p:sp>
        <p:nvSpPr>
          <p:cNvPr id="552" name="Google Shape;552;p54"/>
          <p:cNvSpPr/>
          <p:nvPr/>
        </p:nvSpPr>
        <p:spPr>
          <a:xfrm>
            <a:off x="6901625" y="4232975"/>
            <a:ext cx="744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4178</a:t>
            </a:r>
            <a:endParaRPr>
              <a:latin typeface="Consolas"/>
              <a:ea typeface="Consolas"/>
              <a:cs typeface="Consolas"/>
              <a:sym typeface="Consolas"/>
            </a:endParaRPr>
          </a:p>
        </p:txBody>
      </p:sp>
      <p:cxnSp>
        <p:nvCxnSpPr>
          <p:cNvPr id="553" name="Google Shape;553;p54"/>
          <p:cNvCxnSpPr>
            <a:endCxn id="552" idx="1"/>
          </p:cNvCxnSpPr>
          <p:nvPr/>
        </p:nvCxnSpPr>
        <p:spPr>
          <a:xfrm>
            <a:off x="6551525" y="4358675"/>
            <a:ext cx="350100" cy="1500"/>
          </a:xfrm>
          <a:prstGeom prst="straightConnector1">
            <a:avLst/>
          </a:prstGeom>
          <a:noFill/>
          <a:ln cap="flat" cmpd="sng" w="19050">
            <a:solidFill>
              <a:schemeClr val="dk2"/>
            </a:solidFill>
            <a:prstDash val="solid"/>
            <a:round/>
            <a:headEnd len="med" w="med" type="none"/>
            <a:tailEnd len="med" w="med" type="triangle"/>
          </a:ln>
        </p:spPr>
      </p:cxnSp>
      <p:cxnSp>
        <p:nvCxnSpPr>
          <p:cNvPr id="554" name="Google Shape;554;p54"/>
          <p:cNvCxnSpPr>
            <a:endCxn id="555" idx="1"/>
          </p:cNvCxnSpPr>
          <p:nvPr/>
        </p:nvCxnSpPr>
        <p:spPr>
          <a:xfrm flipH="1" rot="10800000">
            <a:off x="5415276" y="34218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555" name="Google Shape;555;p54"/>
          <p:cNvSpPr/>
          <p:nvPr/>
        </p:nvSpPr>
        <p:spPr>
          <a:xfrm>
            <a:off x="5793276" y="33033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44</a:t>
            </a:r>
            <a:endParaRPr/>
          </a:p>
        </p:txBody>
      </p:sp>
      <p:sp>
        <p:nvSpPr>
          <p:cNvPr id="556" name="Google Shape;556;p54"/>
          <p:cNvSpPr/>
          <p:nvPr/>
        </p:nvSpPr>
        <p:spPr>
          <a:xfrm>
            <a:off x="6901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9</a:t>
            </a:r>
            <a:endParaRPr/>
          </a:p>
        </p:txBody>
      </p:sp>
      <p:cxnSp>
        <p:nvCxnSpPr>
          <p:cNvPr id="557" name="Google Shape;557;p54"/>
          <p:cNvCxnSpPr>
            <a:stCxn id="540" idx="3"/>
            <a:endCxn id="556" idx="1"/>
          </p:cNvCxnSpPr>
          <p:nvPr/>
        </p:nvCxnSpPr>
        <p:spPr>
          <a:xfrm>
            <a:off x="6551525" y="4590174"/>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558" name="Google Shape;558;p54"/>
          <p:cNvCxnSpPr/>
          <p:nvPr/>
        </p:nvCxnSpPr>
        <p:spPr>
          <a:xfrm flipH="1" rot="10800000">
            <a:off x="5273875" y="3556404"/>
            <a:ext cx="333900" cy="192900"/>
          </a:xfrm>
          <a:prstGeom prst="straightConnector1">
            <a:avLst/>
          </a:prstGeom>
          <a:noFill/>
          <a:ln cap="flat" cmpd="sng" w="19050">
            <a:solidFill>
              <a:schemeClr val="dk2"/>
            </a:solidFill>
            <a:prstDash val="solid"/>
            <a:round/>
            <a:headEnd len="med" w="med" type="none"/>
            <a:tailEnd len="med" w="med" type="none"/>
          </a:ln>
        </p:spPr>
      </p:cxnSp>
      <p:sp>
        <p:nvSpPr>
          <p:cNvPr id="559" name="Google Shape;559;p54"/>
          <p:cNvSpPr/>
          <p:nvPr/>
        </p:nvSpPr>
        <p:spPr>
          <a:xfrm>
            <a:off x="7490426" y="2359650"/>
            <a:ext cx="1487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1034854400</a:t>
            </a:r>
            <a:endParaRPr>
              <a:latin typeface="Consolas"/>
              <a:ea typeface="Consolas"/>
              <a:cs typeface="Consolas"/>
              <a:sym typeface="Consolas"/>
            </a:endParaRPr>
          </a:p>
        </p:txBody>
      </p:sp>
      <p:cxnSp>
        <p:nvCxnSpPr>
          <p:cNvPr id="560" name="Google Shape;560;p54"/>
          <p:cNvCxnSpPr>
            <a:endCxn id="559" idx="1"/>
          </p:cNvCxnSpPr>
          <p:nvPr/>
        </p:nvCxnSpPr>
        <p:spPr>
          <a:xfrm>
            <a:off x="7165526" y="2486850"/>
            <a:ext cx="324900" cy="0"/>
          </a:xfrm>
          <a:prstGeom prst="straightConnector1">
            <a:avLst/>
          </a:prstGeom>
          <a:noFill/>
          <a:ln cap="flat" cmpd="sng" w="19050">
            <a:solidFill>
              <a:schemeClr val="dk2"/>
            </a:solidFill>
            <a:prstDash val="solid"/>
            <a:round/>
            <a:headEnd len="med" w="med" type="none"/>
            <a:tailEnd len="med" w="med" type="triangle"/>
          </a:ln>
        </p:spPr>
      </p:cxnSp>
      <p:sp>
        <p:nvSpPr>
          <p:cNvPr id="561" name="Google Shape;561;p54"/>
          <p:cNvSpPr txBox="1"/>
          <p:nvPr/>
        </p:nvSpPr>
        <p:spPr>
          <a:xfrm>
            <a:off x="381625" y="2763025"/>
            <a:ext cx="2781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Each integer gets </a:t>
            </a:r>
            <a:r>
              <a:rPr b="1" lang="en">
                <a:latin typeface="Roboto"/>
                <a:ea typeface="Roboto"/>
                <a:cs typeface="Roboto"/>
                <a:sym typeface="Roboto"/>
              </a:rPr>
              <a:t>reduced</a:t>
            </a:r>
            <a:r>
              <a:rPr lang="en">
                <a:latin typeface="Roboto"/>
                <a:ea typeface="Roboto"/>
                <a:cs typeface="Roboto"/>
                <a:sym typeface="Roboto"/>
              </a:rPr>
              <a:t> into an </a:t>
            </a:r>
            <a:r>
              <a:rPr i="1" lang="en">
                <a:latin typeface="Roboto"/>
                <a:ea typeface="Roboto"/>
                <a:cs typeface="Roboto"/>
                <a:sym typeface="Roboto"/>
              </a:rPr>
              <a:t>index</a:t>
            </a:r>
            <a:r>
              <a:rPr lang="en">
                <a:latin typeface="Roboto"/>
                <a:ea typeface="Roboto"/>
                <a:cs typeface="Roboto"/>
                <a:sym typeface="Roboto"/>
              </a:rPr>
              <a:t>.</a:t>
            </a:r>
            <a:endParaRPr>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5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Resizing Example</a:t>
            </a:r>
            <a:endParaRPr/>
          </a:p>
        </p:txBody>
      </p:sp>
      <p:sp>
        <p:nvSpPr>
          <p:cNvPr id="567" name="Google Shape;567;p5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Suppose we set a rule that when</a:t>
            </a:r>
            <a:r>
              <a:rPr lang="en" sz="2000"/>
              <a:t> N/M is ≥ 1.5, we double M.</a:t>
            </a:r>
            <a:endParaRPr/>
          </a:p>
        </p:txBody>
      </p:sp>
      <p:sp>
        <p:nvSpPr>
          <p:cNvPr id="568" name="Google Shape;568;p55"/>
          <p:cNvSpPr/>
          <p:nvPr/>
        </p:nvSpPr>
        <p:spPr>
          <a:xfrm>
            <a:off x="459800" y="3713868"/>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569" name="Google Shape;569;p55"/>
          <p:cNvSpPr/>
          <p:nvPr/>
        </p:nvSpPr>
        <p:spPr>
          <a:xfrm>
            <a:off x="459800" y="4162301"/>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570" name="Google Shape;570;p55"/>
          <p:cNvSpPr/>
          <p:nvPr/>
        </p:nvSpPr>
        <p:spPr>
          <a:xfrm>
            <a:off x="459800" y="3269484"/>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571" name="Google Shape;571;p55"/>
          <p:cNvSpPr txBox="1"/>
          <p:nvPr/>
        </p:nvSpPr>
        <p:spPr>
          <a:xfrm>
            <a:off x="187975" y="28344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572" name="Google Shape;572;p55"/>
          <p:cNvSpPr/>
          <p:nvPr/>
        </p:nvSpPr>
        <p:spPr>
          <a:xfrm>
            <a:off x="459800" y="2821050"/>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573" name="Google Shape;573;p55"/>
          <p:cNvSpPr txBox="1"/>
          <p:nvPr/>
        </p:nvSpPr>
        <p:spPr>
          <a:xfrm>
            <a:off x="326525" y="22865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0  	M = 4 	N / M = 0</a:t>
            </a:r>
            <a:endParaRPr/>
          </a:p>
        </p:txBody>
      </p:sp>
      <p:cxnSp>
        <p:nvCxnSpPr>
          <p:cNvPr id="574" name="Google Shape;574;p55"/>
          <p:cNvCxnSpPr/>
          <p:nvPr/>
        </p:nvCxnSpPr>
        <p:spPr>
          <a:xfrm flipH="1" rot="10800000">
            <a:off x="459809" y="3734433"/>
            <a:ext cx="481200" cy="419400"/>
          </a:xfrm>
          <a:prstGeom prst="straightConnector1">
            <a:avLst/>
          </a:prstGeom>
          <a:noFill/>
          <a:ln cap="flat" cmpd="sng" w="19050">
            <a:solidFill>
              <a:srgbClr val="666666"/>
            </a:solidFill>
            <a:prstDash val="solid"/>
            <a:round/>
            <a:headEnd len="med" w="med" type="none"/>
            <a:tailEnd len="med" w="med" type="none"/>
          </a:ln>
        </p:spPr>
      </p:cxnSp>
      <p:cxnSp>
        <p:nvCxnSpPr>
          <p:cNvPr id="575" name="Google Shape;575;p55"/>
          <p:cNvCxnSpPr/>
          <p:nvPr/>
        </p:nvCxnSpPr>
        <p:spPr>
          <a:xfrm flipH="1" rot="10800000">
            <a:off x="465809" y="3285008"/>
            <a:ext cx="481200" cy="419400"/>
          </a:xfrm>
          <a:prstGeom prst="straightConnector1">
            <a:avLst/>
          </a:prstGeom>
          <a:noFill/>
          <a:ln cap="flat" cmpd="sng" w="19050">
            <a:solidFill>
              <a:srgbClr val="666666"/>
            </a:solidFill>
            <a:prstDash val="solid"/>
            <a:round/>
            <a:headEnd len="med" w="med" type="none"/>
            <a:tailEnd len="med" w="med" type="none"/>
          </a:ln>
        </p:spPr>
      </p:cxnSp>
      <p:cxnSp>
        <p:nvCxnSpPr>
          <p:cNvPr id="576" name="Google Shape;576;p55"/>
          <p:cNvCxnSpPr/>
          <p:nvPr/>
        </p:nvCxnSpPr>
        <p:spPr>
          <a:xfrm flipH="1" rot="10800000">
            <a:off x="465809" y="2839633"/>
            <a:ext cx="481200" cy="419400"/>
          </a:xfrm>
          <a:prstGeom prst="straightConnector1">
            <a:avLst/>
          </a:prstGeom>
          <a:noFill/>
          <a:ln cap="flat" cmpd="sng" w="19050">
            <a:solidFill>
              <a:srgbClr val="666666"/>
            </a:solidFill>
            <a:prstDash val="solid"/>
            <a:round/>
            <a:headEnd len="med" w="med" type="none"/>
            <a:tailEnd len="med" w="med" type="none"/>
          </a:ln>
        </p:spPr>
      </p:cxnSp>
      <p:cxnSp>
        <p:nvCxnSpPr>
          <p:cNvPr id="577" name="Google Shape;577;p55"/>
          <p:cNvCxnSpPr/>
          <p:nvPr/>
        </p:nvCxnSpPr>
        <p:spPr>
          <a:xfrm flipH="1" rot="10800000">
            <a:off x="464685" y="4178982"/>
            <a:ext cx="481200" cy="419400"/>
          </a:xfrm>
          <a:prstGeom prst="straightConnector1">
            <a:avLst/>
          </a:prstGeom>
          <a:noFill/>
          <a:ln cap="flat" cmpd="sng" w="19050">
            <a:solidFill>
              <a:srgbClr val="666666"/>
            </a:solidFill>
            <a:prstDash val="solid"/>
            <a:round/>
            <a:headEnd len="med" w="med" type="none"/>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5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Resizing Example</a:t>
            </a:r>
            <a:endParaRPr/>
          </a:p>
        </p:txBody>
      </p:sp>
      <p:sp>
        <p:nvSpPr>
          <p:cNvPr id="583" name="Google Shape;583;p56"/>
          <p:cNvSpPr/>
          <p:nvPr/>
        </p:nvSpPr>
        <p:spPr>
          <a:xfrm>
            <a:off x="459800" y="3713868"/>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584" name="Google Shape;584;p56"/>
          <p:cNvSpPr/>
          <p:nvPr/>
        </p:nvSpPr>
        <p:spPr>
          <a:xfrm>
            <a:off x="459800" y="4162301"/>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585" name="Google Shape;585;p56"/>
          <p:cNvSpPr/>
          <p:nvPr/>
        </p:nvSpPr>
        <p:spPr>
          <a:xfrm>
            <a:off x="459800" y="3269484"/>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586" name="Google Shape;586;p56"/>
          <p:cNvSpPr txBox="1"/>
          <p:nvPr/>
        </p:nvSpPr>
        <p:spPr>
          <a:xfrm>
            <a:off x="187975" y="28344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587" name="Google Shape;587;p56"/>
          <p:cNvSpPr/>
          <p:nvPr/>
        </p:nvSpPr>
        <p:spPr>
          <a:xfrm>
            <a:off x="459800" y="2821050"/>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588" name="Google Shape;588;p56"/>
          <p:cNvCxnSpPr>
            <a:endCxn id="589" idx="1"/>
          </p:cNvCxnSpPr>
          <p:nvPr/>
        </p:nvCxnSpPr>
        <p:spPr>
          <a:xfrm>
            <a:off x="732963" y="4390786"/>
            <a:ext cx="535800" cy="0"/>
          </a:xfrm>
          <a:prstGeom prst="straightConnector1">
            <a:avLst/>
          </a:prstGeom>
          <a:noFill/>
          <a:ln cap="flat" cmpd="sng" w="19050">
            <a:solidFill>
              <a:srgbClr val="666666"/>
            </a:solidFill>
            <a:prstDash val="solid"/>
            <a:round/>
            <a:headEnd len="med" w="med" type="none"/>
            <a:tailEnd len="med" w="med" type="triangle"/>
          </a:ln>
        </p:spPr>
      </p:cxnSp>
      <p:sp>
        <p:nvSpPr>
          <p:cNvPr id="590" name="Google Shape;590;p56"/>
          <p:cNvSpPr txBox="1"/>
          <p:nvPr/>
        </p:nvSpPr>
        <p:spPr>
          <a:xfrm>
            <a:off x="326525" y="22865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1  	M = 4 	N / M = 0.25</a:t>
            </a:r>
            <a:endParaRPr/>
          </a:p>
        </p:txBody>
      </p:sp>
      <p:cxnSp>
        <p:nvCxnSpPr>
          <p:cNvPr id="591" name="Google Shape;591;p56"/>
          <p:cNvCxnSpPr/>
          <p:nvPr/>
        </p:nvCxnSpPr>
        <p:spPr>
          <a:xfrm flipH="1" rot="10800000">
            <a:off x="459809" y="3734433"/>
            <a:ext cx="481200" cy="419400"/>
          </a:xfrm>
          <a:prstGeom prst="straightConnector1">
            <a:avLst/>
          </a:prstGeom>
          <a:noFill/>
          <a:ln cap="flat" cmpd="sng" w="19050">
            <a:solidFill>
              <a:srgbClr val="666666"/>
            </a:solidFill>
            <a:prstDash val="solid"/>
            <a:round/>
            <a:headEnd len="med" w="med" type="none"/>
            <a:tailEnd len="med" w="med" type="none"/>
          </a:ln>
        </p:spPr>
      </p:cxnSp>
      <p:cxnSp>
        <p:nvCxnSpPr>
          <p:cNvPr id="592" name="Google Shape;592;p56"/>
          <p:cNvCxnSpPr/>
          <p:nvPr/>
        </p:nvCxnSpPr>
        <p:spPr>
          <a:xfrm flipH="1" rot="10800000">
            <a:off x="465809" y="3285008"/>
            <a:ext cx="481200" cy="419400"/>
          </a:xfrm>
          <a:prstGeom prst="straightConnector1">
            <a:avLst/>
          </a:prstGeom>
          <a:noFill/>
          <a:ln cap="flat" cmpd="sng" w="19050">
            <a:solidFill>
              <a:srgbClr val="666666"/>
            </a:solidFill>
            <a:prstDash val="solid"/>
            <a:round/>
            <a:headEnd len="med" w="med" type="none"/>
            <a:tailEnd len="med" w="med" type="none"/>
          </a:ln>
        </p:spPr>
      </p:cxnSp>
      <p:cxnSp>
        <p:nvCxnSpPr>
          <p:cNvPr id="593" name="Google Shape;593;p56"/>
          <p:cNvCxnSpPr/>
          <p:nvPr/>
        </p:nvCxnSpPr>
        <p:spPr>
          <a:xfrm flipH="1" rot="10800000">
            <a:off x="465809" y="2839633"/>
            <a:ext cx="481200" cy="419400"/>
          </a:xfrm>
          <a:prstGeom prst="straightConnector1">
            <a:avLst/>
          </a:prstGeom>
          <a:noFill/>
          <a:ln cap="flat" cmpd="sng" w="19050">
            <a:solidFill>
              <a:srgbClr val="666666"/>
            </a:solidFill>
            <a:prstDash val="solid"/>
            <a:round/>
            <a:headEnd len="med" w="med" type="none"/>
            <a:tailEnd len="med" w="med" type="none"/>
          </a:ln>
        </p:spPr>
      </p:cxnSp>
      <p:sp>
        <p:nvSpPr>
          <p:cNvPr id="594" name="Google Shape;594;p5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Suppose we set a rule that when N/M is ≥ 1.5, we double M.</a:t>
            </a:r>
            <a:endParaRPr sz="2000"/>
          </a:p>
          <a:p>
            <a:pPr indent="-355600" lvl="0" marL="457200" rtl="0" algn="l">
              <a:spcBef>
                <a:spcPts val="600"/>
              </a:spcBef>
              <a:spcAft>
                <a:spcPts val="0"/>
              </a:spcAft>
              <a:buSzPts val="2000"/>
              <a:buChar char="●"/>
            </a:pPr>
            <a:r>
              <a:rPr lang="en" sz="2000"/>
              <a:t>add(7)</a:t>
            </a:r>
            <a:endParaRPr sz="2000"/>
          </a:p>
        </p:txBody>
      </p:sp>
      <p:sp>
        <p:nvSpPr>
          <p:cNvPr id="595" name="Google Shape;595;p56"/>
          <p:cNvSpPr/>
          <p:nvPr/>
        </p:nvSpPr>
        <p:spPr>
          <a:xfrm>
            <a:off x="1261925" y="4205050"/>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5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Resizing Example</a:t>
            </a:r>
            <a:endParaRPr/>
          </a:p>
        </p:txBody>
      </p:sp>
      <p:sp>
        <p:nvSpPr>
          <p:cNvPr id="601" name="Google Shape;601;p57"/>
          <p:cNvSpPr/>
          <p:nvPr/>
        </p:nvSpPr>
        <p:spPr>
          <a:xfrm>
            <a:off x="459800" y="3713868"/>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602" name="Google Shape;602;p57"/>
          <p:cNvSpPr/>
          <p:nvPr/>
        </p:nvSpPr>
        <p:spPr>
          <a:xfrm>
            <a:off x="459800" y="4162301"/>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603" name="Google Shape;603;p57"/>
          <p:cNvSpPr/>
          <p:nvPr/>
        </p:nvSpPr>
        <p:spPr>
          <a:xfrm>
            <a:off x="459800" y="3269484"/>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pic>
        <p:nvPicPr>
          <p:cNvPr id="604" name="Google Shape;604;p57"/>
          <p:cNvPicPr preferRelativeResize="0"/>
          <p:nvPr/>
        </p:nvPicPr>
        <p:blipFill>
          <a:blip r:embed="rId3">
            <a:alphaModFix/>
          </a:blip>
          <a:stretch>
            <a:fillRect/>
          </a:stretch>
        </p:blipFill>
        <p:spPr>
          <a:xfrm>
            <a:off x="1268763" y="4205048"/>
            <a:ext cx="409575" cy="371475"/>
          </a:xfrm>
          <a:prstGeom prst="rect">
            <a:avLst/>
          </a:prstGeom>
          <a:noFill/>
          <a:ln>
            <a:noFill/>
          </a:ln>
        </p:spPr>
      </p:pic>
      <p:pic>
        <p:nvPicPr>
          <p:cNvPr id="605" name="Google Shape;605;p57"/>
          <p:cNvPicPr preferRelativeResize="0"/>
          <p:nvPr/>
        </p:nvPicPr>
        <p:blipFill>
          <a:blip r:embed="rId4">
            <a:alphaModFix/>
          </a:blip>
          <a:stretch>
            <a:fillRect/>
          </a:stretch>
        </p:blipFill>
        <p:spPr>
          <a:xfrm>
            <a:off x="1273702" y="2858132"/>
            <a:ext cx="352425" cy="390525"/>
          </a:xfrm>
          <a:prstGeom prst="rect">
            <a:avLst/>
          </a:prstGeom>
          <a:noFill/>
          <a:ln>
            <a:noFill/>
          </a:ln>
        </p:spPr>
      </p:pic>
      <p:sp>
        <p:nvSpPr>
          <p:cNvPr id="606" name="Google Shape;606;p57"/>
          <p:cNvSpPr txBox="1"/>
          <p:nvPr/>
        </p:nvSpPr>
        <p:spPr>
          <a:xfrm>
            <a:off x="187975" y="28344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607" name="Google Shape;607;p57"/>
          <p:cNvSpPr/>
          <p:nvPr/>
        </p:nvSpPr>
        <p:spPr>
          <a:xfrm>
            <a:off x="459800" y="2821050"/>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608" name="Google Shape;608;p57"/>
          <p:cNvCxnSpPr>
            <a:endCxn id="605" idx="1"/>
          </p:cNvCxnSpPr>
          <p:nvPr/>
        </p:nvCxnSpPr>
        <p:spPr>
          <a:xfrm>
            <a:off x="697702" y="3044395"/>
            <a:ext cx="576000" cy="9000"/>
          </a:xfrm>
          <a:prstGeom prst="straightConnector1">
            <a:avLst/>
          </a:prstGeom>
          <a:noFill/>
          <a:ln cap="flat" cmpd="sng" w="19050">
            <a:solidFill>
              <a:srgbClr val="666666"/>
            </a:solidFill>
            <a:prstDash val="solid"/>
            <a:round/>
            <a:headEnd len="med" w="med" type="none"/>
            <a:tailEnd len="med" w="med" type="triangle"/>
          </a:ln>
        </p:spPr>
      </p:cxnSp>
      <p:cxnSp>
        <p:nvCxnSpPr>
          <p:cNvPr id="609" name="Google Shape;609;p57"/>
          <p:cNvCxnSpPr>
            <a:endCxn id="604" idx="1"/>
          </p:cNvCxnSpPr>
          <p:nvPr/>
        </p:nvCxnSpPr>
        <p:spPr>
          <a:xfrm>
            <a:off x="732963" y="4390786"/>
            <a:ext cx="535800" cy="0"/>
          </a:xfrm>
          <a:prstGeom prst="straightConnector1">
            <a:avLst/>
          </a:prstGeom>
          <a:noFill/>
          <a:ln cap="flat" cmpd="sng" w="19050">
            <a:solidFill>
              <a:srgbClr val="666666"/>
            </a:solidFill>
            <a:prstDash val="solid"/>
            <a:round/>
            <a:headEnd len="med" w="med" type="none"/>
            <a:tailEnd len="med" w="med" type="triangle"/>
          </a:ln>
        </p:spPr>
      </p:cxnSp>
      <p:sp>
        <p:nvSpPr>
          <p:cNvPr id="610" name="Google Shape;610;p57"/>
          <p:cNvSpPr txBox="1"/>
          <p:nvPr/>
        </p:nvSpPr>
        <p:spPr>
          <a:xfrm>
            <a:off x="326525" y="22865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2  	M = 4 	N / M = 0.5</a:t>
            </a:r>
            <a:endParaRPr/>
          </a:p>
        </p:txBody>
      </p:sp>
      <p:cxnSp>
        <p:nvCxnSpPr>
          <p:cNvPr id="611" name="Google Shape;611;p57"/>
          <p:cNvCxnSpPr/>
          <p:nvPr/>
        </p:nvCxnSpPr>
        <p:spPr>
          <a:xfrm flipH="1" rot="10800000">
            <a:off x="459809" y="3734433"/>
            <a:ext cx="481200" cy="419400"/>
          </a:xfrm>
          <a:prstGeom prst="straightConnector1">
            <a:avLst/>
          </a:prstGeom>
          <a:noFill/>
          <a:ln cap="flat" cmpd="sng" w="19050">
            <a:solidFill>
              <a:srgbClr val="666666"/>
            </a:solidFill>
            <a:prstDash val="solid"/>
            <a:round/>
            <a:headEnd len="med" w="med" type="none"/>
            <a:tailEnd len="med" w="med" type="none"/>
          </a:ln>
        </p:spPr>
      </p:cxnSp>
      <p:cxnSp>
        <p:nvCxnSpPr>
          <p:cNvPr id="612" name="Google Shape;612;p57"/>
          <p:cNvCxnSpPr/>
          <p:nvPr/>
        </p:nvCxnSpPr>
        <p:spPr>
          <a:xfrm flipH="1" rot="10800000">
            <a:off x="465809" y="3285008"/>
            <a:ext cx="481200" cy="419400"/>
          </a:xfrm>
          <a:prstGeom prst="straightConnector1">
            <a:avLst/>
          </a:prstGeom>
          <a:noFill/>
          <a:ln cap="flat" cmpd="sng" w="19050">
            <a:solidFill>
              <a:srgbClr val="666666"/>
            </a:solidFill>
            <a:prstDash val="solid"/>
            <a:round/>
            <a:headEnd len="med" w="med" type="none"/>
            <a:tailEnd len="med" w="med" type="none"/>
          </a:ln>
        </p:spPr>
      </p:cxnSp>
      <p:sp>
        <p:nvSpPr>
          <p:cNvPr id="613" name="Google Shape;613;p57"/>
          <p:cNvSpPr txBox="1"/>
          <p:nvPr>
            <p:ph idx="1" type="body"/>
          </p:nvPr>
        </p:nvSpPr>
        <p:spPr>
          <a:xfrm>
            <a:off x="107050" y="402200"/>
            <a:ext cx="8520600" cy="1578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Suppose we set a rule that when N/M is ≥ 1.5, we double M.</a:t>
            </a:r>
            <a:endParaRPr sz="2000"/>
          </a:p>
          <a:p>
            <a:pPr indent="-355600" lvl="0" marL="457200" rtl="0" algn="l">
              <a:spcBef>
                <a:spcPts val="600"/>
              </a:spcBef>
              <a:spcAft>
                <a:spcPts val="0"/>
              </a:spcAft>
              <a:buSzPts val="2000"/>
              <a:buChar char="●"/>
            </a:pPr>
            <a:r>
              <a:rPr lang="en" sz="2000"/>
              <a:t>add(7), add(16)</a:t>
            </a:r>
            <a:endParaRPr sz="2000"/>
          </a:p>
        </p:txBody>
      </p:sp>
      <p:sp>
        <p:nvSpPr>
          <p:cNvPr id="614" name="Google Shape;614;p57"/>
          <p:cNvSpPr/>
          <p:nvPr/>
        </p:nvSpPr>
        <p:spPr>
          <a:xfrm>
            <a:off x="1261925" y="4205050"/>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
        <p:nvSpPr>
          <p:cNvPr id="615" name="Google Shape;615;p57"/>
          <p:cNvSpPr/>
          <p:nvPr/>
        </p:nvSpPr>
        <p:spPr>
          <a:xfrm>
            <a:off x="1278299"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16</a:t>
            </a:r>
            <a:endParaRPr>
              <a:latin typeface="Consolas"/>
              <a:ea typeface="Consolas"/>
              <a:cs typeface="Consolas"/>
              <a:sym typeface="Consola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5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Resizing Example</a:t>
            </a:r>
            <a:endParaRPr/>
          </a:p>
        </p:txBody>
      </p:sp>
      <p:sp>
        <p:nvSpPr>
          <p:cNvPr id="621" name="Google Shape;621;p58"/>
          <p:cNvSpPr/>
          <p:nvPr/>
        </p:nvSpPr>
        <p:spPr>
          <a:xfrm>
            <a:off x="459800" y="3713868"/>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622" name="Google Shape;622;p58"/>
          <p:cNvSpPr/>
          <p:nvPr/>
        </p:nvSpPr>
        <p:spPr>
          <a:xfrm>
            <a:off x="459800" y="4162301"/>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623" name="Google Shape;623;p58"/>
          <p:cNvSpPr/>
          <p:nvPr/>
        </p:nvSpPr>
        <p:spPr>
          <a:xfrm>
            <a:off x="459800" y="3269484"/>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pic>
        <p:nvPicPr>
          <p:cNvPr id="624" name="Google Shape;624;p58"/>
          <p:cNvPicPr preferRelativeResize="0"/>
          <p:nvPr/>
        </p:nvPicPr>
        <p:blipFill>
          <a:blip r:embed="rId3">
            <a:alphaModFix/>
          </a:blip>
          <a:stretch>
            <a:fillRect/>
          </a:stretch>
        </p:blipFill>
        <p:spPr>
          <a:xfrm>
            <a:off x="1268763" y="4205048"/>
            <a:ext cx="409575" cy="371475"/>
          </a:xfrm>
          <a:prstGeom prst="rect">
            <a:avLst/>
          </a:prstGeom>
          <a:noFill/>
          <a:ln>
            <a:noFill/>
          </a:ln>
        </p:spPr>
      </p:pic>
      <p:pic>
        <p:nvPicPr>
          <p:cNvPr id="625" name="Google Shape;625;p58"/>
          <p:cNvPicPr preferRelativeResize="0"/>
          <p:nvPr/>
        </p:nvPicPr>
        <p:blipFill>
          <a:blip r:embed="rId4">
            <a:alphaModFix/>
          </a:blip>
          <a:stretch>
            <a:fillRect/>
          </a:stretch>
        </p:blipFill>
        <p:spPr>
          <a:xfrm>
            <a:off x="1273702" y="2858132"/>
            <a:ext cx="352425" cy="390525"/>
          </a:xfrm>
          <a:prstGeom prst="rect">
            <a:avLst/>
          </a:prstGeom>
          <a:noFill/>
          <a:ln>
            <a:noFill/>
          </a:ln>
        </p:spPr>
      </p:pic>
      <p:sp>
        <p:nvSpPr>
          <p:cNvPr id="626" name="Google Shape;626;p58"/>
          <p:cNvSpPr txBox="1"/>
          <p:nvPr/>
        </p:nvSpPr>
        <p:spPr>
          <a:xfrm>
            <a:off x="187975" y="28344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627" name="Google Shape;627;p58"/>
          <p:cNvSpPr/>
          <p:nvPr/>
        </p:nvSpPr>
        <p:spPr>
          <a:xfrm>
            <a:off x="459800" y="2821050"/>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628" name="Google Shape;628;p58"/>
          <p:cNvCxnSpPr>
            <a:endCxn id="625" idx="1"/>
          </p:cNvCxnSpPr>
          <p:nvPr/>
        </p:nvCxnSpPr>
        <p:spPr>
          <a:xfrm>
            <a:off x="697702" y="3044395"/>
            <a:ext cx="576000" cy="9000"/>
          </a:xfrm>
          <a:prstGeom prst="straightConnector1">
            <a:avLst/>
          </a:prstGeom>
          <a:noFill/>
          <a:ln cap="flat" cmpd="sng" w="19050">
            <a:solidFill>
              <a:srgbClr val="666666"/>
            </a:solidFill>
            <a:prstDash val="solid"/>
            <a:round/>
            <a:headEnd len="med" w="med" type="none"/>
            <a:tailEnd len="med" w="med" type="triangle"/>
          </a:ln>
        </p:spPr>
      </p:cxnSp>
      <p:cxnSp>
        <p:nvCxnSpPr>
          <p:cNvPr id="629" name="Google Shape;629;p58"/>
          <p:cNvCxnSpPr>
            <a:endCxn id="624" idx="1"/>
          </p:cNvCxnSpPr>
          <p:nvPr/>
        </p:nvCxnSpPr>
        <p:spPr>
          <a:xfrm>
            <a:off x="732963" y="4390786"/>
            <a:ext cx="535800" cy="0"/>
          </a:xfrm>
          <a:prstGeom prst="straightConnector1">
            <a:avLst/>
          </a:prstGeom>
          <a:noFill/>
          <a:ln cap="flat" cmpd="sng" w="19050">
            <a:solidFill>
              <a:srgbClr val="666666"/>
            </a:solidFill>
            <a:prstDash val="solid"/>
            <a:round/>
            <a:headEnd len="med" w="med" type="none"/>
            <a:tailEnd len="med" w="med" type="triangle"/>
          </a:ln>
        </p:spPr>
      </p:cxnSp>
      <p:pic>
        <p:nvPicPr>
          <p:cNvPr id="630" name="Google Shape;630;p58"/>
          <p:cNvPicPr preferRelativeResize="0"/>
          <p:nvPr/>
        </p:nvPicPr>
        <p:blipFill>
          <a:blip r:embed="rId5">
            <a:alphaModFix/>
          </a:blip>
          <a:stretch>
            <a:fillRect/>
          </a:stretch>
        </p:blipFill>
        <p:spPr>
          <a:xfrm>
            <a:off x="1994125" y="4182773"/>
            <a:ext cx="409575" cy="409575"/>
          </a:xfrm>
          <a:prstGeom prst="rect">
            <a:avLst/>
          </a:prstGeom>
          <a:noFill/>
          <a:ln>
            <a:noFill/>
          </a:ln>
        </p:spPr>
      </p:pic>
      <p:cxnSp>
        <p:nvCxnSpPr>
          <p:cNvPr id="631" name="Google Shape;631;p58"/>
          <p:cNvCxnSpPr>
            <a:stCxn id="624" idx="3"/>
            <a:endCxn id="630" idx="1"/>
          </p:cNvCxnSpPr>
          <p:nvPr/>
        </p:nvCxnSpPr>
        <p:spPr>
          <a:xfrm flipH="1" rot="10800000">
            <a:off x="1678338" y="4387486"/>
            <a:ext cx="315900" cy="3300"/>
          </a:xfrm>
          <a:prstGeom prst="straightConnector1">
            <a:avLst/>
          </a:prstGeom>
          <a:noFill/>
          <a:ln cap="flat" cmpd="sng" w="19050">
            <a:solidFill>
              <a:srgbClr val="666666"/>
            </a:solidFill>
            <a:prstDash val="solid"/>
            <a:round/>
            <a:headEnd len="med" w="med" type="none"/>
            <a:tailEnd len="med" w="med" type="triangle"/>
          </a:ln>
        </p:spPr>
      </p:cxnSp>
      <p:sp>
        <p:nvSpPr>
          <p:cNvPr id="632" name="Google Shape;632;p58"/>
          <p:cNvSpPr txBox="1"/>
          <p:nvPr/>
        </p:nvSpPr>
        <p:spPr>
          <a:xfrm>
            <a:off x="326525" y="22865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3  	M = 4 	N / M = 0.75</a:t>
            </a:r>
            <a:endParaRPr/>
          </a:p>
        </p:txBody>
      </p:sp>
      <p:cxnSp>
        <p:nvCxnSpPr>
          <p:cNvPr id="633" name="Google Shape;633;p58"/>
          <p:cNvCxnSpPr/>
          <p:nvPr/>
        </p:nvCxnSpPr>
        <p:spPr>
          <a:xfrm flipH="1" rot="10800000">
            <a:off x="459809" y="3734433"/>
            <a:ext cx="481200" cy="419400"/>
          </a:xfrm>
          <a:prstGeom prst="straightConnector1">
            <a:avLst/>
          </a:prstGeom>
          <a:noFill/>
          <a:ln cap="flat" cmpd="sng" w="19050">
            <a:solidFill>
              <a:srgbClr val="666666"/>
            </a:solidFill>
            <a:prstDash val="solid"/>
            <a:round/>
            <a:headEnd len="med" w="med" type="none"/>
            <a:tailEnd len="med" w="med" type="none"/>
          </a:ln>
        </p:spPr>
      </p:cxnSp>
      <p:cxnSp>
        <p:nvCxnSpPr>
          <p:cNvPr id="634" name="Google Shape;634;p58"/>
          <p:cNvCxnSpPr/>
          <p:nvPr/>
        </p:nvCxnSpPr>
        <p:spPr>
          <a:xfrm flipH="1" rot="10800000">
            <a:off x="465809" y="3285008"/>
            <a:ext cx="481200" cy="419400"/>
          </a:xfrm>
          <a:prstGeom prst="straightConnector1">
            <a:avLst/>
          </a:prstGeom>
          <a:noFill/>
          <a:ln cap="flat" cmpd="sng" w="19050">
            <a:solidFill>
              <a:srgbClr val="666666"/>
            </a:solidFill>
            <a:prstDash val="solid"/>
            <a:round/>
            <a:headEnd len="med" w="med" type="none"/>
            <a:tailEnd len="med" w="med" type="none"/>
          </a:ln>
        </p:spPr>
      </p:cxnSp>
      <p:sp>
        <p:nvSpPr>
          <p:cNvPr id="635" name="Google Shape;635;p58"/>
          <p:cNvSpPr txBox="1"/>
          <p:nvPr>
            <p:ph idx="1" type="body"/>
          </p:nvPr>
        </p:nvSpPr>
        <p:spPr>
          <a:xfrm>
            <a:off x="107050" y="402200"/>
            <a:ext cx="8520600" cy="1655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Suppose we set a rule that when N/M is ≥ 1.5, we double M.</a:t>
            </a:r>
            <a:endParaRPr sz="2000"/>
          </a:p>
          <a:p>
            <a:pPr indent="-355600" lvl="0" marL="457200" rtl="0" algn="l">
              <a:spcBef>
                <a:spcPts val="600"/>
              </a:spcBef>
              <a:spcAft>
                <a:spcPts val="0"/>
              </a:spcAft>
              <a:buSzPts val="2000"/>
              <a:buChar char="●"/>
            </a:pPr>
            <a:r>
              <a:rPr lang="en" sz="2000"/>
              <a:t>add(7), add(16), add(3)</a:t>
            </a:r>
            <a:endParaRPr sz="2000"/>
          </a:p>
        </p:txBody>
      </p:sp>
      <p:sp>
        <p:nvSpPr>
          <p:cNvPr id="636" name="Google Shape;636;p58"/>
          <p:cNvSpPr/>
          <p:nvPr/>
        </p:nvSpPr>
        <p:spPr>
          <a:xfrm>
            <a:off x="1261925" y="4205050"/>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
        <p:nvSpPr>
          <p:cNvPr id="637" name="Google Shape;637;p58"/>
          <p:cNvSpPr/>
          <p:nvPr/>
        </p:nvSpPr>
        <p:spPr>
          <a:xfrm>
            <a:off x="1278299"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16</a:t>
            </a:r>
            <a:endParaRPr>
              <a:latin typeface="Consolas"/>
              <a:ea typeface="Consolas"/>
              <a:cs typeface="Consolas"/>
              <a:sym typeface="Consolas"/>
            </a:endParaRPr>
          </a:p>
        </p:txBody>
      </p:sp>
      <p:sp>
        <p:nvSpPr>
          <p:cNvPr id="638" name="Google Shape;638;p58"/>
          <p:cNvSpPr/>
          <p:nvPr/>
        </p:nvSpPr>
        <p:spPr>
          <a:xfrm>
            <a:off x="1990233"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5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Resizing Example</a:t>
            </a:r>
            <a:endParaRPr/>
          </a:p>
        </p:txBody>
      </p:sp>
      <p:sp>
        <p:nvSpPr>
          <p:cNvPr id="644" name="Google Shape;644;p59"/>
          <p:cNvSpPr/>
          <p:nvPr/>
        </p:nvSpPr>
        <p:spPr>
          <a:xfrm>
            <a:off x="459800" y="3713868"/>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645" name="Google Shape;645;p59"/>
          <p:cNvSpPr/>
          <p:nvPr/>
        </p:nvSpPr>
        <p:spPr>
          <a:xfrm>
            <a:off x="459800" y="4162301"/>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646" name="Google Shape;646;p59"/>
          <p:cNvSpPr/>
          <p:nvPr/>
        </p:nvSpPr>
        <p:spPr>
          <a:xfrm>
            <a:off x="459800" y="3269484"/>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pic>
        <p:nvPicPr>
          <p:cNvPr id="647" name="Google Shape;647;p59"/>
          <p:cNvPicPr preferRelativeResize="0"/>
          <p:nvPr/>
        </p:nvPicPr>
        <p:blipFill>
          <a:blip r:embed="rId3">
            <a:alphaModFix/>
          </a:blip>
          <a:stretch>
            <a:fillRect/>
          </a:stretch>
        </p:blipFill>
        <p:spPr>
          <a:xfrm>
            <a:off x="1268763" y="4205048"/>
            <a:ext cx="409575" cy="371475"/>
          </a:xfrm>
          <a:prstGeom prst="rect">
            <a:avLst/>
          </a:prstGeom>
          <a:noFill/>
          <a:ln>
            <a:noFill/>
          </a:ln>
        </p:spPr>
      </p:pic>
      <p:pic>
        <p:nvPicPr>
          <p:cNvPr id="648" name="Google Shape;648;p59"/>
          <p:cNvPicPr preferRelativeResize="0"/>
          <p:nvPr/>
        </p:nvPicPr>
        <p:blipFill>
          <a:blip r:embed="rId4">
            <a:alphaModFix/>
          </a:blip>
          <a:stretch>
            <a:fillRect/>
          </a:stretch>
        </p:blipFill>
        <p:spPr>
          <a:xfrm>
            <a:off x="1273702" y="2858132"/>
            <a:ext cx="352425" cy="390525"/>
          </a:xfrm>
          <a:prstGeom prst="rect">
            <a:avLst/>
          </a:prstGeom>
          <a:noFill/>
          <a:ln>
            <a:noFill/>
          </a:ln>
        </p:spPr>
      </p:pic>
      <p:sp>
        <p:nvSpPr>
          <p:cNvPr id="649" name="Google Shape;649;p59"/>
          <p:cNvSpPr txBox="1"/>
          <p:nvPr/>
        </p:nvSpPr>
        <p:spPr>
          <a:xfrm>
            <a:off x="187975" y="28344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650" name="Google Shape;650;p59"/>
          <p:cNvSpPr/>
          <p:nvPr/>
        </p:nvSpPr>
        <p:spPr>
          <a:xfrm>
            <a:off x="459800" y="2821050"/>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651" name="Google Shape;651;p59"/>
          <p:cNvCxnSpPr>
            <a:endCxn id="648" idx="1"/>
          </p:cNvCxnSpPr>
          <p:nvPr/>
        </p:nvCxnSpPr>
        <p:spPr>
          <a:xfrm>
            <a:off x="697702" y="3044395"/>
            <a:ext cx="576000" cy="9000"/>
          </a:xfrm>
          <a:prstGeom prst="straightConnector1">
            <a:avLst/>
          </a:prstGeom>
          <a:noFill/>
          <a:ln cap="flat" cmpd="sng" w="19050">
            <a:solidFill>
              <a:srgbClr val="666666"/>
            </a:solidFill>
            <a:prstDash val="solid"/>
            <a:round/>
            <a:headEnd len="med" w="med" type="none"/>
            <a:tailEnd len="med" w="med" type="triangle"/>
          </a:ln>
        </p:spPr>
      </p:cxnSp>
      <p:cxnSp>
        <p:nvCxnSpPr>
          <p:cNvPr id="652" name="Google Shape;652;p59"/>
          <p:cNvCxnSpPr>
            <a:endCxn id="647" idx="1"/>
          </p:cNvCxnSpPr>
          <p:nvPr/>
        </p:nvCxnSpPr>
        <p:spPr>
          <a:xfrm>
            <a:off x="732963" y="4390786"/>
            <a:ext cx="535800" cy="0"/>
          </a:xfrm>
          <a:prstGeom prst="straightConnector1">
            <a:avLst/>
          </a:prstGeom>
          <a:noFill/>
          <a:ln cap="flat" cmpd="sng" w="19050">
            <a:solidFill>
              <a:srgbClr val="666666"/>
            </a:solidFill>
            <a:prstDash val="solid"/>
            <a:round/>
            <a:headEnd len="med" w="med" type="none"/>
            <a:tailEnd len="med" w="med" type="triangle"/>
          </a:ln>
        </p:spPr>
      </p:cxnSp>
      <p:pic>
        <p:nvPicPr>
          <p:cNvPr id="653" name="Google Shape;653;p59"/>
          <p:cNvPicPr preferRelativeResize="0"/>
          <p:nvPr/>
        </p:nvPicPr>
        <p:blipFill>
          <a:blip r:embed="rId5">
            <a:alphaModFix/>
          </a:blip>
          <a:stretch>
            <a:fillRect/>
          </a:stretch>
        </p:blipFill>
        <p:spPr>
          <a:xfrm>
            <a:off x="2720737" y="4203440"/>
            <a:ext cx="381000" cy="366893"/>
          </a:xfrm>
          <a:prstGeom prst="rect">
            <a:avLst/>
          </a:prstGeom>
          <a:noFill/>
          <a:ln>
            <a:noFill/>
          </a:ln>
        </p:spPr>
      </p:pic>
      <p:pic>
        <p:nvPicPr>
          <p:cNvPr id="654" name="Google Shape;654;p59"/>
          <p:cNvPicPr preferRelativeResize="0"/>
          <p:nvPr/>
        </p:nvPicPr>
        <p:blipFill>
          <a:blip r:embed="rId6">
            <a:alphaModFix/>
          </a:blip>
          <a:stretch>
            <a:fillRect/>
          </a:stretch>
        </p:blipFill>
        <p:spPr>
          <a:xfrm>
            <a:off x="1994125" y="4182773"/>
            <a:ext cx="409575" cy="409575"/>
          </a:xfrm>
          <a:prstGeom prst="rect">
            <a:avLst/>
          </a:prstGeom>
          <a:noFill/>
          <a:ln>
            <a:noFill/>
          </a:ln>
        </p:spPr>
      </p:pic>
      <p:cxnSp>
        <p:nvCxnSpPr>
          <p:cNvPr id="655" name="Google Shape;655;p59"/>
          <p:cNvCxnSpPr>
            <a:stCxn id="647" idx="3"/>
            <a:endCxn id="654" idx="1"/>
          </p:cNvCxnSpPr>
          <p:nvPr/>
        </p:nvCxnSpPr>
        <p:spPr>
          <a:xfrm flipH="1" rot="10800000">
            <a:off x="1678338" y="4387486"/>
            <a:ext cx="315900" cy="3300"/>
          </a:xfrm>
          <a:prstGeom prst="straightConnector1">
            <a:avLst/>
          </a:prstGeom>
          <a:noFill/>
          <a:ln cap="flat" cmpd="sng" w="19050">
            <a:solidFill>
              <a:srgbClr val="666666"/>
            </a:solidFill>
            <a:prstDash val="solid"/>
            <a:round/>
            <a:headEnd len="med" w="med" type="none"/>
            <a:tailEnd len="med" w="med" type="triangle"/>
          </a:ln>
        </p:spPr>
      </p:cxnSp>
      <p:cxnSp>
        <p:nvCxnSpPr>
          <p:cNvPr id="656" name="Google Shape;656;p59"/>
          <p:cNvCxnSpPr>
            <a:stCxn id="654" idx="3"/>
            <a:endCxn id="653" idx="1"/>
          </p:cNvCxnSpPr>
          <p:nvPr/>
        </p:nvCxnSpPr>
        <p:spPr>
          <a:xfrm flipH="1" rot="10800000">
            <a:off x="2403700" y="4386961"/>
            <a:ext cx="317100" cy="600"/>
          </a:xfrm>
          <a:prstGeom prst="straightConnector1">
            <a:avLst/>
          </a:prstGeom>
          <a:noFill/>
          <a:ln cap="flat" cmpd="sng" w="19050">
            <a:solidFill>
              <a:srgbClr val="666666"/>
            </a:solidFill>
            <a:prstDash val="solid"/>
            <a:round/>
            <a:headEnd len="med" w="med" type="none"/>
            <a:tailEnd len="med" w="med" type="triangle"/>
          </a:ln>
        </p:spPr>
      </p:cxnSp>
      <p:sp>
        <p:nvSpPr>
          <p:cNvPr id="657" name="Google Shape;657;p59"/>
          <p:cNvSpPr txBox="1"/>
          <p:nvPr/>
        </p:nvSpPr>
        <p:spPr>
          <a:xfrm>
            <a:off x="326525" y="22865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4  	M = 4 	N / M = 1</a:t>
            </a:r>
            <a:endParaRPr/>
          </a:p>
        </p:txBody>
      </p:sp>
      <p:cxnSp>
        <p:nvCxnSpPr>
          <p:cNvPr id="658" name="Google Shape;658;p59"/>
          <p:cNvCxnSpPr/>
          <p:nvPr/>
        </p:nvCxnSpPr>
        <p:spPr>
          <a:xfrm flipH="1" rot="10800000">
            <a:off x="459809" y="3734433"/>
            <a:ext cx="481200" cy="419400"/>
          </a:xfrm>
          <a:prstGeom prst="straightConnector1">
            <a:avLst/>
          </a:prstGeom>
          <a:noFill/>
          <a:ln cap="flat" cmpd="sng" w="19050">
            <a:solidFill>
              <a:srgbClr val="666666"/>
            </a:solidFill>
            <a:prstDash val="solid"/>
            <a:round/>
            <a:headEnd len="med" w="med" type="none"/>
            <a:tailEnd len="med" w="med" type="none"/>
          </a:ln>
        </p:spPr>
      </p:cxnSp>
      <p:cxnSp>
        <p:nvCxnSpPr>
          <p:cNvPr id="659" name="Google Shape;659;p59"/>
          <p:cNvCxnSpPr/>
          <p:nvPr/>
        </p:nvCxnSpPr>
        <p:spPr>
          <a:xfrm flipH="1" rot="10800000">
            <a:off x="465809" y="3285008"/>
            <a:ext cx="481200" cy="419400"/>
          </a:xfrm>
          <a:prstGeom prst="straightConnector1">
            <a:avLst/>
          </a:prstGeom>
          <a:noFill/>
          <a:ln cap="flat" cmpd="sng" w="19050">
            <a:solidFill>
              <a:srgbClr val="666666"/>
            </a:solidFill>
            <a:prstDash val="solid"/>
            <a:round/>
            <a:headEnd len="med" w="med" type="none"/>
            <a:tailEnd len="med" w="med" type="none"/>
          </a:ln>
        </p:spPr>
      </p:cxnSp>
      <p:sp>
        <p:nvSpPr>
          <p:cNvPr id="660" name="Google Shape;660;p59"/>
          <p:cNvSpPr txBox="1"/>
          <p:nvPr>
            <p:ph idx="1" type="body"/>
          </p:nvPr>
        </p:nvSpPr>
        <p:spPr>
          <a:xfrm>
            <a:off x="107050" y="402200"/>
            <a:ext cx="8520600" cy="1311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Suppose we set a rule that when N/M is ≥ 1.5, we double M.</a:t>
            </a:r>
            <a:endParaRPr sz="2000"/>
          </a:p>
          <a:p>
            <a:pPr indent="-355600" lvl="0" marL="457200" rtl="0" algn="l">
              <a:spcBef>
                <a:spcPts val="600"/>
              </a:spcBef>
              <a:spcAft>
                <a:spcPts val="0"/>
              </a:spcAft>
              <a:buSzPts val="2000"/>
              <a:buChar char="●"/>
            </a:pPr>
            <a:r>
              <a:rPr lang="en" sz="2000"/>
              <a:t>add(7), add(16), add(3), add(11)</a:t>
            </a:r>
            <a:endParaRPr sz="2000"/>
          </a:p>
        </p:txBody>
      </p:sp>
      <p:sp>
        <p:nvSpPr>
          <p:cNvPr id="661" name="Google Shape;661;p59"/>
          <p:cNvSpPr/>
          <p:nvPr/>
        </p:nvSpPr>
        <p:spPr>
          <a:xfrm>
            <a:off x="1261925" y="4205050"/>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
        <p:nvSpPr>
          <p:cNvPr id="662" name="Google Shape;662;p59"/>
          <p:cNvSpPr/>
          <p:nvPr/>
        </p:nvSpPr>
        <p:spPr>
          <a:xfrm>
            <a:off x="1278299"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16</a:t>
            </a:r>
            <a:endParaRPr>
              <a:latin typeface="Consolas"/>
              <a:ea typeface="Consolas"/>
              <a:cs typeface="Consolas"/>
              <a:sym typeface="Consolas"/>
            </a:endParaRPr>
          </a:p>
        </p:txBody>
      </p:sp>
      <p:sp>
        <p:nvSpPr>
          <p:cNvPr id="663" name="Google Shape;663;p59"/>
          <p:cNvSpPr/>
          <p:nvPr/>
        </p:nvSpPr>
        <p:spPr>
          <a:xfrm>
            <a:off x="1990233"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p:txBody>
      </p:sp>
      <p:sp>
        <p:nvSpPr>
          <p:cNvPr id="664" name="Google Shape;664;p59"/>
          <p:cNvSpPr/>
          <p:nvPr/>
        </p:nvSpPr>
        <p:spPr>
          <a:xfrm>
            <a:off x="2726728"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11</a:t>
            </a:r>
            <a:endParaRPr>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6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Resizing Example</a:t>
            </a:r>
            <a:endParaRPr/>
          </a:p>
        </p:txBody>
      </p:sp>
      <p:sp>
        <p:nvSpPr>
          <p:cNvPr id="670" name="Google Shape;670;p60"/>
          <p:cNvSpPr/>
          <p:nvPr/>
        </p:nvSpPr>
        <p:spPr>
          <a:xfrm>
            <a:off x="459800" y="3713868"/>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671" name="Google Shape;671;p60"/>
          <p:cNvSpPr/>
          <p:nvPr/>
        </p:nvSpPr>
        <p:spPr>
          <a:xfrm>
            <a:off x="459800" y="4162301"/>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672" name="Google Shape;672;p60"/>
          <p:cNvSpPr/>
          <p:nvPr/>
        </p:nvSpPr>
        <p:spPr>
          <a:xfrm>
            <a:off x="459800" y="3269484"/>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pic>
        <p:nvPicPr>
          <p:cNvPr id="673" name="Google Shape;673;p60"/>
          <p:cNvPicPr preferRelativeResize="0"/>
          <p:nvPr/>
        </p:nvPicPr>
        <p:blipFill>
          <a:blip r:embed="rId3">
            <a:alphaModFix/>
          </a:blip>
          <a:stretch>
            <a:fillRect/>
          </a:stretch>
        </p:blipFill>
        <p:spPr>
          <a:xfrm>
            <a:off x="1268763" y="4205048"/>
            <a:ext cx="409575" cy="371475"/>
          </a:xfrm>
          <a:prstGeom prst="rect">
            <a:avLst/>
          </a:prstGeom>
          <a:noFill/>
          <a:ln>
            <a:noFill/>
          </a:ln>
        </p:spPr>
      </p:pic>
      <p:pic>
        <p:nvPicPr>
          <p:cNvPr id="674" name="Google Shape;674;p60"/>
          <p:cNvPicPr preferRelativeResize="0"/>
          <p:nvPr/>
        </p:nvPicPr>
        <p:blipFill>
          <a:blip r:embed="rId4">
            <a:alphaModFix/>
          </a:blip>
          <a:stretch>
            <a:fillRect/>
          </a:stretch>
        </p:blipFill>
        <p:spPr>
          <a:xfrm>
            <a:off x="1273702" y="2858132"/>
            <a:ext cx="352425" cy="390525"/>
          </a:xfrm>
          <a:prstGeom prst="rect">
            <a:avLst/>
          </a:prstGeom>
          <a:noFill/>
          <a:ln>
            <a:noFill/>
          </a:ln>
        </p:spPr>
      </p:pic>
      <p:pic>
        <p:nvPicPr>
          <p:cNvPr id="675" name="Google Shape;675;p60"/>
          <p:cNvPicPr preferRelativeResize="0"/>
          <p:nvPr/>
        </p:nvPicPr>
        <p:blipFill>
          <a:blip r:embed="rId5">
            <a:alphaModFix/>
          </a:blip>
          <a:stretch>
            <a:fillRect/>
          </a:stretch>
        </p:blipFill>
        <p:spPr>
          <a:xfrm>
            <a:off x="2020602" y="2867657"/>
            <a:ext cx="381000" cy="371475"/>
          </a:xfrm>
          <a:prstGeom prst="rect">
            <a:avLst/>
          </a:prstGeom>
          <a:noFill/>
          <a:ln>
            <a:noFill/>
          </a:ln>
        </p:spPr>
      </p:pic>
      <p:sp>
        <p:nvSpPr>
          <p:cNvPr id="676" name="Google Shape;676;p60"/>
          <p:cNvSpPr txBox="1"/>
          <p:nvPr/>
        </p:nvSpPr>
        <p:spPr>
          <a:xfrm>
            <a:off x="187975" y="28344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677" name="Google Shape;677;p60"/>
          <p:cNvSpPr/>
          <p:nvPr/>
        </p:nvSpPr>
        <p:spPr>
          <a:xfrm>
            <a:off x="459800" y="2821050"/>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678" name="Google Shape;678;p60"/>
          <p:cNvCxnSpPr>
            <a:endCxn id="674" idx="1"/>
          </p:cNvCxnSpPr>
          <p:nvPr/>
        </p:nvCxnSpPr>
        <p:spPr>
          <a:xfrm>
            <a:off x="697702" y="3044395"/>
            <a:ext cx="576000" cy="9000"/>
          </a:xfrm>
          <a:prstGeom prst="straightConnector1">
            <a:avLst/>
          </a:prstGeom>
          <a:noFill/>
          <a:ln cap="flat" cmpd="sng" w="19050">
            <a:solidFill>
              <a:srgbClr val="666666"/>
            </a:solidFill>
            <a:prstDash val="solid"/>
            <a:round/>
            <a:headEnd len="med" w="med" type="none"/>
            <a:tailEnd len="med" w="med" type="triangle"/>
          </a:ln>
        </p:spPr>
      </p:cxnSp>
      <p:cxnSp>
        <p:nvCxnSpPr>
          <p:cNvPr id="679" name="Google Shape;679;p60"/>
          <p:cNvCxnSpPr>
            <a:stCxn id="674" idx="3"/>
            <a:endCxn id="675" idx="1"/>
          </p:cNvCxnSpPr>
          <p:nvPr/>
        </p:nvCxnSpPr>
        <p:spPr>
          <a:xfrm>
            <a:off x="1626127" y="3053395"/>
            <a:ext cx="394500" cy="0"/>
          </a:xfrm>
          <a:prstGeom prst="straightConnector1">
            <a:avLst/>
          </a:prstGeom>
          <a:noFill/>
          <a:ln cap="flat" cmpd="sng" w="19050">
            <a:solidFill>
              <a:srgbClr val="666666"/>
            </a:solidFill>
            <a:prstDash val="solid"/>
            <a:round/>
            <a:headEnd len="med" w="med" type="none"/>
            <a:tailEnd len="med" w="med" type="triangle"/>
          </a:ln>
        </p:spPr>
      </p:cxnSp>
      <p:cxnSp>
        <p:nvCxnSpPr>
          <p:cNvPr id="680" name="Google Shape;680;p60"/>
          <p:cNvCxnSpPr>
            <a:endCxn id="673" idx="1"/>
          </p:cNvCxnSpPr>
          <p:nvPr/>
        </p:nvCxnSpPr>
        <p:spPr>
          <a:xfrm>
            <a:off x="732963" y="4390786"/>
            <a:ext cx="535800" cy="0"/>
          </a:xfrm>
          <a:prstGeom prst="straightConnector1">
            <a:avLst/>
          </a:prstGeom>
          <a:noFill/>
          <a:ln cap="flat" cmpd="sng" w="19050">
            <a:solidFill>
              <a:srgbClr val="666666"/>
            </a:solidFill>
            <a:prstDash val="solid"/>
            <a:round/>
            <a:headEnd len="med" w="med" type="none"/>
            <a:tailEnd len="med" w="med" type="triangle"/>
          </a:ln>
        </p:spPr>
      </p:cxnSp>
      <p:pic>
        <p:nvPicPr>
          <p:cNvPr id="681" name="Google Shape;681;p60"/>
          <p:cNvPicPr preferRelativeResize="0"/>
          <p:nvPr/>
        </p:nvPicPr>
        <p:blipFill>
          <a:blip r:embed="rId6">
            <a:alphaModFix/>
          </a:blip>
          <a:stretch>
            <a:fillRect/>
          </a:stretch>
        </p:blipFill>
        <p:spPr>
          <a:xfrm>
            <a:off x="2720737" y="4203440"/>
            <a:ext cx="381000" cy="366893"/>
          </a:xfrm>
          <a:prstGeom prst="rect">
            <a:avLst/>
          </a:prstGeom>
          <a:noFill/>
          <a:ln>
            <a:noFill/>
          </a:ln>
        </p:spPr>
      </p:pic>
      <p:pic>
        <p:nvPicPr>
          <p:cNvPr id="682" name="Google Shape;682;p60"/>
          <p:cNvPicPr preferRelativeResize="0"/>
          <p:nvPr/>
        </p:nvPicPr>
        <p:blipFill>
          <a:blip r:embed="rId7">
            <a:alphaModFix/>
          </a:blip>
          <a:stretch>
            <a:fillRect/>
          </a:stretch>
        </p:blipFill>
        <p:spPr>
          <a:xfrm>
            <a:off x="1994125" y="4182773"/>
            <a:ext cx="409575" cy="409575"/>
          </a:xfrm>
          <a:prstGeom prst="rect">
            <a:avLst/>
          </a:prstGeom>
          <a:noFill/>
          <a:ln>
            <a:noFill/>
          </a:ln>
        </p:spPr>
      </p:pic>
      <p:cxnSp>
        <p:nvCxnSpPr>
          <p:cNvPr id="683" name="Google Shape;683;p60"/>
          <p:cNvCxnSpPr>
            <a:stCxn id="673" idx="3"/>
            <a:endCxn id="682" idx="1"/>
          </p:cNvCxnSpPr>
          <p:nvPr/>
        </p:nvCxnSpPr>
        <p:spPr>
          <a:xfrm flipH="1" rot="10800000">
            <a:off x="1678338" y="4387486"/>
            <a:ext cx="315900" cy="3300"/>
          </a:xfrm>
          <a:prstGeom prst="straightConnector1">
            <a:avLst/>
          </a:prstGeom>
          <a:noFill/>
          <a:ln cap="flat" cmpd="sng" w="19050">
            <a:solidFill>
              <a:srgbClr val="666666"/>
            </a:solidFill>
            <a:prstDash val="solid"/>
            <a:round/>
            <a:headEnd len="med" w="med" type="none"/>
            <a:tailEnd len="med" w="med" type="triangle"/>
          </a:ln>
        </p:spPr>
      </p:cxnSp>
      <p:cxnSp>
        <p:nvCxnSpPr>
          <p:cNvPr id="684" name="Google Shape;684;p60"/>
          <p:cNvCxnSpPr>
            <a:stCxn id="682" idx="3"/>
            <a:endCxn id="681" idx="1"/>
          </p:cNvCxnSpPr>
          <p:nvPr/>
        </p:nvCxnSpPr>
        <p:spPr>
          <a:xfrm flipH="1" rot="10800000">
            <a:off x="2403700" y="4386961"/>
            <a:ext cx="317100" cy="600"/>
          </a:xfrm>
          <a:prstGeom prst="straightConnector1">
            <a:avLst/>
          </a:prstGeom>
          <a:noFill/>
          <a:ln cap="flat" cmpd="sng" w="19050">
            <a:solidFill>
              <a:srgbClr val="666666"/>
            </a:solidFill>
            <a:prstDash val="solid"/>
            <a:round/>
            <a:headEnd len="med" w="med" type="none"/>
            <a:tailEnd len="med" w="med" type="triangle"/>
          </a:ln>
        </p:spPr>
      </p:cxnSp>
      <p:sp>
        <p:nvSpPr>
          <p:cNvPr id="685" name="Google Shape;685;p60"/>
          <p:cNvSpPr txBox="1"/>
          <p:nvPr/>
        </p:nvSpPr>
        <p:spPr>
          <a:xfrm>
            <a:off x="326525" y="22865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5  	M = 4 	N / M = 1.25</a:t>
            </a:r>
            <a:endParaRPr/>
          </a:p>
        </p:txBody>
      </p:sp>
      <p:cxnSp>
        <p:nvCxnSpPr>
          <p:cNvPr id="686" name="Google Shape;686;p60"/>
          <p:cNvCxnSpPr/>
          <p:nvPr/>
        </p:nvCxnSpPr>
        <p:spPr>
          <a:xfrm flipH="1" rot="10800000">
            <a:off x="459809" y="3734433"/>
            <a:ext cx="481200" cy="419400"/>
          </a:xfrm>
          <a:prstGeom prst="straightConnector1">
            <a:avLst/>
          </a:prstGeom>
          <a:noFill/>
          <a:ln cap="flat" cmpd="sng" w="19050">
            <a:solidFill>
              <a:srgbClr val="666666"/>
            </a:solidFill>
            <a:prstDash val="solid"/>
            <a:round/>
            <a:headEnd len="med" w="med" type="none"/>
            <a:tailEnd len="med" w="med" type="none"/>
          </a:ln>
        </p:spPr>
      </p:cxnSp>
      <p:cxnSp>
        <p:nvCxnSpPr>
          <p:cNvPr id="687" name="Google Shape;687;p60"/>
          <p:cNvCxnSpPr/>
          <p:nvPr/>
        </p:nvCxnSpPr>
        <p:spPr>
          <a:xfrm flipH="1" rot="10800000">
            <a:off x="465809" y="3285008"/>
            <a:ext cx="481200" cy="419400"/>
          </a:xfrm>
          <a:prstGeom prst="straightConnector1">
            <a:avLst/>
          </a:prstGeom>
          <a:noFill/>
          <a:ln cap="flat" cmpd="sng" w="19050">
            <a:solidFill>
              <a:srgbClr val="666666"/>
            </a:solidFill>
            <a:prstDash val="solid"/>
            <a:round/>
            <a:headEnd len="med" w="med" type="none"/>
            <a:tailEnd len="med" w="med" type="none"/>
          </a:ln>
        </p:spPr>
      </p:cxnSp>
      <p:sp>
        <p:nvSpPr>
          <p:cNvPr id="688" name="Google Shape;688;p60"/>
          <p:cNvSpPr txBox="1"/>
          <p:nvPr>
            <p:ph idx="1" type="body"/>
          </p:nvPr>
        </p:nvSpPr>
        <p:spPr>
          <a:xfrm>
            <a:off x="107050" y="402200"/>
            <a:ext cx="8520600" cy="1374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Suppose we set a rule that when N/M is ≥ 1.5, we double M.</a:t>
            </a:r>
            <a:endParaRPr sz="2000"/>
          </a:p>
          <a:p>
            <a:pPr indent="-355600" lvl="0" marL="457200" rtl="0" algn="l">
              <a:spcBef>
                <a:spcPts val="600"/>
              </a:spcBef>
              <a:spcAft>
                <a:spcPts val="0"/>
              </a:spcAft>
              <a:buSzPts val="2000"/>
              <a:buChar char="●"/>
            </a:pPr>
            <a:r>
              <a:rPr lang="en" sz="2000"/>
              <a:t>add(7), add(16), add(3), add(11), add(20)</a:t>
            </a:r>
            <a:endParaRPr sz="2000"/>
          </a:p>
        </p:txBody>
      </p:sp>
      <p:sp>
        <p:nvSpPr>
          <p:cNvPr id="689" name="Google Shape;689;p60"/>
          <p:cNvSpPr/>
          <p:nvPr/>
        </p:nvSpPr>
        <p:spPr>
          <a:xfrm>
            <a:off x="1261925" y="4205050"/>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
        <p:nvSpPr>
          <p:cNvPr id="690" name="Google Shape;690;p60"/>
          <p:cNvSpPr/>
          <p:nvPr/>
        </p:nvSpPr>
        <p:spPr>
          <a:xfrm>
            <a:off x="1278299"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16</a:t>
            </a:r>
            <a:endParaRPr>
              <a:latin typeface="Consolas"/>
              <a:ea typeface="Consolas"/>
              <a:cs typeface="Consolas"/>
              <a:sym typeface="Consolas"/>
            </a:endParaRPr>
          </a:p>
        </p:txBody>
      </p:sp>
      <p:sp>
        <p:nvSpPr>
          <p:cNvPr id="691" name="Google Shape;691;p60"/>
          <p:cNvSpPr/>
          <p:nvPr/>
        </p:nvSpPr>
        <p:spPr>
          <a:xfrm>
            <a:off x="1990233"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p:txBody>
      </p:sp>
      <p:sp>
        <p:nvSpPr>
          <p:cNvPr id="692" name="Google Shape;692;p60"/>
          <p:cNvSpPr/>
          <p:nvPr/>
        </p:nvSpPr>
        <p:spPr>
          <a:xfrm>
            <a:off x="2726728"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11</a:t>
            </a:r>
            <a:endParaRPr>
              <a:latin typeface="Consolas"/>
              <a:ea typeface="Consolas"/>
              <a:cs typeface="Consolas"/>
              <a:sym typeface="Consolas"/>
            </a:endParaRPr>
          </a:p>
        </p:txBody>
      </p:sp>
      <p:sp>
        <p:nvSpPr>
          <p:cNvPr id="693" name="Google Shape;693;p60"/>
          <p:cNvSpPr/>
          <p:nvPr/>
        </p:nvSpPr>
        <p:spPr>
          <a:xfrm>
            <a:off x="2023295"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20</a:t>
            </a:r>
            <a:endParaRPr>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6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Resizing Example</a:t>
            </a:r>
            <a:endParaRPr/>
          </a:p>
        </p:txBody>
      </p:sp>
      <p:sp>
        <p:nvSpPr>
          <p:cNvPr id="699" name="Google Shape;699;p61"/>
          <p:cNvSpPr/>
          <p:nvPr/>
        </p:nvSpPr>
        <p:spPr>
          <a:xfrm>
            <a:off x="459800" y="3713868"/>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700" name="Google Shape;700;p61"/>
          <p:cNvSpPr/>
          <p:nvPr/>
        </p:nvSpPr>
        <p:spPr>
          <a:xfrm>
            <a:off x="459800" y="4162301"/>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701" name="Google Shape;701;p61"/>
          <p:cNvSpPr/>
          <p:nvPr/>
        </p:nvSpPr>
        <p:spPr>
          <a:xfrm>
            <a:off x="459800" y="3269484"/>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pic>
        <p:nvPicPr>
          <p:cNvPr id="702" name="Google Shape;702;p61"/>
          <p:cNvPicPr preferRelativeResize="0"/>
          <p:nvPr/>
        </p:nvPicPr>
        <p:blipFill>
          <a:blip r:embed="rId3">
            <a:alphaModFix/>
          </a:blip>
          <a:stretch>
            <a:fillRect/>
          </a:stretch>
        </p:blipFill>
        <p:spPr>
          <a:xfrm>
            <a:off x="1268775" y="3329675"/>
            <a:ext cx="409575" cy="381000"/>
          </a:xfrm>
          <a:prstGeom prst="rect">
            <a:avLst/>
          </a:prstGeom>
          <a:noFill/>
          <a:ln>
            <a:noFill/>
          </a:ln>
        </p:spPr>
      </p:pic>
      <p:pic>
        <p:nvPicPr>
          <p:cNvPr id="703" name="Google Shape;703;p61"/>
          <p:cNvPicPr preferRelativeResize="0"/>
          <p:nvPr/>
        </p:nvPicPr>
        <p:blipFill>
          <a:blip r:embed="rId4">
            <a:alphaModFix/>
          </a:blip>
          <a:stretch>
            <a:fillRect/>
          </a:stretch>
        </p:blipFill>
        <p:spPr>
          <a:xfrm>
            <a:off x="1268763" y="4205048"/>
            <a:ext cx="409575" cy="371475"/>
          </a:xfrm>
          <a:prstGeom prst="rect">
            <a:avLst/>
          </a:prstGeom>
          <a:noFill/>
          <a:ln>
            <a:noFill/>
          </a:ln>
        </p:spPr>
      </p:pic>
      <p:pic>
        <p:nvPicPr>
          <p:cNvPr id="704" name="Google Shape;704;p61"/>
          <p:cNvPicPr preferRelativeResize="0"/>
          <p:nvPr/>
        </p:nvPicPr>
        <p:blipFill>
          <a:blip r:embed="rId5">
            <a:alphaModFix/>
          </a:blip>
          <a:stretch>
            <a:fillRect/>
          </a:stretch>
        </p:blipFill>
        <p:spPr>
          <a:xfrm>
            <a:off x="1273702" y="2858132"/>
            <a:ext cx="352425" cy="390525"/>
          </a:xfrm>
          <a:prstGeom prst="rect">
            <a:avLst/>
          </a:prstGeom>
          <a:noFill/>
          <a:ln>
            <a:noFill/>
          </a:ln>
        </p:spPr>
      </p:pic>
      <p:pic>
        <p:nvPicPr>
          <p:cNvPr id="705" name="Google Shape;705;p61"/>
          <p:cNvPicPr preferRelativeResize="0"/>
          <p:nvPr/>
        </p:nvPicPr>
        <p:blipFill>
          <a:blip r:embed="rId6">
            <a:alphaModFix/>
          </a:blip>
          <a:stretch>
            <a:fillRect/>
          </a:stretch>
        </p:blipFill>
        <p:spPr>
          <a:xfrm>
            <a:off x="2020602" y="2867657"/>
            <a:ext cx="381000" cy="371475"/>
          </a:xfrm>
          <a:prstGeom prst="rect">
            <a:avLst/>
          </a:prstGeom>
          <a:noFill/>
          <a:ln>
            <a:noFill/>
          </a:ln>
        </p:spPr>
      </p:pic>
      <p:sp>
        <p:nvSpPr>
          <p:cNvPr id="706" name="Google Shape;706;p61"/>
          <p:cNvSpPr txBox="1"/>
          <p:nvPr/>
        </p:nvSpPr>
        <p:spPr>
          <a:xfrm>
            <a:off x="187975" y="28344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707" name="Google Shape;707;p61"/>
          <p:cNvSpPr/>
          <p:nvPr/>
        </p:nvSpPr>
        <p:spPr>
          <a:xfrm>
            <a:off x="459800" y="2821050"/>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708" name="Google Shape;708;p61"/>
          <p:cNvCxnSpPr>
            <a:endCxn id="704" idx="1"/>
          </p:cNvCxnSpPr>
          <p:nvPr/>
        </p:nvCxnSpPr>
        <p:spPr>
          <a:xfrm>
            <a:off x="697702" y="3044395"/>
            <a:ext cx="576000" cy="9000"/>
          </a:xfrm>
          <a:prstGeom prst="straightConnector1">
            <a:avLst/>
          </a:prstGeom>
          <a:noFill/>
          <a:ln cap="flat" cmpd="sng" w="19050">
            <a:solidFill>
              <a:srgbClr val="666666"/>
            </a:solidFill>
            <a:prstDash val="solid"/>
            <a:round/>
            <a:headEnd len="med" w="med" type="none"/>
            <a:tailEnd len="med" w="med" type="triangle"/>
          </a:ln>
        </p:spPr>
      </p:cxnSp>
      <p:cxnSp>
        <p:nvCxnSpPr>
          <p:cNvPr id="709" name="Google Shape;709;p61"/>
          <p:cNvCxnSpPr>
            <a:stCxn id="704" idx="3"/>
            <a:endCxn id="705" idx="1"/>
          </p:cNvCxnSpPr>
          <p:nvPr/>
        </p:nvCxnSpPr>
        <p:spPr>
          <a:xfrm>
            <a:off x="1626127" y="3053395"/>
            <a:ext cx="394500" cy="0"/>
          </a:xfrm>
          <a:prstGeom prst="straightConnector1">
            <a:avLst/>
          </a:prstGeom>
          <a:noFill/>
          <a:ln cap="flat" cmpd="sng" w="19050">
            <a:solidFill>
              <a:srgbClr val="666666"/>
            </a:solidFill>
            <a:prstDash val="solid"/>
            <a:round/>
            <a:headEnd len="med" w="med" type="none"/>
            <a:tailEnd len="med" w="med" type="triangle"/>
          </a:ln>
        </p:spPr>
      </p:cxnSp>
      <p:cxnSp>
        <p:nvCxnSpPr>
          <p:cNvPr id="710" name="Google Shape;710;p61"/>
          <p:cNvCxnSpPr>
            <a:endCxn id="702" idx="1"/>
          </p:cNvCxnSpPr>
          <p:nvPr/>
        </p:nvCxnSpPr>
        <p:spPr>
          <a:xfrm>
            <a:off x="709575" y="3520175"/>
            <a:ext cx="559200" cy="0"/>
          </a:xfrm>
          <a:prstGeom prst="straightConnector1">
            <a:avLst/>
          </a:prstGeom>
          <a:noFill/>
          <a:ln cap="flat" cmpd="sng" w="19050">
            <a:solidFill>
              <a:srgbClr val="666666"/>
            </a:solidFill>
            <a:prstDash val="solid"/>
            <a:round/>
            <a:headEnd len="med" w="med" type="none"/>
            <a:tailEnd len="med" w="med" type="triangle"/>
          </a:ln>
        </p:spPr>
      </p:cxnSp>
      <p:cxnSp>
        <p:nvCxnSpPr>
          <p:cNvPr id="711" name="Google Shape;711;p61"/>
          <p:cNvCxnSpPr>
            <a:endCxn id="703" idx="1"/>
          </p:cNvCxnSpPr>
          <p:nvPr/>
        </p:nvCxnSpPr>
        <p:spPr>
          <a:xfrm>
            <a:off x="732963" y="4390786"/>
            <a:ext cx="535800" cy="0"/>
          </a:xfrm>
          <a:prstGeom prst="straightConnector1">
            <a:avLst/>
          </a:prstGeom>
          <a:noFill/>
          <a:ln cap="flat" cmpd="sng" w="19050">
            <a:solidFill>
              <a:srgbClr val="666666"/>
            </a:solidFill>
            <a:prstDash val="solid"/>
            <a:round/>
            <a:headEnd len="med" w="med" type="none"/>
            <a:tailEnd len="med" w="med" type="triangle"/>
          </a:ln>
        </p:spPr>
      </p:cxnSp>
      <p:pic>
        <p:nvPicPr>
          <p:cNvPr id="712" name="Google Shape;712;p61"/>
          <p:cNvPicPr preferRelativeResize="0"/>
          <p:nvPr/>
        </p:nvPicPr>
        <p:blipFill>
          <a:blip r:embed="rId7">
            <a:alphaModFix/>
          </a:blip>
          <a:stretch>
            <a:fillRect/>
          </a:stretch>
        </p:blipFill>
        <p:spPr>
          <a:xfrm>
            <a:off x="2720737" y="4203440"/>
            <a:ext cx="381000" cy="366893"/>
          </a:xfrm>
          <a:prstGeom prst="rect">
            <a:avLst/>
          </a:prstGeom>
          <a:noFill/>
          <a:ln>
            <a:noFill/>
          </a:ln>
        </p:spPr>
      </p:pic>
      <p:pic>
        <p:nvPicPr>
          <p:cNvPr id="713" name="Google Shape;713;p61"/>
          <p:cNvPicPr preferRelativeResize="0"/>
          <p:nvPr/>
        </p:nvPicPr>
        <p:blipFill>
          <a:blip r:embed="rId8">
            <a:alphaModFix/>
          </a:blip>
          <a:stretch>
            <a:fillRect/>
          </a:stretch>
        </p:blipFill>
        <p:spPr>
          <a:xfrm>
            <a:off x="1994125" y="4182773"/>
            <a:ext cx="409575" cy="409575"/>
          </a:xfrm>
          <a:prstGeom prst="rect">
            <a:avLst/>
          </a:prstGeom>
          <a:noFill/>
          <a:ln>
            <a:noFill/>
          </a:ln>
        </p:spPr>
      </p:pic>
      <p:cxnSp>
        <p:nvCxnSpPr>
          <p:cNvPr id="714" name="Google Shape;714;p61"/>
          <p:cNvCxnSpPr>
            <a:stCxn id="703" idx="3"/>
            <a:endCxn id="713" idx="1"/>
          </p:cNvCxnSpPr>
          <p:nvPr/>
        </p:nvCxnSpPr>
        <p:spPr>
          <a:xfrm flipH="1" rot="10800000">
            <a:off x="1678338" y="4387486"/>
            <a:ext cx="315900" cy="3300"/>
          </a:xfrm>
          <a:prstGeom prst="straightConnector1">
            <a:avLst/>
          </a:prstGeom>
          <a:noFill/>
          <a:ln cap="flat" cmpd="sng" w="19050">
            <a:solidFill>
              <a:srgbClr val="666666"/>
            </a:solidFill>
            <a:prstDash val="solid"/>
            <a:round/>
            <a:headEnd len="med" w="med" type="none"/>
            <a:tailEnd len="med" w="med" type="triangle"/>
          </a:ln>
        </p:spPr>
      </p:cxnSp>
      <p:cxnSp>
        <p:nvCxnSpPr>
          <p:cNvPr id="715" name="Google Shape;715;p61"/>
          <p:cNvCxnSpPr>
            <a:stCxn id="713" idx="3"/>
            <a:endCxn id="712" idx="1"/>
          </p:cNvCxnSpPr>
          <p:nvPr/>
        </p:nvCxnSpPr>
        <p:spPr>
          <a:xfrm flipH="1" rot="10800000">
            <a:off x="2403700" y="4386961"/>
            <a:ext cx="317100" cy="600"/>
          </a:xfrm>
          <a:prstGeom prst="straightConnector1">
            <a:avLst/>
          </a:prstGeom>
          <a:noFill/>
          <a:ln cap="flat" cmpd="sng" w="19050">
            <a:solidFill>
              <a:srgbClr val="666666"/>
            </a:solidFill>
            <a:prstDash val="solid"/>
            <a:round/>
            <a:headEnd len="med" w="med" type="none"/>
            <a:tailEnd len="med" w="med" type="triangle"/>
          </a:ln>
        </p:spPr>
      </p:cxnSp>
      <p:sp>
        <p:nvSpPr>
          <p:cNvPr id="716" name="Google Shape;716;p61"/>
          <p:cNvSpPr txBox="1"/>
          <p:nvPr/>
        </p:nvSpPr>
        <p:spPr>
          <a:xfrm>
            <a:off x="326525" y="22865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6  	M = 4 	</a:t>
            </a:r>
            <a:r>
              <a:rPr lang="en">
                <a:solidFill>
                  <a:srgbClr val="FF0000"/>
                </a:solidFill>
              </a:rPr>
              <a:t>N / M = 1.5</a:t>
            </a:r>
            <a:endParaRPr>
              <a:solidFill>
                <a:srgbClr val="FF0000"/>
              </a:solidFill>
            </a:endParaRPr>
          </a:p>
        </p:txBody>
      </p:sp>
      <p:cxnSp>
        <p:nvCxnSpPr>
          <p:cNvPr id="717" name="Google Shape;717;p61"/>
          <p:cNvCxnSpPr/>
          <p:nvPr/>
        </p:nvCxnSpPr>
        <p:spPr>
          <a:xfrm flipH="1" rot="10800000">
            <a:off x="459809" y="3734433"/>
            <a:ext cx="481200" cy="419400"/>
          </a:xfrm>
          <a:prstGeom prst="straightConnector1">
            <a:avLst/>
          </a:prstGeom>
          <a:noFill/>
          <a:ln cap="flat" cmpd="sng" w="19050">
            <a:solidFill>
              <a:srgbClr val="666666"/>
            </a:solidFill>
            <a:prstDash val="solid"/>
            <a:round/>
            <a:headEnd len="med" w="med" type="none"/>
            <a:tailEnd len="med" w="med" type="none"/>
          </a:ln>
        </p:spPr>
      </p:cxnSp>
      <p:sp>
        <p:nvSpPr>
          <p:cNvPr id="718" name="Google Shape;718;p61"/>
          <p:cNvSpPr/>
          <p:nvPr/>
        </p:nvSpPr>
        <p:spPr>
          <a:xfrm>
            <a:off x="3710150" y="2388925"/>
            <a:ext cx="448500" cy="2187600"/>
          </a:xfrm>
          <a:prstGeom prst="rightBrace">
            <a:avLst>
              <a:gd fmla="val 8333"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1"/>
          <p:cNvSpPr txBox="1"/>
          <p:nvPr/>
        </p:nvSpPr>
        <p:spPr>
          <a:xfrm>
            <a:off x="3991100" y="2789975"/>
            <a:ext cx="1491900" cy="83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N/M is too large. Time to double!</a:t>
            </a:r>
            <a:endParaRPr/>
          </a:p>
        </p:txBody>
      </p:sp>
      <p:sp>
        <p:nvSpPr>
          <p:cNvPr id="720" name="Google Shape;720;p61"/>
          <p:cNvSpPr txBox="1"/>
          <p:nvPr>
            <p:ph idx="1" type="body"/>
          </p:nvPr>
        </p:nvSpPr>
        <p:spPr>
          <a:xfrm>
            <a:off x="107050" y="402200"/>
            <a:ext cx="8520600" cy="1043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Suppose we set a rule that when N/M is ≥ 1.5, we double M.</a:t>
            </a:r>
            <a:endParaRPr sz="2000"/>
          </a:p>
          <a:p>
            <a:pPr indent="-355600" lvl="0" marL="457200" rtl="0" algn="l">
              <a:spcBef>
                <a:spcPts val="600"/>
              </a:spcBef>
              <a:spcAft>
                <a:spcPts val="0"/>
              </a:spcAft>
              <a:buSzPts val="2000"/>
              <a:buChar char="●"/>
            </a:pPr>
            <a:r>
              <a:rPr lang="en" sz="2000"/>
              <a:t>add(7), add(16), add(3), add(11), add(20), add(13). Resize triggered.</a:t>
            </a:r>
            <a:endParaRPr sz="2000"/>
          </a:p>
        </p:txBody>
      </p:sp>
      <p:sp>
        <p:nvSpPr>
          <p:cNvPr id="721" name="Google Shape;721;p61"/>
          <p:cNvSpPr/>
          <p:nvPr/>
        </p:nvSpPr>
        <p:spPr>
          <a:xfrm>
            <a:off x="1261925" y="4205050"/>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
        <p:nvSpPr>
          <p:cNvPr id="722" name="Google Shape;722;p61"/>
          <p:cNvSpPr/>
          <p:nvPr/>
        </p:nvSpPr>
        <p:spPr>
          <a:xfrm>
            <a:off x="1278299"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16</a:t>
            </a:r>
            <a:endParaRPr>
              <a:latin typeface="Consolas"/>
              <a:ea typeface="Consolas"/>
              <a:cs typeface="Consolas"/>
              <a:sym typeface="Consolas"/>
            </a:endParaRPr>
          </a:p>
        </p:txBody>
      </p:sp>
      <p:sp>
        <p:nvSpPr>
          <p:cNvPr id="723" name="Google Shape;723;p61"/>
          <p:cNvSpPr/>
          <p:nvPr/>
        </p:nvSpPr>
        <p:spPr>
          <a:xfrm>
            <a:off x="1990233"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p:txBody>
      </p:sp>
      <p:sp>
        <p:nvSpPr>
          <p:cNvPr id="724" name="Google Shape;724;p61"/>
          <p:cNvSpPr/>
          <p:nvPr/>
        </p:nvSpPr>
        <p:spPr>
          <a:xfrm>
            <a:off x="2726728"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11</a:t>
            </a:r>
            <a:endParaRPr>
              <a:latin typeface="Consolas"/>
              <a:ea typeface="Consolas"/>
              <a:cs typeface="Consolas"/>
              <a:sym typeface="Consolas"/>
            </a:endParaRPr>
          </a:p>
        </p:txBody>
      </p:sp>
      <p:sp>
        <p:nvSpPr>
          <p:cNvPr id="725" name="Google Shape;725;p61"/>
          <p:cNvSpPr/>
          <p:nvPr/>
        </p:nvSpPr>
        <p:spPr>
          <a:xfrm>
            <a:off x="2023295"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20</a:t>
            </a:r>
            <a:endParaRPr>
              <a:latin typeface="Consolas"/>
              <a:ea typeface="Consolas"/>
              <a:cs typeface="Consolas"/>
              <a:sym typeface="Consolas"/>
            </a:endParaRPr>
          </a:p>
        </p:txBody>
      </p:sp>
      <p:sp>
        <p:nvSpPr>
          <p:cNvPr id="726" name="Google Shape;726;p61"/>
          <p:cNvSpPr/>
          <p:nvPr/>
        </p:nvSpPr>
        <p:spPr>
          <a:xfrm>
            <a:off x="1278303" y="3338829"/>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13</a:t>
            </a:r>
            <a:endParaRPr>
              <a:latin typeface="Consolas"/>
              <a:ea typeface="Consolas"/>
              <a:cs typeface="Consolas"/>
              <a:sym typeface="Consola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730" name="Shape 730"/>
        <p:cNvGrpSpPr/>
        <p:nvPr/>
      </p:nvGrpSpPr>
      <p:grpSpPr>
        <a:xfrm>
          <a:off x="0" y="0"/>
          <a:ext cx="0" cy="0"/>
          <a:chOff x="0" y="0"/>
          <a:chExt cx="0" cy="0"/>
        </a:xfrm>
      </p:grpSpPr>
      <p:sp>
        <p:nvSpPr>
          <p:cNvPr id="731" name="Google Shape;731;p6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Resizing Example</a:t>
            </a:r>
            <a:endParaRPr/>
          </a:p>
        </p:txBody>
      </p:sp>
      <p:sp>
        <p:nvSpPr>
          <p:cNvPr id="732" name="Google Shape;732;p62"/>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When N/M is ≥ 1.5, then double M.</a:t>
            </a:r>
            <a:endParaRPr sz="2000"/>
          </a:p>
          <a:p>
            <a:pPr indent="-355600" lvl="0" marL="457200" rtl="0" algn="l">
              <a:spcBef>
                <a:spcPts val="600"/>
              </a:spcBef>
              <a:spcAft>
                <a:spcPts val="0"/>
              </a:spcAft>
              <a:buSzPts val="2000"/>
              <a:buChar char="●"/>
            </a:pPr>
            <a:r>
              <a:rPr lang="en" sz="2000"/>
              <a:t>Draw the results after doubling M.</a:t>
            </a:r>
            <a:endParaRPr sz="2000"/>
          </a:p>
          <a:p>
            <a:pPr indent="0" lvl="0" marL="457200" rtl="0" algn="l">
              <a:spcBef>
                <a:spcPts val="600"/>
              </a:spcBef>
              <a:spcAft>
                <a:spcPts val="0"/>
              </a:spcAft>
              <a:buNone/>
            </a:pPr>
            <a:r>
              <a:t/>
            </a:r>
            <a:endParaRPr/>
          </a:p>
        </p:txBody>
      </p:sp>
      <p:sp>
        <p:nvSpPr>
          <p:cNvPr id="733" name="Google Shape;733;p62"/>
          <p:cNvSpPr/>
          <p:nvPr/>
        </p:nvSpPr>
        <p:spPr>
          <a:xfrm>
            <a:off x="459800" y="3713868"/>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734" name="Google Shape;734;p62"/>
          <p:cNvSpPr/>
          <p:nvPr/>
        </p:nvSpPr>
        <p:spPr>
          <a:xfrm>
            <a:off x="459800" y="4162301"/>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735" name="Google Shape;735;p62"/>
          <p:cNvSpPr/>
          <p:nvPr/>
        </p:nvSpPr>
        <p:spPr>
          <a:xfrm>
            <a:off x="459800" y="3269484"/>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pic>
        <p:nvPicPr>
          <p:cNvPr id="736" name="Google Shape;736;p62"/>
          <p:cNvPicPr preferRelativeResize="0"/>
          <p:nvPr/>
        </p:nvPicPr>
        <p:blipFill>
          <a:blip r:embed="rId3">
            <a:alphaModFix/>
          </a:blip>
          <a:stretch>
            <a:fillRect/>
          </a:stretch>
        </p:blipFill>
        <p:spPr>
          <a:xfrm>
            <a:off x="1268775" y="3329675"/>
            <a:ext cx="409575" cy="381000"/>
          </a:xfrm>
          <a:prstGeom prst="rect">
            <a:avLst/>
          </a:prstGeom>
          <a:noFill/>
          <a:ln>
            <a:noFill/>
          </a:ln>
        </p:spPr>
      </p:pic>
      <p:pic>
        <p:nvPicPr>
          <p:cNvPr id="737" name="Google Shape;737;p62"/>
          <p:cNvPicPr preferRelativeResize="0"/>
          <p:nvPr/>
        </p:nvPicPr>
        <p:blipFill>
          <a:blip r:embed="rId4">
            <a:alphaModFix/>
          </a:blip>
          <a:stretch>
            <a:fillRect/>
          </a:stretch>
        </p:blipFill>
        <p:spPr>
          <a:xfrm>
            <a:off x="1268763" y="4205048"/>
            <a:ext cx="409575" cy="371475"/>
          </a:xfrm>
          <a:prstGeom prst="rect">
            <a:avLst/>
          </a:prstGeom>
          <a:noFill/>
          <a:ln>
            <a:noFill/>
          </a:ln>
        </p:spPr>
      </p:pic>
      <p:pic>
        <p:nvPicPr>
          <p:cNvPr id="738" name="Google Shape;738;p62"/>
          <p:cNvPicPr preferRelativeResize="0"/>
          <p:nvPr/>
        </p:nvPicPr>
        <p:blipFill>
          <a:blip r:embed="rId5">
            <a:alphaModFix/>
          </a:blip>
          <a:stretch>
            <a:fillRect/>
          </a:stretch>
        </p:blipFill>
        <p:spPr>
          <a:xfrm>
            <a:off x="1273702" y="2858132"/>
            <a:ext cx="352425" cy="390525"/>
          </a:xfrm>
          <a:prstGeom prst="rect">
            <a:avLst/>
          </a:prstGeom>
          <a:noFill/>
          <a:ln>
            <a:noFill/>
          </a:ln>
        </p:spPr>
      </p:pic>
      <p:pic>
        <p:nvPicPr>
          <p:cNvPr id="739" name="Google Shape;739;p62"/>
          <p:cNvPicPr preferRelativeResize="0"/>
          <p:nvPr/>
        </p:nvPicPr>
        <p:blipFill>
          <a:blip r:embed="rId6">
            <a:alphaModFix/>
          </a:blip>
          <a:stretch>
            <a:fillRect/>
          </a:stretch>
        </p:blipFill>
        <p:spPr>
          <a:xfrm>
            <a:off x="2020602" y="2867657"/>
            <a:ext cx="381000" cy="371475"/>
          </a:xfrm>
          <a:prstGeom prst="rect">
            <a:avLst/>
          </a:prstGeom>
          <a:noFill/>
          <a:ln>
            <a:noFill/>
          </a:ln>
        </p:spPr>
      </p:pic>
      <p:sp>
        <p:nvSpPr>
          <p:cNvPr id="740" name="Google Shape;740;p62"/>
          <p:cNvSpPr txBox="1"/>
          <p:nvPr/>
        </p:nvSpPr>
        <p:spPr>
          <a:xfrm>
            <a:off x="187975" y="28344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741" name="Google Shape;741;p62"/>
          <p:cNvSpPr/>
          <p:nvPr/>
        </p:nvSpPr>
        <p:spPr>
          <a:xfrm>
            <a:off x="459800" y="2821050"/>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742" name="Google Shape;742;p62"/>
          <p:cNvCxnSpPr>
            <a:endCxn id="738" idx="1"/>
          </p:cNvCxnSpPr>
          <p:nvPr/>
        </p:nvCxnSpPr>
        <p:spPr>
          <a:xfrm>
            <a:off x="697702" y="3044395"/>
            <a:ext cx="576000" cy="9000"/>
          </a:xfrm>
          <a:prstGeom prst="straightConnector1">
            <a:avLst/>
          </a:prstGeom>
          <a:noFill/>
          <a:ln cap="flat" cmpd="sng" w="19050">
            <a:solidFill>
              <a:srgbClr val="666666"/>
            </a:solidFill>
            <a:prstDash val="solid"/>
            <a:round/>
            <a:headEnd len="med" w="med" type="none"/>
            <a:tailEnd len="med" w="med" type="triangle"/>
          </a:ln>
        </p:spPr>
      </p:cxnSp>
      <p:cxnSp>
        <p:nvCxnSpPr>
          <p:cNvPr id="743" name="Google Shape;743;p62"/>
          <p:cNvCxnSpPr>
            <a:stCxn id="738" idx="3"/>
            <a:endCxn id="739" idx="1"/>
          </p:cNvCxnSpPr>
          <p:nvPr/>
        </p:nvCxnSpPr>
        <p:spPr>
          <a:xfrm>
            <a:off x="1626127" y="3053395"/>
            <a:ext cx="394500" cy="0"/>
          </a:xfrm>
          <a:prstGeom prst="straightConnector1">
            <a:avLst/>
          </a:prstGeom>
          <a:noFill/>
          <a:ln cap="flat" cmpd="sng" w="19050">
            <a:solidFill>
              <a:srgbClr val="666666"/>
            </a:solidFill>
            <a:prstDash val="solid"/>
            <a:round/>
            <a:headEnd len="med" w="med" type="none"/>
            <a:tailEnd len="med" w="med" type="triangle"/>
          </a:ln>
        </p:spPr>
      </p:cxnSp>
      <p:cxnSp>
        <p:nvCxnSpPr>
          <p:cNvPr id="744" name="Google Shape;744;p62"/>
          <p:cNvCxnSpPr>
            <a:endCxn id="736" idx="1"/>
          </p:cNvCxnSpPr>
          <p:nvPr/>
        </p:nvCxnSpPr>
        <p:spPr>
          <a:xfrm>
            <a:off x="709575" y="3520175"/>
            <a:ext cx="559200" cy="0"/>
          </a:xfrm>
          <a:prstGeom prst="straightConnector1">
            <a:avLst/>
          </a:prstGeom>
          <a:noFill/>
          <a:ln cap="flat" cmpd="sng" w="19050">
            <a:solidFill>
              <a:srgbClr val="666666"/>
            </a:solidFill>
            <a:prstDash val="solid"/>
            <a:round/>
            <a:headEnd len="med" w="med" type="none"/>
            <a:tailEnd len="med" w="med" type="triangle"/>
          </a:ln>
        </p:spPr>
      </p:cxnSp>
      <p:cxnSp>
        <p:nvCxnSpPr>
          <p:cNvPr id="745" name="Google Shape;745;p62"/>
          <p:cNvCxnSpPr>
            <a:endCxn id="737" idx="1"/>
          </p:cNvCxnSpPr>
          <p:nvPr/>
        </p:nvCxnSpPr>
        <p:spPr>
          <a:xfrm>
            <a:off x="732963" y="4390786"/>
            <a:ext cx="535800" cy="0"/>
          </a:xfrm>
          <a:prstGeom prst="straightConnector1">
            <a:avLst/>
          </a:prstGeom>
          <a:noFill/>
          <a:ln cap="flat" cmpd="sng" w="19050">
            <a:solidFill>
              <a:srgbClr val="666666"/>
            </a:solidFill>
            <a:prstDash val="solid"/>
            <a:round/>
            <a:headEnd len="med" w="med" type="none"/>
            <a:tailEnd len="med" w="med" type="triangle"/>
          </a:ln>
        </p:spPr>
      </p:cxnSp>
      <p:pic>
        <p:nvPicPr>
          <p:cNvPr id="746" name="Google Shape;746;p62"/>
          <p:cNvPicPr preferRelativeResize="0"/>
          <p:nvPr/>
        </p:nvPicPr>
        <p:blipFill>
          <a:blip r:embed="rId7">
            <a:alphaModFix/>
          </a:blip>
          <a:stretch>
            <a:fillRect/>
          </a:stretch>
        </p:blipFill>
        <p:spPr>
          <a:xfrm>
            <a:off x="2720737" y="4203440"/>
            <a:ext cx="381000" cy="366893"/>
          </a:xfrm>
          <a:prstGeom prst="rect">
            <a:avLst/>
          </a:prstGeom>
          <a:noFill/>
          <a:ln>
            <a:noFill/>
          </a:ln>
        </p:spPr>
      </p:pic>
      <p:cxnSp>
        <p:nvCxnSpPr>
          <p:cNvPr id="747" name="Google Shape;747;p62"/>
          <p:cNvCxnSpPr>
            <a:stCxn id="737" idx="3"/>
            <a:endCxn id="748" idx="1"/>
          </p:cNvCxnSpPr>
          <p:nvPr/>
        </p:nvCxnSpPr>
        <p:spPr>
          <a:xfrm flipH="1" rot="10800000">
            <a:off x="1678338" y="4387486"/>
            <a:ext cx="315900" cy="3300"/>
          </a:xfrm>
          <a:prstGeom prst="straightConnector1">
            <a:avLst/>
          </a:prstGeom>
          <a:noFill/>
          <a:ln cap="flat" cmpd="sng" w="19050">
            <a:solidFill>
              <a:srgbClr val="666666"/>
            </a:solidFill>
            <a:prstDash val="solid"/>
            <a:round/>
            <a:headEnd len="med" w="med" type="none"/>
            <a:tailEnd len="med" w="med" type="triangle"/>
          </a:ln>
        </p:spPr>
      </p:cxnSp>
      <p:cxnSp>
        <p:nvCxnSpPr>
          <p:cNvPr id="749" name="Google Shape;749;p62"/>
          <p:cNvCxnSpPr>
            <a:stCxn id="748" idx="3"/>
            <a:endCxn id="746" idx="1"/>
          </p:cNvCxnSpPr>
          <p:nvPr/>
        </p:nvCxnSpPr>
        <p:spPr>
          <a:xfrm flipH="1" rot="10800000">
            <a:off x="2403637" y="4386887"/>
            <a:ext cx="317100" cy="600"/>
          </a:xfrm>
          <a:prstGeom prst="straightConnector1">
            <a:avLst/>
          </a:prstGeom>
          <a:noFill/>
          <a:ln cap="flat" cmpd="sng" w="19050">
            <a:solidFill>
              <a:srgbClr val="666666"/>
            </a:solidFill>
            <a:prstDash val="solid"/>
            <a:round/>
            <a:headEnd len="med" w="med" type="none"/>
            <a:tailEnd len="med" w="med" type="triangle"/>
          </a:ln>
        </p:spPr>
      </p:cxnSp>
      <p:sp>
        <p:nvSpPr>
          <p:cNvPr id="750" name="Google Shape;750;p62"/>
          <p:cNvSpPr txBox="1"/>
          <p:nvPr/>
        </p:nvSpPr>
        <p:spPr>
          <a:xfrm>
            <a:off x="326525" y="22865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6  	M = 4 	</a:t>
            </a:r>
            <a:r>
              <a:rPr lang="en">
                <a:solidFill>
                  <a:srgbClr val="FF0000"/>
                </a:solidFill>
              </a:rPr>
              <a:t>N / M = 1.5</a:t>
            </a:r>
            <a:endParaRPr>
              <a:solidFill>
                <a:srgbClr val="FF0000"/>
              </a:solidFill>
            </a:endParaRPr>
          </a:p>
        </p:txBody>
      </p:sp>
      <p:cxnSp>
        <p:nvCxnSpPr>
          <p:cNvPr id="751" name="Google Shape;751;p62"/>
          <p:cNvCxnSpPr/>
          <p:nvPr/>
        </p:nvCxnSpPr>
        <p:spPr>
          <a:xfrm flipH="1" rot="10800000">
            <a:off x="459809" y="3734433"/>
            <a:ext cx="481200" cy="419400"/>
          </a:xfrm>
          <a:prstGeom prst="straightConnector1">
            <a:avLst/>
          </a:prstGeom>
          <a:noFill/>
          <a:ln cap="flat" cmpd="sng" w="19050">
            <a:solidFill>
              <a:srgbClr val="666666"/>
            </a:solidFill>
            <a:prstDash val="solid"/>
            <a:round/>
            <a:headEnd len="med" w="med" type="none"/>
            <a:tailEnd len="med" w="med" type="none"/>
          </a:ln>
        </p:spPr>
      </p:cxnSp>
      <p:sp>
        <p:nvSpPr>
          <p:cNvPr id="752" name="Google Shape;752;p62"/>
          <p:cNvSpPr/>
          <p:nvPr/>
        </p:nvSpPr>
        <p:spPr>
          <a:xfrm>
            <a:off x="3710150" y="2388925"/>
            <a:ext cx="448500" cy="2187600"/>
          </a:xfrm>
          <a:prstGeom prst="rightBrace">
            <a:avLst>
              <a:gd fmla="val 8333"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2"/>
          <p:cNvSpPr txBox="1"/>
          <p:nvPr/>
        </p:nvSpPr>
        <p:spPr>
          <a:xfrm>
            <a:off x="3991100" y="2789975"/>
            <a:ext cx="1491900" cy="83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N/M is too large. Time to double!</a:t>
            </a:r>
            <a:endParaRPr/>
          </a:p>
        </p:txBody>
      </p:sp>
      <p:sp>
        <p:nvSpPr>
          <p:cNvPr id="754" name="Google Shape;754;p62"/>
          <p:cNvSpPr/>
          <p:nvPr/>
        </p:nvSpPr>
        <p:spPr>
          <a:xfrm>
            <a:off x="6062825" y="2261493"/>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alibri"/>
                <a:ea typeface="Calibri"/>
                <a:cs typeface="Calibri"/>
                <a:sym typeface="Calibri"/>
              </a:rPr>
              <a:t>?</a:t>
            </a:r>
            <a:endParaRPr sz="2000">
              <a:latin typeface="Calibri"/>
              <a:ea typeface="Calibri"/>
              <a:cs typeface="Calibri"/>
              <a:sym typeface="Calibri"/>
            </a:endParaRPr>
          </a:p>
        </p:txBody>
      </p:sp>
      <p:sp>
        <p:nvSpPr>
          <p:cNvPr id="755" name="Google Shape;755;p62"/>
          <p:cNvSpPr/>
          <p:nvPr/>
        </p:nvSpPr>
        <p:spPr>
          <a:xfrm>
            <a:off x="6062825" y="2709926"/>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alibri"/>
                <a:ea typeface="Calibri"/>
                <a:cs typeface="Calibri"/>
                <a:sym typeface="Calibri"/>
              </a:rPr>
              <a:t>?</a:t>
            </a:r>
            <a:endParaRPr sz="2000">
              <a:latin typeface="Calibri"/>
              <a:ea typeface="Calibri"/>
              <a:cs typeface="Calibri"/>
              <a:sym typeface="Calibri"/>
            </a:endParaRPr>
          </a:p>
        </p:txBody>
      </p:sp>
      <p:sp>
        <p:nvSpPr>
          <p:cNvPr id="756" name="Google Shape;756;p62"/>
          <p:cNvSpPr/>
          <p:nvPr/>
        </p:nvSpPr>
        <p:spPr>
          <a:xfrm>
            <a:off x="6062825" y="1817109"/>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alibri"/>
                <a:ea typeface="Calibri"/>
                <a:cs typeface="Calibri"/>
                <a:sym typeface="Calibri"/>
              </a:rPr>
              <a:t>?</a:t>
            </a:r>
            <a:endParaRPr sz="2000">
              <a:latin typeface="Calibri"/>
              <a:ea typeface="Calibri"/>
              <a:cs typeface="Calibri"/>
              <a:sym typeface="Calibri"/>
            </a:endParaRPr>
          </a:p>
        </p:txBody>
      </p:sp>
      <p:sp>
        <p:nvSpPr>
          <p:cNvPr id="757" name="Google Shape;757;p62"/>
          <p:cNvSpPr txBox="1"/>
          <p:nvPr/>
        </p:nvSpPr>
        <p:spPr>
          <a:xfrm>
            <a:off x="5791000" y="1382048"/>
            <a:ext cx="288300" cy="35781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7</a:t>
            </a:r>
            <a:endParaRPr sz="1500">
              <a:latin typeface="Consolas"/>
              <a:ea typeface="Consolas"/>
              <a:cs typeface="Consolas"/>
              <a:sym typeface="Consolas"/>
            </a:endParaRPr>
          </a:p>
        </p:txBody>
      </p:sp>
      <p:sp>
        <p:nvSpPr>
          <p:cNvPr id="758" name="Google Shape;758;p62"/>
          <p:cNvSpPr/>
          <p:nvPr/>
        </p:nvSpPr>
        <p:spPr>
          <a:xfrm>
            <a:off x="6062825" y="1368675"/>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alibri"/>
                <a:ea typeface="Calibri"/>
                <a:cs typeface="Calibri"/>
                <a:sym typeface="Calibri"/>
              </a:rPr>
              <a:t>?</a:t>
            </a:r>
            <a:endParaRPr sz="2000">
              <a:latin typeface="Calibri"/>
              <a:ea typeface="Calibri"/>
              <a:cs typeface="Calibri"/>
              <a:sym typeface="Calibri"/>
            </a:endParaRPr>
          </a:p>
        </p:txBody>
      </p:sp>
      <p:sp>
        <p:nvSpPr>
          <p:cNvPr id="759" name="Google Shape;759;p62"/>
          <p:cNvSpPr/>
          <p:nvPr/>
        </p:nvSpPr>
        <p:spPr>
          <a:xfrm>
            <a:off x="6062825" y="4057243"/>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alibri"/>
                <a:ea typeface="Calibri"/>
                <a:cs typeface="Calibri"/>
                <a:sym typeface="Calibri"/>
              </a:rPr>
              <a:t>?</a:t>
            </a:r>
            <a:endParaRPr sz="2000">
              <a:latin typeface="Calibri"/>
              <a:ea typeface="Calibri"/>
              <a:cs typeface="Calibri"/>
              <a:sym typeface="Calibri"/>
            </a:endParaRPr>
          </a:p>
        </p:txBody>
      </p:sp>
      <p:sp>
        <p:nvSpPr>
          <p:cNvPr id="760" name="Google Shape;760;p62"/>
          <p:cNvSpPr/>
          <p:nvPr/>
        </p:nvSpPr>
        <p:spPr>
          <a:xfrm>
            <a:off x="6062825" y="4505676"/>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alibri"/>
                <a:ea typeface="Calibri"/>
                <a:cs typeface="Calibri"/>
                <a:sym typeface="Calibri"/>
              </a:rPr>
              <a:t>?</a:t>
            </a:r>
            <a:endParaRPr sz="2000">
              <a:latin typeface="Calibri"/>
              <a:ea typeface="Calibri"/>
              <a:cs typeface="Calibri"/>
              <a:sym typeface="Calibri"/>
            </a:endParaRPr>
          </a:p>
        </p:txBody>
      </p:sp>
      <p:sp>
        <p:nvSpPr>
          <p:cNvPr id="761" name="Google Shape;761;p62"/>
          <p:cNvSpPr/>
          <p:nvPr/>
        </p:nvSpPr>
        <p:spPr>
          <a:xfrm>
            <a:off x="6062825" y="3612859"/>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alibri"/>
                <a:ea typeface="Calibri"/>
                <a:cs typeface="Calibri"/>
                <a:sym typeface="Calibri"/>
              </a:rPr>
              <a:t>?</a:t>
            </a:r>
            <a:endParaRPr sz="2000">
              <a:latin typeface="Calibri"/>
              <a:ea typeface="Calibri"/>
              <a:cs typeface="Calibri"/>
              <a:sym typeface="Calibri"/>
            </a:endParaRPr>
          </a:p>
        </p:txBody>
      </p:sp>
      <p:sp>
        <p:nvSpPr>
          <p:cNvPr id="762" name="Google Shape;762;p62"/>
          <p:cNvSpPr/>
          <p:nvPr/>
        </p:nvSpPr>
        <p:spPr>
          <a:xfrm>
            <a:off x="6062825" y="3164425"/>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Calibri"/>
                <a:ea typeface="Calibri"/>
                <a:cs typeface="Calibri"/>
                <a:sym typeface="Calibri"/>
              </a:rPr>
              <a:t>?</a:t>
            </a:r>
            <a:endParaRPr sz="2000">
              <a:latin typeface="Calibri"/>
              <a:ea typeface="Calibri"/>
              <a:cs typeface="Calibri"/>
              <a:sym typeface="Calibri"/>
            </a:endParaRPr>
          </a:p>
        </p:txBody>
      </p:sp>
      <p:sp>
        <p:nvSpPr>
          <p:cNvPr id="763" name="Google Shape;763;p62"/>
          <p:cNvSpPr/>
          <p:nvPr/>
        </p:nvSpPr>
        <p:spPr>
          <a:xfrm>
            <a:off x="1261925" y="4205050"/>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
        <p:nvSpPr>
          <p:cNvPr id="764" name="Google Shape;764;p62"/>
          <p:cNvSpPr/>
          <p:nvPr/>
        </p:nvSpPr>
        <p:spPr>
          <a:xfrm>
            <a:off x="1278299"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16</a:t>
            </a:r>
            <a:endParaRPr>
              <a:latin typeface="Consolas"/>
              <a:ea typeface="Consolas"/>
              <a:cs typeface="Consolas"/>
              <a:sym typeface="Consolas"/>
            </a:endParaRPr>
          </a:p>
        </p:txBody>
      </p:sp>
      <p:sp>
        <p:nvSpPr>
          <p:cNvPr id="765" name="Google Shape;765;p62"/>
          <p:cNvSpPr/>
          <p:nvPr/>
        </p:nvSpPr>
        <p:spPr>
          <a:xfrm>
            <a:off x="2726728"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11</a:t>
            </a:r>
            <a:endParaRPr>
              <a:latin typeface="Consolas"/>
              <a:ea typeface="Consolas"/>
              <a:cs typeface="Consolas"/>
              <a:sym typeface="Consolas"/>
            </a:endParaRPr>
          </a:p>
        </p:txBody>
      </p:sp>
      <p:sp>
        <p:nvSpPr>
          <p:cNvPr id="766" name="Google Shape;766;p62"/>
          <p:cNvSpPr/>
          <p:nvPr/>
        </p:nvSpPr>
        <p:spPr>
          <a:xfrm>
            <a:off x="2023295"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20</a:t>
            </a:r>
            <a:endParaRPr>
              <a:latin typeface="Consolas"/>
              <a:ea typeface="Consolas"/>
              <a:cs typeface="Consolas"/>
              <a:sym typeface="Consolas"/>
            </a:endParaRPr>
          </a:p>
        </p:txBody>
      </p:sp>
      <p:sp>
        <p:nvSpPr>
          <p:cNvPr id="767" name="Google Shape;767;p62"/>
          <p:cNvSpPr/>
          <p:nvPr/>
        </p:nvSpPr>
        <p:spPr>
          <a:xfrm>
            <a:off x="1278303" y="3338829"/>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13</a:t>
            </a:r>
            <a:endParaRPr>
              <a:latin typeface="Consolas"/>
              <a:ea typeface="Consolas"/>
              <a:cs typeface="Consolas"/>
              <a:sym typeface="Consolas"/>
            </a:endParaRPr>
          </a:p>
        </p:txBody>
      </p:sp>
      <p:sp>
        <p:nvSpPr>
          <p:cNvPr id="768" name="Google Shape;768;p62"/>
          <p:cNvSpPr/>
          <p:nvPr/>
        </p:nvSpPr>
        <p:spPr>
          <a:xfrm>
            <a:off x="1990233"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Limits of Search Tree Based Sets</a:t>
            </a:r>
            <a:endParaRPr/>
          </a:p>
        </p:txBody>
      </p:sp>
      <p:sp>
        <p:nvSpPr>
          <p:cNvPr id="183" name="Google Shape;183;p27"/>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Our search tree based sets require items to be comparable.</a:t>
            </a:r>
            <a:endParaRPr/>
          </a:p>
          <a:p>
            <a:pPr indent="-342900" lvl="0" marL="457200" rtl="0" algn="l">
              <a:spcBef>
                <a:spcPts val="600"/>
              </a:spcBef>
              <a:spcAft>
                <a:spcPts val="0"/>
              </a:spcAft>
              <a:buSzPts val="1800"/>
              <a:buChar char="●"/>
            </a:pPr>
            <a:r>
              <a:rPr lang="en"/>
              <a:t>Need to be able to ask “is X &lt; Y?” Not true of all types (ex. How do you compare </a:t>
            </a:r>
            <a:r>
              <a:rPr lang="en">
                <a:solidFill>
                  <a:srgbClr val="202124"/>
                </a:solidFill>
                <a:highlight>
                  <a:srgbClr val="F8F9FA"/>
                </a:highlight>
                <a:latin typeface="Arial"/>
                <a:ea typeface="Arial"/>
                <a:cs typeface="Arial"/>
                <a:sym typeface="Arial"/>
              </a:rPr>
              <a:t>苹 and 橙?).</a:t>
            </a:r>
            <a:endParaRPr>
              <a:solidFill>
                <a:srgbClr val="202124"/>
              </a:solidFill>
              <a:highlight>
                <a:srgbClr val="F8F9FA"/>
              </a:highlight>
              <a:latin typeface="Arial"/>
              <a:ea typeface="Arial"/>
              <a:cs typeface="Arial"/>
              <a:sym typeface="Arial"/>
            </a:endParaRPr>
          </a:p>
          <a:p>
            <a:pPr indent="-342900" lvl="0" marL="457200" rtl="0" algn="l">
              <a:spcBef>
                <a:spcPts val="600"/>
              </a:spcBef>
              <a:spcAft>
                <a:spcPts val="0"/>
              </a:spcAft>
              <a:buSzPts val="1800"/>
              <a:buChar char="●"/>
            </a:pPr>
            <a:r>
              <a:rPr lang="en"/>
              <a:t>Could we somehow avoid the need for objects to be comparable?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Our search tree sets have excellent performance, but could maybe be better?</a:t>
            </a:r>
            <a:endParaRPr/>
          </a:p>
          <a:p>
            <a:pPr indent="-342900" lvl="0" marL="457200" rtl="0" algn="l">
              <a:spcBef>
                <a:spcPts val="600"/>
              </a:spcBef>
              <a:spcAft>
                <a:spcPts val="0"/>
              </a:spcAft>
              <a:buSzPts val="1800"/>
              <a:buChar char="●"/>
            </a:pPr>
            <a:r>
              <a:rPr lang="en"/>
              <a:t>Θ(log N) is amazing. 1 billion items is still only height ~30.</a:t>
            </a:r>
            <a:endParaRPr/>
          </a:p>
          <a:p>
            <a:pPr indent="-342900" lvl="0" marL="457200" rtl="0" algn="l">
              <a:spcBef>
                <a:spcPts val="600"/>
              </a:spcBef>
              <a:spcAft>
                <a:spcPts val="0"/>
              </a:spcAft>
              <a:buSzPts val="1800"/>
              <a:buChar char="●"/>
            </a:pPr>
            <a:r>
              <a:rPr lang="en"/>
              <a:t>Could we somehow do better than Θ(log N)?</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Today we’ll see the answer to both of the questions above is yes.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72" name="Shape 772"/>
        <p:cNvGrpSpPr/>
        <p:nvPr/>
      </p:nvGrpSpPr>
      <p:grpSpPr>
        <a:xfrm>
          <a:off x="0" y="0"/>
          <a:ext cx="0" cy="0"/>
          <a:chOff x="0" y="0"/>
          <a:chExt cx="0" cy="0"/>
        </a:xfrm>
      </p:grpSpPr>
      <p:sp>
        <p:nvSpPr>
          <p:cNvPr id="773" name="Google Shape;773;p6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Resizing Example</a:t>
            </a:r>
            <a:endParaRPr/>
          </a:p>
        </p:txBody>
      </p:sp>
      <p:sp>
        <p:nvSpPr>
          <p:cNvPr id="774" name="Google Shape;774;p6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When N/M is ≥ 1.5, then double M.</a:t>
            </a:r>
            <a:endParaRPr sz="2000"/>
          </a:p>
          <a:p>
            <a:pPr indent="-355600" lvl="0" marL="457200" rtl="0" algn="l">
              <a:spcBef>
                <a:spcPts val="600"/>
              </a:spcBef>
              <a:spcAft>
                <a:spcPts val="0"/>
              </a:spcAft>
              <a:buSzPts val="2000"/>
              <a:buChar char="●"/>
            </a:pPr>
            <a:r>
              <a:rPr lang="en" sz="2000"/>
              <a:t>Draw the results after doubling M.</a:t>
            </a:r>
            <a:endParaRPr sz="2000"/>
          </a:p>
        </p:txBody>
      </p:sp>
      <p:sp>
        <p:nvSpPr>
          <p:cNvPr id="775" name="Google Shape;775;p63"/>
          <p:cNvSpPr/>
          <p:nvPr/>
        </p:nvSpPr>
        <p:spPr>
          <a:xfrm>
            <a:off x="459800" y="3713868"/>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776" name="Google Shape;776;p63"/>
          <p:cNvSpPr/>
          <p:nvPr/>
        </p:nvSpPr>
        <p:spPr>
          <a:xfrm>
            <a:off x="459800" y="4162301"/>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777" name="Google Shape;777;p63"/>
          <p:cNvSpPr/>
          <p:nvPr/>
        </p:nvSpPr>
        <p:spPr>
          <a:xfrm>
            <a:off x="459800" y="3269484"/>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pic>
        <p:nvPicPr>
          <p:cNvPr id="778" name="Google Shape;778;p63"/>
          <p:cNvPicPr preferRelativeResize="0"/>
          <p:nvPr/>
        </p:nvPicPr>
        <p:blipFill>
          <a:blip r:embed="rId3">
            <a:alphaModFix/>
          </a:blip>
          <a:stretch>
            <a:fillRect/>
          </a:stretch>
        </p:blipFill>
        <p:spPr>
          <a:xfrm>
            <a:off x="1268775" y="3329675"/>
            <a:ext cx="409575" cy="381000"/>
          </a:xfrm>
          <a:prstGeom prst="rect">
            <a:avLst/>
          </a:prstGeom>
          <a:noFill/>
          <a:ln>
            <a:noFill/>
          </a:ln>
        </p:spPr>
      </p:pic>
      <p:pic>
        <p:nvPicPr>
          <p:cNvPr id="779" name="Google Shape;779;p63"/>
          <p:cNvPicPr preferRelativeResize="0"/>
          <p:nvPr/>
        </p:nvPicPr>
        <p:blipFill>
          <a:blip r:embed="rId4">
            <a:alphaModFix/>
          </a:blip>
          <a:stretch>
            <a:fillRect/>
          </a:stretch>
        </p:blipFill>
        <p:spPr>
          <a:xfrm>
            <a:off x="1268763" y="4205048"/>
            <a:ext cx="409575" cy="371475"/>
          </a:xfrm>
          <a:prstGeom prst="rect">
            <a:avLst/>
          </a:prstGeom>
          <a:noFill/>
          <a:ln>
            <a:noFill/>
          </a:ln>
        </p:spPr>
      </p:pic>
      <p:pic>
        <p:nvPicPr>
          <p:cNvPr id="780" name="Google Shape;780;p63"/>
          <p:cNvPicPr preferRelativeResize="0"/>
          <p:nvPr/>
        </p:nvPicPr>
        <p:blipFill>
          <a:blip r:embed="rId5">
            <a:alphaModFix/>
          </a:blip>
          <a:stretch>
            <a:fillRect/>
          </a:stretch>
        </p:blipFill>
        <p:spPr>
          <a:xfrm>
            <a:off x="1273702" y="2858132"/>
            <a:ext cx="352425" cy="390525"/>
          </a:xfrm>
          <a:prstGeom prst="rect">
            <a:avLst/>
          </a:prstGeom>
          <a:noFill/>
          <a:ln>
            <a:noFill/>
          </a:ln>
        </p:spPr>
      </p:pic>
      <p:pic>
        <p:nvPicPr>
          <p:cNvPr id="781" name="Google Shape;781;p63"/>
          <p:cNvPicPr preferRelativeResize="0"/>
          <p:nvPr/>
        </p:nvPicPr>
        <p:blipFill>
          <a:blip r:embed="rId6">
            <a:alphaModFix/>
          </a:blip>
          <a:stretch>
            <a:fillRect/>
          </a:stretch>
        </p:blipFill>
        <p:spPr>
          <a:xfrm>
            <a:off x="2020602" y="2867657"/>
            <a:ext cx="381000" cy="371475"/>
          </a:xfrm>
          <a:prstGeom prst="rect">
            <a:avLst/>
          </a:prstGeom>
          <a:noFill/>
          <a:ln>
            <a:noFill/>
          </a:ln>
        </p:spPr>
      </p:pic>
      <p:sp>
        <p:nvSpPr>
          <p:cNvPr id="782" name="Google Shape;782;p63"/>
          <p:cNvSpPr txBox="1"/>
          <p:nvPr/>
        </p:nvSpPr>
        <p:spPr>
          <a:xfrm>
            <a:off x="187975" y="28344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783" name="Google Shape;783;p63"/>
          <p:cNvSpPr/>
          <p:nvPr/>
        </p:nvSpPr>
        <p:spPr>
          <a:xfrm>
            <a:off x="459800" y="2821050"/>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784" name="Google Shape;784;p63"/>
          <p:cNvCxnSpPr>
            <a:endCxn id="780" idx="1"/>
          </p:cNvCxnSpPr>
          <p:nvPr/>
        </p:nvCxnSpPr>
        <p:spPr>
          <a:xfrm>
            <a:off x="697702" y="3044395"/>
            <a:ext cx="576000" cy="9000"/>
          </a:xfrm>
          <a:prstGeom prst="straightConnector1">
            <a:avLst/>
          </a:prstGeom>
          <a:noFill/>
          <a:ln cap="flat" cmpd="sng" w="19050">
            <a:solidFill>
              <a:srgbClr val="666666"/>
            </a:solidFill>
            <a:prstDash val="solid"/>
            <a:round/>
            <a:headEnd len="med" w="med" type="none"/>
            <a:tailEnd len="med" w="med" type="triangle"/>
          </a:ln>
        </p:spPr>
      </p:cxnSp>
      <p:cxnSp>
        <p:nvCxnSpPr>
          <p:cNvPr id="785" name="Google Shape;785;p63"/>
          <p:cNvCxnSpPr>
            <a:stCxn id="780" idx="3"/>
            <a:endCxn id="781" idx="1"/>
          </p:cNvCxnSpPr>
          <p:nvPr/>
        </p:nvCxnSpPr>
        <p:spPr>
          <a:xfrm>
            <a:off x="1626127" y="3053395"/>
            <a:ext cx="394500" cy="0"/>
          </a:xfrm>
          <a:prstGeom prst="straightConnector1">
            <a:avLst/>
          </a:prstGeom>
          <a:noFill/>
          <a:ln cap="flat" cmpd="sng" w="19050">
            <a:solidFill>
              <a:srgbClr val="666666"/>
            </a:solidFill>
            <a:prstDash val="solid"/>
            <a:round/>
            <a:headEnd len="med" w="med" type="none"/>
            <a:tailEnd len="med" w="med" type="triangle"/>
          </a:ln>
        </p:spPr>
      </p:cxnSp>
      <p:cxnSp>
        <p:nvCxnSpPr>
          <p:cNvPr id="786" name="Google Shape;786;p63"/>
          <p:cNvCxnSpPr>
            <a:endCxn id="778" idx="1"/>
          </p:cNvCxnSpPr>
          <p:nvPr/>
        </p:nvCxnSpPr>
        <p:spPr>
          <a:xfrm>
            <a:off x="709575" y="3520175"/>
            <a:ext cx="559200" cy="0"/>
          </a:xfrm>
          <a:prstGeom prst="straightConnector1">
            <a:avLst/>
          </a:prstGeom>
          <a:noFill/>
          <a:ln cap="flat" cmpd="sng" w="19050">
            <a:solidFill>
              <a:srgbClr val="666666"/>
            </a:solidFill>
            <a:prstDash val="solid"/>
            <a:round/>
            <a:headEnd len="med" w="med" type="none"/>
            <a:tailEnd len="med" w="med" type="triangle"/>
          </a:ln>
        </p:spPr>
      </p:cxnSp>
      <p:cxnSp>
        <p:nvCxnSpPr>
          <p:cNvPr id="787" name="Google Shape;787;p63"/>
          <p:cNvCxnSpPr>
            <a:endCxn id="779" idx="1"/>
          </p:cNvCxnSpPr>
          <p:nvPr/>
        </p:nvCxnSpPr>
        <p:spPr>
          <a:xfrm>
            <a:off x="732963" y="4390786"/>
            <a:ext cx="535800" cy="0"/>
          </a:xfrm>
          <a:prstGeom prst="straightConnector1">
            <a:avLst/>
          </a:prstGeom>
          <a:noFill/>
          <a:ln cap="flat" cmpd="sng" w="19050">
            <a:solidFill>
              <a:srgbClr val="666666"/>
            </a:solidFill>
            <a:prstDash val="solid"/>
            <a:round/>
            <a:headEnd len="med" w="med" type="none"/>
            <a:tailEnd len="med" w="med" type="triangle"/>
          </a:ln>
        </p:spPr>
      </p:cxnSp>
      <p:pic>
        <p:nvPicPr>
          <p:cNvPr id="788" name="Google Shape;788;p63"/>
          <p:cNvPicPr preferRelativeResize="0"/>
          <p:nvPr/>
        </p:nvPicPr>
        <p:blipFill>
          <a:blip r:embed="rId7">
            <a:alphaModFix/>
          </a:blip>
          <a:stretch>
            <a:fillRect/>
          </a:stretch>
        </p:blipFill>
        <p:spPr>
          <a:xfrm>
            <a:off x="2720737" y="4203440"/>
            <a:ext cx="381000" cy="366893"/>
          </a:xfrm>
          <a:prstGeom prst="rect">
            <a:avLst/>
          </a:prstGeom>
          <a:noFill/>
          <a:ln>
            <a:noFill/>
          </a:ln>
        </p:spPr>
      </p:pic>
      <p:pic>
        <p:nvPicPr>
          <p:cNvPr id="789" name="Google Shape;789;p63"/>
          <p:cNvPicPr preferRelativeResize="0"/>
          <p:nvPr/>
        </p:nvPicPr>
        <p:blipFill>
          <a:blip r:embed="rId8">
            <a:alphaModFix/>
          </a:blip>
          <a:stretch>
            <a:fillRect/>
          </a:stretch>
        </p:blipFill>
        <p:spPr>
          <a:xfrm>
            <a:off x="1994125" y="4182773"/>
            <a:ext cx="409575" cy="409575"/>
          </a:xfrm>
          <a:prstGeom prst="rect">
            <a:avLst/>
          </a:prstGeom>
          <a:noFill/>
          <a:ln>
            <a:noFill/>
          </a:ln>
        </p:spPr>
      </p:pic>
      <p:cxnSp>
        <p:nvCxnSpPr>
          <p:cNvPr id="790" name="Google Shape;790;p63"/>
          <p:cNvCxnSpPr>
            <a:stCxn id="779" idx="3"/>
            <a:endCxn id="789" idx="1"/>
          </p:cNvCxnSpPr>
          <p:nvPr/>
        </p:nvCxnSpPr>
        <p:spPr>
          <a:xfrm flipH="1" rot="10800000">
            <a:off x="1678338" y="4387486"/>
            <a:ext cx="315900" cy="3300"/>
          </a:xfrm>
          <a:prstGeom prst="straightConnector1">
            <a:avLst/>
          </a:prstGeom>
          <a:noFill/>
          <a:ln cap="flat" cmpd="sng" w="19050">
            <a:solidFill>
              <a:srgbClr val="666666"/>
            </a:solidFill>
            <a:prstDash val="solid"/>
            <a:round/>
            <a:headEnd len="med" w="med" type="none"/>
            <a:tailEnd len="med" w="med" type="triangle"/>
          </a:ln>
        </p:spPr>
      </p:cxnSp>
      <p:cxnSp>
        <p:nvCxnSpPr>
          <p:cNvPr id="791" name="Google Shape;791;p63"/>
          <p:cNvCxnSpPr>
            <a:stCxn id="789" idx="3"/>
            <a:endCxn id="788" idx="1"/>
          </p:cNvCxnSpPr>
          <p:nvPr/>
        </p:nvCxnSpPr>
        <p:spPr>
          <a:xfrm flipH="1" rot="10800000">
            <a:off x="2403700" y="4386961"/>
            <a:ext cx="317100" cy="600"/>
          </a:xfrm>
          <a:prstGeom prst="straightConnector1">
            <a:avLst/>
          </a:prstGeom>
          <a:noFill/>
          <a:ln cap="flat" cmpd="sng" w="19050">
            <a:solidFill>
              <a:srgbClr val="666666"/>
            </a:solidFill>
            <a:prstDash val="solid"/>
            <a:round/>
            <a:headEnd len="med" w="med" type="none"/>
            <a:tailEnd len="med" w="med" type="triangle"/>
          </a:ln>
        </p:spPr>
      </p:cxnSp>
      <p:sp>
        <p:nvSpPr>
          <p:cNvPr id="792" name="Google Shape;792;p63"/>
          <p:cNvSpPr txBox="1"/>
          <p:nvPr/>
        </p:nvSpPr>
        <p:spPr>
          <a:xfrm>
            <a:off x="326525" y="22865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6  	M = 4 	</a:t>
            </a:r>
            <a:r>
              <a:rPr lang="en">
                <a:solidFill>
                  <a:srgbClr val="FF0000"/>
                </a:solidFill>
              </a:rPr>
              <a:t>N / M = 1.5</a:t>
            </a:r>
            <a:endParaRPr>
              <a:solidFill>
                <a:srgbClr val="FF0000"/>
              </a:solidFill>
            </a:endParaRPr>
          </a:p>
        </p:txBody>
      </p:sp>
      <p:cxnSp>
        <p:nvCxnSpPr>
          <p:cNvPr id="793" name="Google Shape;793;p63"/>
          <p:cNvCxnSpPr/>
          <p:nvPr/>
        </p:nvCxnSpPr>
        <p:spPr>
          <a:xfrm flipH="1" rot="10800000">
            <a:off x="459809" y="3734433"/>
            <a:ext cx="481200" cy="419400"/>
          </a:xfrm>
          <a:prstGeom prst="straightConnector1">
            <a:avLst/>
          </a:prstGeom>
          <a:noFill/>
          <a:ln cap="flat" cmpd="sng" w="19050">
            <a:solidFill>
              <a:srgbClr val="666666"/>
            </a:solidFill>
            <a:prstDash val="solid"/>
            <a:round/>
            <a:headEnd len="med" w="med" type="none"/>
            <a:tailEnd len="med" w="med" type="none"/>
          </a:ln>
        </p:spPr>
      </p:cxnSp>
      <p:sp>
        <p:nvSpPr>
          <p:cNvPr id="794" name="Google Shape;794;p63"/>
          <p:cNvSpPr/>
          <p:nvPr/>
        </p:nvSpPr>
        <p:spPr>
          <a:xfrm>
            <a:off x="3710150" y="2388925"/>
            <a:ext cx="448500" cy="2187600"/>
          </a:xfrm>
          <a:prstGeom prst="rightBrace">
            <a:avLst>
              <a:gd fmla="val 8333"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3"/>
          <p:cNvSpPr txBox="1"/>
          <p:nvPr/>
        </p:nvSpPr>
        <p:spPr>
          <a:xfrm>
            <a:off x="3991100" y="2789975"/>
            <a:ext cx="1491900" cy="83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N/M is too large. Time to double!</a:t>
            </a:r>
            <a:endParaRPr/>
          </a:p>
        </p:txBody>
      </p:sp>
      <p:sp>
        <p:nvSpPr>
          <p:cNvPr id="796" name="Google Shape;796;p63"/>
          <p:cNvSpPr/>
          <p:nvPr/>
        </p:nvSpPr>
        <p:spPr>
          <a:xfrm>
            <a:off x="6062825" y="2261493"/>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latin typeface="Calibri"/>
              <a:ea typeface="Calibri"/>
              <a:cs typeface="Calibri"/>
              <a:sym typeface="Calibri"/>
            </a:endParaRPr>
          </a:p>
        </p:txBody>
      </p:sp>
      <p:sp>
        <p:nvSpPr>
          <p:cNvPr id="797" name="Google Shape;797;p63"/>
          <p:cNvSpPr/>
          <p:nvPr/>
        </p:nvSpPr>
        <p:spPr>
          <a:xfrm>
            <a:off x="6062825" y="2709926"/>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latin typeface="Calibri"/>
              <a:ea typeface="Calibri"/>
              <a:cs typeface="Calibri"/>
              <a:sym typeface="Calibri"/>
            </a:endParaRPr>
          </a:p>
        </p:txBody>
      </p:sp>
      <p:sp>
        <p:nvSpPr>
          <p:cNvPr id="798" name="Google Shape;798;p63"/>
          <p:cNvSpPr/>
          <p:nvPr/>
        </p:nvSpPr>
        <p:spPr>
          <a:xfrm>
            <a:off x="6062825" y="1817109"/>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latin typeface="Calibri"/>
              <a:ea typeface="Calibri"/>
              <a:cs typeface="Calibri"/>
              <a:sym typeface="Calibri"/>
            </a:endParaRPr>
          </a:p>
        </p:txBody>
      </p:sp>
      <p:sp>
        <p:nvSpPr>
          <p:cNvPr id="799" name="Google Shape;799;p63"/>
          <p:cNvSpPr txBox="1"/>
          <p:nvPr/>
        </p:nvSpPr>
        <p:spPr>
          <a:xfrm>
            <a:off x="5791000" y="1382048"/>
            <a:ext cx="288300" cy="35781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7</a:t>
            </a:r>
            <a:endParaRPr sz="1500">
              <a:latin typeface="Consolas"/>
              <a:ea typeface="Consolas"/>
              <a:cs typeface="Consolas"/>
              <a:sym typeface="Consolas"/>
            </a:endParaRPr>
          </a:p>
        </p:txBody>
      </p:sp>
      <p:sp>
        <p:nvSpPr>
          <p:cNvPr id="800" name="Google Shape;800;p63"/>
          <p:cNvSpPr/>
          <p:nvPr/>
        </p:nvSpPr>
        <p:spPr>
          <a:xfrm>
            <a:off x="6062825" y="1368675"/>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latin typeface="Calibri"/>
              <a:ea typeface="Calibri"/>
              <a:cs typeface="Calibri"/>
              <a:sym typeface="Calibri"/>
            </a:endParaRPr>
          </a:p>
        </p:txBody>
      </p:sp>
      <p:sp>
        <p:nvSpPr>
          <p:cNvPr id="801" name="Google Shape;801;p63"/>
          <p:cNvSpPr/>
          <p:nvPr/>
        </p:nvSpPr>
        <p:spPr>
          <a:xfrm>
            <a:off x="6062825" y="4057243"/>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latin typeface="Calibri"/>
              <a:ea typeface="Calibri"/>
              <a:cs typeface="Calibri"/>
              <a:sym typeface="Calibri"/>
            </a:endParaRPr>
          </a:p>
        </p:txBody>
      </p:sp>
      <p:sp>
        <p:nvSpPr>
          <p:cNvPr id="802" name="Google Shape;802;p63"/>
          <p:cNvSpPr/>
          <p:nvPr/>
        </p:nvSpPr>
        <p:spPr>
          <a:xfrm>
            <a:off x="6062825" y="4505676"/>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latin typeface="Calibri"/>
              <a:ea typeface="Calibri"/>
              <a:cs typeface="Calibri"/>
              <a:sym typeface="Calibri"/>
            </a:endParaRPr>
          </a:p>
        </p:txBody>
      </p:sp>
      <p:sp>
        <p:nvSpPr>
          <p:cNvPr id="803" name="Google Shape;803;p63"/>
          <p:cNvSpPr/>
          <p:nvPr/>
        </p:nvSpPr>
        <p:spPr>
          <a:xfrm>
            <a:off x="6062825" y="3612859"/>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latin typeface="Calibri"/>
              <a:ea typeface="Calibri"/>
              <a:cs typeface="Calibri"/>
              <a:sym typeface="Calibri"/>
            </a:endParaRPr>
          </a:p>
        </p:txBody>
      </p:sp>
      <p:sp>
        <p:nvSpPr>
          <p:cNvPr id="804" name="Google Shape;804;p63"/>
          <p:cNvSpPr/>
          <p:nvPr/>
        </p:nvSpPr>
        <p:spPr>
          <a:xfrm>
            <a:off x="6062825" y="3164425"/>
            <a:ext cx="493200" cy="454500"/>
          </a:xfrm>
          <a:prstGeom prst="rect">
            <a:avLst/>
          </a:prstGeom>
          <a:solidFill>
            <a:srgbClr val="D9D9D9"/>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latin typeface="Calibri"/>
              <a:ea typeface="Calibri"/>
              <a:cs typeface="Calibri"/>
              <a:sym typeface="Calibri"/>
            </a:endParaRPr>
          </a:p>
        </p:txBody>
      </p:sp>
      <p:sp>
        <p:nvSpPr>
          <p:cNvPr id="805" name="Google Shape;805;p63"/>
          <p:cNvSpPr txBox="1"/>
          <p:nvPr/>
        </p:nvSpPr>
        <p:spPr>
          <a:xfrm>
            <a:off x="6027075" y="969275"/>
            <a:ext cx="30801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6  	M = 8 	N / M = 0.75</a:t>
            </a:r>
            <a:endParaRPr/>
          </a:p>
        </p:txBody>
      </p:sp>
      <p:pic>
        <p:nvPicPr>
          <p:cNvPr id="806" name="Google Shape;806;p63"/>
          <p:cNvPicPr preferRelativeResize="0"/>
          <p:nvPr/>
        </p:nvPicPr>
        <p:blipFill>
          <a:blip r:embed="rId5">
            <a:alphaModFix/>
          </a:blip>
          <a:stretch>
            <a:fillRect/>
          </a:stretch>
        </p:blipFill>
        <p:spPr>
          <a:xfrm>
            <a:off x="6930377" y="1406345"/>
            <a:ext cx="352425" cy="390525"/>
          </a:xfrm>
          <a:prstGeom prst="rect">
            <a:avLst/>
          </a:prstGeom>
          <a:noFill/>
          <a:ln>
            <a:noFill/>
          </a:ln>
        </p:spPr>
      </p:pic>
      <p:cxnSp>
        <p:nvCxnSpPr>
          <p:cNvPr id="807" name="Google Shape;807;p63"/>
          <p:cNvCxnSpPr>
            <a:endCxn id="806" idx="1"/>
          </p:cNvCxnSpPr>
          <p:nvPr/>
        </p:nvCxnSpPr>
        <p:spPr>
          <a:xfrm>
            <a:off x="6347777" y="1601607"/>
            <a:ext cx="582600" cy="0"/>
          </a:xfrm>
          <a:prstGeom prst="straightConnector1">
            <a:avLst/>
          </a:prstGeom>
          <a:noFill/>
          <a:ln cap="flat" cmpd="sng" w="19050">
            <a:solidFill>
              <a:srgbClr val="666666"/>
            </a:solidFill>
            <a:prstDash val="solid"/>
            <a:round/>
            <a:headEnd len="med" w="med" type="none"/>
            <a:tailEnd len="med" w="med" type="triangle"/>
          </a:ln>
        </p:spPr>
      </p:cxnSp>
      <p:pic>
        <p:nvPicPr>
          <p:cNvPr id="808" name="Google Shape;808;p63"/>
          <p:cNvPicPr preferRelativeResize="0"/>
          <p:nvPr/>
        </p:nvPicPr>
        <p:blipFill>
          <a:blip r:embed="rId6">
            <a:alphaModFix/>
          </a:blip>
          <a:stretch>
            <a:fillRect/>
          </a:stretch>
        </p:blipFill>
        <p:spPr>
          <a:xfrm>
            <a:off x="6930428" y="3225170"/>
            <a:ext cx="381000" cy="371475"/>
          </a:xfrm>
          <a:prstGeom prst="rect">
            <a:avLst/>
          </a:prstGeom>
          <a:noFill/>
          <a:ln>
            <a:noFill/>
          </a:ln>
        </p:spPr>
      </p:pic>
      <p:cxnSp>
        <p:nvCxnSpPr>
          <p:cNvPr id="809" name="Google Shape;809;p63"/>
          <p:cNvCxnSpPr/>
          <p:nvPr/>
        </p:nvCxnSpPr>
        <p:spPr>
          <a:xfrm>
            <a:off x="6347725" y="3415774"/>
            <a:ext cx="582600" cy="0"/>
          </a:xfrm>
          <a:prstGeom prst="straightConnector1">
            <a:avLst/>
          </a:prstGeom>
          <a:noFill/>
          <a:ln cap="flat" cmpd="sng" w="19050">
            <a:solidFill>
              <a:srgbClr val="666666"/>
            </a:solidFill>
            <a:prstDash val="solid"/>
            <a:round/>
            <a:headEnd len="med" w="med" type="none"/>
            <a:tailEnd len="med" w="med" type="triangle"/>
          </a:ln>
        </p:spPr>
      </p:cxnSp>
      <p:cxnSp>
        <p:nvCxnSpPr>
          <p:cNvPr id="810" name="Google Shape;810;p63"/>
          <p:cNvCxnSpPr/>
          <p:nvPr/>
        </p:nvCxnSpPr>
        <p:spPr>
          <a:xfrm>
            <a:off x="6347725" y="3880199"/>
            <a:ext cx="582600" cy="0"/>
          </a:xfrm>
          <a:prstGeom prst="straightConnector1">
            <a:avLst/>
          </a:prstGeom>
          <a:noFill/>
          <a:ln cap="flat" cmpd="sng" w="19050">
            <a:solidFill>
              <a:srgbClr val="666666"/>
            </a:solidFill>
            <a:prstDash val="solid"/>
            <a:round/>
            <a:headEnd len="med" w="med" type="none"/>
            <a:tailEnd len="med" w="med" type="triangle"/>
          </a:ln>
        </p:spPr>
      </p:cxnSp>
      <p:pic>
        <p:nvPicPr>
          <p:cNvPr id="811" name="Google Shape;811;p63"/>
          <p:cNvPicPr preferRelativeResize="0"/>
          <p:nvPr/>
        </p:nvPicPr>
        <p:blipFill>
          <a:blip r:embed="rId3">
            <a:alphaModFix/>
          </a:blip>
          <a:stretch>
            <a:fillRect/>
          </a:stretch>
        </p:blipFill>
        <p:spPr>
          <a:xfrm>
            <a:off x="6938200" y="3696725"/>
            <a:ext cx="409575" cy="381000"/>
          </a:xfrm>
          <a:prstGeom prst="rect">
            <a:avLst/>
          </a:prstGeom>
          <a:noFill/>
          <a:ln>
            <a:noFill/>
          </a:ln>
        </p:spPr>
      </p:pic>
      <p:pic>
        <p:nvPicPr>
          <p:cNvPr id="812" name="Google Shape;812;p63"/>
          <p:cNvPicPr preferRelativeResize="0"/>
          <p:nvPr/>
        </p:nvPicPr>
        <p:blipFill>
          <a:blip r:embed="rId4">
            <a:alphaModFix/>
          </a:blip>
          <a:stretch>
            <a:fillRect/>
          </a:stretch>
        </p:blipFill>
        <p:spPr>
          <a:xfrm>
            <a:off x="6885401" y="4562120"/>
            <a:ext cx="409575" cy="371475"/>
          </a:xfrm>
          <a:prstGeom prst="rect">
            <a:avLst/>
          </a:prstGeom>
          <a:noFill/>
          <a:ln>
            <a:noFill/>
          </a:ln>
        </p:spPr>
      </p:pic>
      <p:cxnSp>
        <p:nvCxnSpPr>
          <p:cNvPr id="813" name="Google Shape;813;p63"/>
          <p:cNvCxnSpPr>
            <a:endCxn id="812" idx="1"/>
          </p:cNvCxnSpPr>
          <p:nvPr/>
        </p:nvCxnSpPr>
        <p:spPr>
          <a:xfrm>
            <a:off x="6349601" y="4747857"/>
            <a:ext cx="535800" cy="0"/>
          </a:xfrm>
          <a:prstGeom prst="straightConnector1">
            <a:avLst/>
          </a:prstGeom>
          <a:noFill/>
          <a:ln cap="flat" cmpd="sng" w="19050">
            <a:solidFill>
              <a:srgbClr val="666666"/>
            </a:solidFill>
            <a:prstDash val="solid"/>
            <a:round/>
            <a:headEnd len="med" w="med" type="none"/>
            <a:tailEnd len="med" w="med" type="triangle"/>
          </a:ln>
        </p:spPr>
      </p:cxnSp>
      <p:pic>
        <p:nvPicPr>
          <p:cNvPr id="814" name="Google Shape;814;p63"/>
          <p:cNvPicPr preferRelativeResize="0"/>
          <p:nvPr/>
        </p:nvPicPr>
        <p:blipFill>
          <a:blip r:embed="rId7">
            <a:alphaModFix/>
          </a:blip>
          <a:stretch>
            <a:fillRect/>
          </a:stretch>
        </p:blipFill>
        <p:spPr>
          <a:xfrm>
            <a:off x="7654760" y="2775077"/>
            <a:ext cx="381000" cy="366893"/>
          </a:xfrm>
          <a:prstGeom prst="rect">
            <a:avLst/>
          </a:prstGeom>
          <a:noFill/>
          <a:ln>
            <a:noFill/>
          </a:ln>
        </p:spPr>
      </p:pic>
      <p:pic>
        <p:nvPicPr>
          <p:cNvPr id="815" name="Google Shape;815;p63"/>
          <p:cNvPicPr preferRelativeResize="0"/>
          <p:nvPr/>
        </p:nvPicPr>
        <p:blipFill>
          <a:blip r:embed="rId8">
            <a:alphaModFix/>
          </a:blip>
          <a:stretch>
            <a:fillRect/>
          </a:stretch>
        </p:blipFill>
        <p:spPr>
          <a:xfrm>
            <a:off x="6928148" y="2754410"/>
            <a:ext cx="409575" cy="409575"/>
          </a:xfrm>
          <a:prstGeom prst="rect">
            <a:avLst/>
          </a:prstGeom>
          <a:noFill/>
          <a:ln>
            <a:noFill/>
          </a:ln>
        </p:spPr>
      </p:pic>
      <p:cxnSp>
        <p:nvCxnSpPr>
          <p:cNvPr id="816" name="Google Shape;816;p63"/>
          <p:cNvCxnSpPr>
            <a:endCxn id="815" idx="1"/>
          </p:cNvCxnSpPr>
          <p:nvPr/>
        </p:nvCxnSpPr>
        <p:spPr>
          <a:xfrm>
            <a:off x="6328148" y="2954398"/>
            <a:ext cx="600000" cy="4800"/>
          </a:xfrm>
          <a:prstGeom prst="straightConnector1">
            <a:avLst/>
          </a:prstGeom>
          <a:noFill/>
          <a:ln cap="flat" cmpd="sng" w="19050">
            <a:solidFill>
              <a:srgbClr val="666666"/>
            </a:solidFill>
            <a:prstDash val="solid"/>
            <a:round/>
            <a:headEnd len="med" w="med" type="none"/>
            <a:tailEnd len="med" w="med" type="triangle"/>
          </a:ln>
        </p:spPr>
      </p:cxnSp>
      <p:cxnSp>
        <p:nvCxnSpPr>
          <p:cNvPr id="817" name="Google Shape;817;p63"/>
          <p:cNvCxnSpPr>
            <a:stCxn id="815" idx="3"/>
            <a:endCxn id="814" idx="1"/>
          </p:cNvCxnSpPr>
          <p:nvPr/>
        </p:nvCxnSpPr>
        <p:spPr>
          <a:xfrm flipH="1" rot="10800000">
            <a:off x="7337723" y="2958598"/>
            <a:ext cx="317100" cy="600"/>
          </a:xfrm>
          <a:prstGeom prst="straightConnector1">
            <a:avLst/>
          </a:prstGeom>
          <a:noFill/>
          <a:ln cap="flat" cmpd="sng" w="19050">
            <a:solidFill>
              <a:srgbClr val="666666"/>
            </a:solidFill>
            <a:prstDash val="solid"/>
            <a:round/>
            <a:headEnd len="med" w="med" type="none"/>
            <a:tailEnd len="med" w="med" type="triangle"/>
          </a:ln>
        </p:spPr>
      </p:cxnSp>
      <p:sp>
        <p:nvSpPr>
          <p:cNvPr id="818" name="Google Shape;818;p63"/>
          <p:cNvSpPr/>
          <p:nvPr/>
        </p:nvSpPr>
        <p:spPr>
          <a:xfrm>
            <a:off x="1261925" y="4205050"/>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
        <p:nvSpPr>
          <p:cNvPr id="819" name="Google Shape;819;p63"/>
          <p:cNvSpPr/>
          <p:nvPr/>
        </p:nvSpPr>
        <p:spPr>
          <a:xfrm>
            <a:off x="1278299"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16</a:t>
            </a:r>
            <a:endParaRPr>
              <a:latin typeface="Consolas"/>
              <a:ea typeface="Consolas"/>
              <a:cs typeface="Consolas"/>
              <a:sym typeface="Consolas"/>
            </a:endParaRPr>
          </a:p>
        </p:txBody>
      </p:sp>
      <p:sp>
        <p:nvSpPr>
          <p:cNvPr id="820" name="Google Shape;820;p63"/>
          <p:cNvSpPr/>
          <p:nvPr/>
        </p:nvSpPr>
        <p:spPr>
          <a:xfrm>
            <a:off x="2726728"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11</a:t>
            </a:r>
            <a:endParaRPr>
              <a:latin typeface="Consolas"/>
              <a:ea typeface="Consolas"/>
              <a:cs typeface="Consolas"/>
              <a:sym typeface="Consolas"/>
            </a:endParaRPr>
          </a:p>
        </p:txBody>
      </p:sp>
      <p:sp>
        <p:nvSpPr>
          <p:cNvPr id="821" name="Google Shape;821;p63"/>
          <p:cNvSpPr/>
          <p:nvPr/>
        </p:nvSpPr>
        <p:spPr>
          <a:xfrm>
            <a:off x="2023295" y="286714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20</a:t>
            </a:r>
            <a:endParaRPr>
              <a:latin typeface="Consolas"/>
              <a:ea typeface="Consolas"/>
              <a:cs typeface="Consolas"/>
              <a:sym typeface="Consolas"/>
            </a:endParaRPr>
          </a:p>
        </p:txBody>
      </p:sp>
      <p:sp>
        <p:nvSpPr>
          <p:cNvPr id="822" name="Google Shape;822;p63"/>
          <p:cNvSpPr/>
          <p:nvPr/>
        </p:nvSpPr>
        <p:spPr>
          <a:xfrm>
            <a:off x="1278303" y="3338829"/>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13</a:t>
            </a:r>
            <a:endParaRPr>
              <a:latin typeface="Consolas"/>
              <a:ea typeface="Consolas"/>
              <a:cs typeface="Consolas"/>
              <a:sym typeface="Consolas"/>
            </a:endParaRPr>
          </a:p>
        </p:txBody>
      </p:sp>
      <p:sp>
        <p:nvSpPr>
          <p:cNvPr id="823" name="Google Shape;823;p63"/>
          <p:cNvSpPr/>
          <p:nvPr/>
        </p:nvSpPr>
        <p:spPr>
          <a:xfrm>
            <a:off x="1990233" y="419654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p:txBody>
      </p:sp>
      <p:sp>
        <p:nvSpPr>
          <p:cNvPr id="824" name="Google Shape;824;p63"/>
          <p:cNvSpPr/>
          <p:nvPr/>
        </p:nvSpPr>
        <p:spPr>
          <a:xfrm>
            <a:off x="6931336" y="1413797"/>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16</a:t>
            </a:r>
            <a:endParaRPr>
              <a:latin typeface="Consolas"/>
              <a:ea typeface="Consolas"/>
              <a:cs typeface="Consolas"/>
              <a:sym typeface="Consolas"/>
            </a:endParaRPr>
          </a:p>
        </p:txBody>
      </p:sp>
      <p:sp>
        <p:nvSpPr>
          <p:cNvPr id="825" name="Google Shape;825;p63"/>
          <p:cNvSpPr/>
          <p:nvPr/>
        </p:nvSpPr>
        <p:spPr>
          <a:xfrm>
            <a:off x="6931732" y="2765071"/>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p:txBody>
      </p:sp>
      <p:sp>
        <p:nvSpPr>
          <p:cNvPr id="826" name="Google Shape;826;p63"/>
          <p:cNvSpPr/>
          <p:nvPr/>
        </p:nvSpPr>
        <p:spPr>
          <a:xfrm>
            <a:off x="7663330" y="2773575"/>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11</a:t>
            </a:r>
            <a:endParaRPr>
              <a:latin typeface="Consolas"/>
              <a:ea typeface="Consolas"/>
              <a:cs typeface="Consolas"/>
              <a:sym typeface="Consolas"/>
            </a:endParaRPr>
          </a:p>
        </p:txBody>
      </p:sp>
      <p:sp>
        <p:nvSpPr>
          <p:cNvPr id="827" name="Google Shape;827;p63"/>
          <p:cNvSpPr/>
          <p:nvPr/>
        </p:nvSpPr>
        <p:spPr>
          <a:xfrm>
            <a:off x="6932799" y="3230892"/>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20</a:t>
            </a:r>
            <a:endParaRPr>
              <a:latin typeface="Consolas"/>
              <a:ea typeface="Consolas"/>
              <a:cs typeface="Consolas"/>
              <a:sym typeface="Consolas"/>
            </a:endParaRPr>
          </a:p>
        </p:txBody>
      </p:sp>
      <p:sp>
        <p:nvSpPr>
          <p:cNvPr id="828" name="Google Shape;828;p63"/>
          <p:cNvSpPr/>
          <p:nvPr/>
        </p:nvSpPr>
        <p:spPr>
          <a:xfrm>
            <a:off x="6936305" y="3694358"/>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13</a:t>
            </a:r>
            <a:endParaRPr>
              <a:latin typeface="Consolas"/>
              <a:ea typeface="Consolas"/>
              <a:cs typeface="Consolas"/>
              <a:sym typeface="Consolas"/>
            </a:endParaRPr>
          </a:p>
        </p:txBody>
      </p:sp>
      <p:sp>
        <p:nvSpPr>
          <p:cNvPr id="829" name="Google Shape;829;p63"/>
          <p:cNvSpPr/>
          <p:nvPr/>
        </p:nvSpPr>
        <p:spPr>
          <a:xfrm>
            <a:off x="6890295" y="4556603"/>
            <a:ext cx="423300" cy="371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7</a:t>
            </a:r>
            <a:endParaRPr>
              <a:latin typeface="Consolas"/>
              <a:ea typeface="Consolas"/>
              <a:cs typeface="Consolas"/>
              <a:sym typeface="Consola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 name="Shape 833"/>
        <p:cNvGrpSpPr/>
        <p:nvPr/>
      </p:nvGrpSpPr>
      <p:grpSpPr>
        <a:xfrm>
          <a:off x="0" y="0"/>
          <a:ext cx="0" cy="0"/>
          <a:chOff x="0" y="0"/>
          <a:chExt cx="0" cy="0"/>
        </a:xfrm>
      </p:grpSpPr>
      <p:sp>
        <p:nvSpPr>
          <p:cNvPr id="834" name="Google Shape;834;p6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Dynamic</a:t>
            </a:r>
            <a:r>
              <a:rPr lang="en"/>
              <a:t>ArrayOfListsSet</a:t>
            </a:r>
            <a:endParaRPr/>
          </a:p>
        </p:txBody>
      </p:sp>
      <p:sp>
        <p:nvSpPr>
          <p:cNvPr id="835" name="Google Shape;835;p6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data structure we just built might be called a DynamicArrayOfListsSet.</a:t>
            </a:r>
            <a:endParaRPr/>
          </a:p>
          <a:p>
            <a:pPr indent="-342900" lvl="0" marL="457200" rtl="0" algn="l">
              <a:spcBef>
                <a:spcPts val="600"/>
              </a:spcBef>
              <a:spcAft>
                <a:spcPts val="0"/>
              </a:spcAft>
              <a:buSzPts val="1800"/>
              <a:buChar char="●"/>
            </a:pPr>
            <a:r>
              <a:rPr lang="en"/>
              <a:t>Not as intuitive as our original idea, but the core idea </a:t>
            </a:r>
            <a:r>
              <a:rPr lang="en"/>
              <a:t>stayed the same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If we have N items that are </a:t>
            </a:r>
            <a:r>
              <a:rPr lang="en" u="sng"/>
              <a:t>evenly distributed</a:t>
            </a:r>
            <a:r>
              <a:rPr lang="en"/>
              <a:t>, length of each list is ~N/M.</a:t>
            </a:r>
            <a:endParaRPr/>
          </a:p>
          <a:p>
            <a:pPr indent="-342900" lvl="0" marL="457200" rtl="0" algn="l">
              <a:spcBef>
                <a:spcPts val="600"/>
              </a:spcBef>
              <a:spcAft>
                <a:spcPts val="0"/>
              </a:spcAft>
              <a:buSzPts val="1800"/>
              <a:buChar char="●"/>
            </a:pPr>
            <a:r>
              <a:rPr lang="en"/>
              <a:t>N/M is </a:t>
            </a:r>
            <a:r>
              <a:rPr b="1" lang="en"/>
              <a:t>constant</a:t>
            </a:r>
            <a:r>
              <a:rPr lang="en"/>
              <a:t> asymptotically.</a:t>
            </a:r>
            <a:endParaRPr/>
          </a:p>
          <a:p>
            <a:pPr indent="-342900" lvl="0" marL="457200" rtl="0" algn="l">
              <a:spcBef>
                <a:spcPts val="0"/>
              </a:spcBef>
              <a:spcAft>
                <a:spcPts val="0"/>
              </a:spcAft>
              <a:buSzPts val="1800"/>
              <a:buChar char="●"/>
            </a:pPr>
            <a:r>
              <a:rPr lang="en"/>
              <a:t>So operations are constant on average.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sz="1600"/>
          </a:p>
          <a:p>
            <a:pPr indent="0" lvl="0" marL="0" rtl="0" algn="l">
              <a:spcBef>
                <a:spcPts val="600"/>
              </a:spcBef>
              <a:spcAft>
                <a:spcPts val="0"/>
              </a:spcAft>
              <a:buNone/>
            </a:pPr>
            <a:r>
              <a:rPr lang="en"/>
              <a:t>We’ll think more carefully about runtime later.</a:t>
            </a:r>
            <a:endParaRPr/>
          </a:p>
        </p:txBody>
      </p:sp>
      <p:sp>
        <p:nvSpPr>
          <p:cNvPr id="836" name="Google Shape;836;p64"/>
          <p:cNvSpPr txBox="1"/>
          <p:nvPr/>
        </p:nvSpPr>
        <p:spPr>
          <a:xfrm>
            <a:off x="3215350" y="2949850"/>
            <a:ext cx="1333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103485440</a:t>
            </a:r>
            <a:r>
              <a:rPr lang="en">
                <a:latin typeface="Consolas"/>
                <a:ea typeface="Consolas"/>
                <a:cs typeface="Consolas"/>
                <a:sym typeface="Consolas"/>
              </a:rPr>
              <a:t>0</a:t>
            </a:r>
            <a:endParaRPr>
              <a:latin typeface="Consolas"/>
              <a:ea typeface="Consolas"/>
              <a:cs typeface="Consolas"/>
              <a:sym typeface="Consolas"/>
            </a:endParaRPr>
          </a:p>
        </p:txBody>
      </p:sp>
      <p:sp>
        <p:nvSpPr>
          <p:cNvPr id="837" name="Google Shape;837;p64"/>
          <p:cNvSpPr txBox="1"/>
          <p:nvPr/>
        </p:nvSpPr>
        <p:spPr>
          <a:xfrm>
            <a:off x="1012975" y="3926050"/>
            <a:ext cx="6102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 6</a:t>
            </a:r>
            <a:endParaRPr/>
          </a:p>
        </p:txBody>
      </p:sp>
      <p:sp>
        <p:nvSpPr>
          <p:cNvPr id="838" name="Google Shape;838;p64"/>
          <p:cNvSpPr txBox="1"/>
          <p:nvPr/>
        </p:nvSpPr>
        <p:spPr>
          <a:xfrm>
            <a:off x="2336725" y="3926050"/>
            <a:ext cx="610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a:t>
            </a:r>
            <a:endParaRPr>
              <a:latin typeface="Consolas"/>
              <a:ea typeface="Consolas"/>
              <a:cs typeface="Consolas"/>
              <a:sym typeface="Consolas"/>
            </a:endParaRPr>
          </a:p>
        </p:txBody>
      </p:sp>
      <p:cxnSp>
        <p:nvCxnSpPr>
          <p:cNvPr id="839" name="Google Shape;839;p64"/>
          <p:cNvCxnSpPr>
            <a:stCxn id="836" idx="2"/>
            <a:endCxn id="837" idx="1"/>
          </p:cNvCxnSpPr>
          <p:nvPr/>
        </p:nvCxnSpPr>
        <p:spPr>
          <a:xfrm rot="5400000">
            <a:off x="2040850" y="2248150"/>
            <a:ext cx="813300" cy="2868900"/>
          </a:xfrm>
          <a:prstGeom prst="bentConnector4">
            <a:avLst>
              <a:gd fmla="val 39967" name="adj1"/>
              <a:gd fmla="val 108303" name="adj2"/>
            </a:avLst>
          </a:prstGeom>
          <a:noFill/>
          <a:ln cap="flat" cmpd="sng" w="19050">
            <a:solidFill>
              <a:schemeClr val="dk2"/>
            </a:solidFill>
            <a:prstDash val="solid"/>
            <a:round/>
            <a:headEnd len="med" w="med" type="none"/>
            <a:tailEnd len="med" w="med" type="triangle"/>
          </a:ln>
        </p:spPr>
      </p:cxnSp>
      <p:cxnSp>
        <p:nvCxnSpPr>
          <p:cNvPr id="840" name="Google Shape;840;p64"/>
          <p:cNvCxnSpPr>
            <a:stCxn id="837" idx="3"/>
            <a:endCxn id="838" idx="1"/>
          </p:cNvCxnSpPr>
          <p:nvPr/>
        </p:nvCxnSpPr>
        <p:spPr>
          <a:xfrm>
            <a:off x="1623175" y="4089100"/>
            <a:ext cx="713700" cy="0"/>
          </a:xfrm>
          <a:prstGeom prst="straightConnector1">
            <a:avLst/>
          </a:prstGeom>
          <a:noFill/>
          <a:ln cap="flat" cmpd="sng" w="19050">
            <a:solidFill>
              <a:schemeClr val="dk2"/>
            </a:solidFill>
            <a:prstDash val="solid"/>
            <a:round/>
            <a:headEnd len="med" w="med" type="none"/>
            <a:tailEnd len="med" w="med" type="triangle"/>
          </a:ln>
        </p:spPr>
      </p:cxnSp>
      <p:sp>
        <p:nvSpPr>
          <p:cNvPr id="841" name="Google Shape;841;p64"/>
          <p:cNvSpPr txBox="1"/>
          <p:nvPr/>
        </p:nvSpPr>
        <p:spPr>
          <a:xfrm>
            <a:off x="915275" y="4215028"/>
            <a:ext cx="799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reduce</a:t>
            </a:r>
            <a:endParaRPr b="1"/>
          </a:p>
        </p:txBody>
      </p:sp>
      <p:sp>
        <p:nvSpPr>
          <p:cNvPr id="842" name="Google Shape;842;p64"/>
          <p:cNvSpPr txBox="1"/>
          <p:nvPr/>
        </p:nvSpPr>
        <p:spPr>
          <a:xfrm>
            <a:off x="2336725" y="4215028"/>
            <a:ext cx="610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index</a:t>
            </a:r>
            <a:endParaRPr i="1"/>
          </a:p>
        </p:txBody>
      </p:sp>
      <p:sp>
        <p:nvSpPr>
          <p:cNvPr id="843" name="Google Shape;843;p64"/>
          <p:cNvSpPr/>
          <p:nvPr/>
        </p:nvSpPr>
        <p:spPr>
          <a:xfrm>
            <a:off x="5273116" y="330227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844" name="Google Shape;844;p64"/>
          <p:cNvSpPr/>
          <p:nvPr/>
        </p:nvSpPr>
        <p:spPr>
          <a:xfrm>
            <a:off x="5273116" y="3536660"/>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845" name="Google Shape;845;p64"/>
          <p:cNvSpPr/>
          <p:nvPr/>
        </p:nvSpPr>
        <p:spPr>
          <a:xfrm>
            <a:off x="5273116" y="3074073"/>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846" name="Google Shape;846;p64"/>
          <p:cNvSpPr/>
          <p:nvPr/>
        </p:nvSpPr>
        <p:spPr>
          <a:xfrm>
            <a:off x="5273116" y="284021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847" name="Google Shape;847;p64"/>
          <p:cNvGrpSpPr/>
          <p:nvPr/>
        </p:nvGrpSpPr>
        <p:grpSpPr>
          <a:xfrm>
            <a:off x="5273116" y="2599794"/>
            <a:ext cx="335400" cy="237000"/>
            <a:chOff x="1911775" y="4636234"/>
            <a:chExt cx="335400" cy="237000"/>
          </a:xfrm>
        </p:grpSpPr>
        <p:sp>
          <p:nvSpPr>
            <p:cNvPr id="848" name="Google Shape;848;p6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849" name="Google Shape;849;p6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850" name="Google Shape;850;p64"/>
          <p:cNvSpPr/>
          <p:nvPr/>
        </p:nvSpPr>
        <p:spPr>
          <a:xfrm>
            <a:off x="5273116" y="23659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851" name="Google Shape;851;p64"/>
          <p:cNvSpPr txBox="1"/>
          <p:nvPr/>
        </p:nvSpPr>
        <p:spPr>
          <a:xfrm>
            <a:off x="4825850" y="2318525"/>
            <a:ext cx="438600" cy="251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p:txBody>
      </p:sp>
      <p:cxnSp>
        <p:nvCxnSpPr>
          <p:cNvPr id="852" name="Google Shape;852;p64"/>
          <p:cNvCxnSpPr>
            <a:endCxn id="853" idx="1"/>
          </p:cNvCxnSpPr>
          <p:nvPr/>
        </p:nvCxnSpPr>
        <p:spPr>
          <a:xfrm flipH="1" rot="10800000">
            <a:off x="5428623" y="2953533"/>
            <a:ext cx="378000" cy="2700"/>
          </a:xfrm>
          <a:prstGeom prst="straightConnector1">
            <a:avLst/>
          </a:prstGeom>
          <a:noFill/>
          <a:ln cap="flat" cmpd="sng" w="19050">
            <a:solidFill>
              <a:schemeClr val="dk2"/>
            </a:solidFill>
            <a:prstDash val="solid"/>
            <a:round/>
            <a:headEnd len="med" w="med" type="none"/>
            <a:tailEnd len="med" w="med" type="triangle"/>
          </a:ln>
        </p:spPr>
      </p:cxnSp>
      <p:cxnSp>
        <p:nvCxnSpPr>
          <p:cNvPr id="854" name="Google Shape;854;p64"/>
          <p:cNvCxnSpPr>
            <a:endCxn id="855" idx="1"/>
          </p:cNvCxnSpPr>
          <p:nvPr/>
        </p:nvCxnSpPr>
        <p:spPr>
          <a:xfrm>
            <a:off x="5437923" y="3184883"/>
            <a:ext cx="368700" cy="0"/>
          </a:xfrm>
          <a:prstGeom prst="straightConnector1">
            <a:avLst/>
          </a:prstGeom>
          <a:noFill/>
          <a:ln cap="flat" cmpd="sng" w="19050">
            <a:solidFill>
              <a:schemeClr val="dk2"/>
            </a:solidFill>
            <a:prstDash val="solid"/>
            <a:round/>
            <a:headEnd len="med" w="med" type="none"/>
            <a:tailEnd len="med" w="med" type="triangle"/>
          </a:ln>
        </p:spPr>
      </p:cxnSp>
      <p:cxnSp>
        <p:nvCxnSpPr>
          <p:cNvPr id="856" name="Google Shape;856;p64"/>
          <p:cNvCxnSpPr>
            <a:endCxn id="857" idx="1"/>
          </p:cNvCxnSpPr>
          <p:nvPr/>
        </p:nvCxnSpPr>
        <p:spPr>
          <a:xfrm flipH="1" rot="10800000">
            <a:off x="5437923" y="2484450"/>
            <a:ext cx="368700" cy="4800"/>
          </a:xfrm>
          <a:prstGeom prst="straightConnector1">
            <a:avLst/>
          </a:prstGeom>
          <a:noFill/>
          <a:ln cap="flat" cmpd="sng" w="19050">
            <a:solidFill>
              <a:schemeClr val="dk2"/>
            </a:solidFill>
            <a:prstDash val="solid"/>
            <a:round/>
            <a:headEnd len="med" w="med" type="none"/>
            <a:tailEnd len="med" w="med" type="triangle"/>
          </a:ln>
        </p:spPr>
      </p:cxnSp>
      <p:sp>
        <p:nvSpPr>
          <p:cNvPr id="853" name="Google Shape;853;p64"/>
          <p:cNvSpPr/>
          <p:nvPr/>
        </p:nvSpPr>
        <p:spPr>
          <a:xfrm>
            <a:off x="5806623" y="2835033"/>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146</a:t>
            </a:r>
            <a:endParaRPr/>
          </a:p>
        </p:txBody>
      </p:sp>
      <p:sp>
        <p:nvSpPr>
          <p:cNvPr id="857" name="Google Shape;857;p64"/>
          <p:cNvSpPr/>
          <p:nvPr/>
        </p:nvSpPr>
        <p:spPr>
          <a:xfrm>
            <a:off x="5806623" y="2357250"/>
            <a:ext cx="744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sp>
        <p:nvSpPr>
          <p:cNvPr id="858" name="Google Shape;858;p64"/>
          <p:cNvSpPr/>
          <p:nvPr/>
        </p:nvSpPr>
        <p:spPr>
          <a:xfrm>
            <a:off x="6893126" y="2357250"/>
            <a:ext cx="7137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6</a:t>
            </a:r>
            <a:endParaRPr>
              <a:latin typeface="Consolas"/>
              <a:ea typeface="Consolas"/>
              <a:cs typeface="Consolas"/>
              <a:sym typeface="Consolas"/>
            </a:endParaRPr>
          </a:p>
        </p:txBody>
      </p:sp>
      <p:cxnSp>
        <p:nvCxnSpPr>
          <p:cNvPr id="859" name="Google Shape;859;p64"/>
          <p:cNvCxnSpPr>
            <a:stCxn id="857" idx="3"/>
            <a:endCxn id="858" idx="1"/>
          </p:cNvCxnSpPr>
          <p:nvPr/>
        </p:nvCxnSpPr>
        <p:spPr>
          <a:xfrm>
            <a:off x="6551523" y="2484450"/>
            <a:ext cx="341700" cy="0"/>
          </a:xfrm>
          <a:prstGeom prst="straightConnector1">
            <a:avLst/>
          </a:prstGeom>
          <a:noFill/>
          <a:ln cap="flat" cmpd="sng" w="19050">
            <a:solidFill>
              <a:schemeClr val="dk2"/>
            </a:solidFill>
            <a:prstDash val="solid"/>
            <a:round/>
            <a:headEnd len="med" w="med" type="none"/>
            <a:tailEnd len="med" w="med" type="triangle"/>
          </a:ln>
        </p:spPr>
      </p:cxnSp>
      <p:sp>
        <p:nvSpPr>
          <p:cNvPr id="855" name="Google Shape;855;p64"/>
          <p:cNvSpPr/>
          <p:nvPr/>
        </p:nvSpPr>
        <p:spPr>
          <a:xfrm>
            <a:off x="5806623" y="3066383"/>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2133</a:t>
            </a:r>
            <a:endParaRPr/>
          </a:p>
        </p:txBody>
      </p:sp>
      <p:sp>
        <p:nvSpPr>
          <p:cNvPr id="860" name="Google Shape;860;p64"/>
          <p:cNvSpPr/>
          <p:nvPr/>
        </p:nvSpPr>
        <p:spPr>
          <a:xfrm rot="5400000">
            <a:off x="6599025" y="2532775"/>
            <a:ext cx="177000" cy="2781900"/>
          </a:xfrm>
          <a:prstGeom prst="rightBrace">
            <a:avLst>
              <a:gd fmla="val 8333" name="adj1"/>
              <a:gd fmla="val 50000" name="adj2"/>
            </a:avLst>
          </a:prstGeom>
          <a:noFill/>
          <a:ln cap="flat" cmpd="sng" w="9525">
            <a:solidFill>
              <a:srgbClr val="AC20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4"/>
          <p:cNvSpPr txBox="1"/>
          <p:nvPr/>
        </p:nvSpPr>
        <p:spPr>
          <a:xfrm>
            <a:off x="4375425" y="3910475"/>
            <a:ext cx="23325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C2020"/>
                </a:solidFill>
              </a:rPr>
              <a:t>Dynamic</a:t>
            </a:r>
            <a:r>
              <a:rPr lang="en">
                <a:solidFill>
                  <a:srgbClr val="AC2020"/>
                </a:solidFill>
              </a:rPr>
              <a:t>ArrayOfListsSet</a:t>
            </a:r>
            <a:endParaRPr>
              <a:solidFill>
                <a:srgbClr val="AC2020"/>
              </a:solidFill>
            </a:endParaRPr>
          </a:p>
        </p:txBody>
      </p:sp>
      <p:sp>
        <p:nvSpPr>
          <p:cNvPr id="862" name="Google Shape;862;p64"/>
          <p:cNvSpPr/>
          <p:nvPr/>
        </p:nvSpPr>
        <p:spPr>
          <a:xfrm>
            <a:off x="6893123" y="2810672"/>
            <a:ext cx="142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103485440</a:t>
            </a:r>
            <a:endParaRPr>
              <a:latin typeface="Consolas"/>
              <a:ea typeface="Consolas"/>
              <a:cs typeface="Consolas"/>
              <a:sym typeface="Consolas"/>
            </a:endParaRPr>
          </a:p>
        </p:txBody>
      </p:sp>
      <p:cxnSp>
        <p:nvCxnSpPr>
          <p:cNvPr id="863" name="Google Shape;863;p64"/>
          <p:cNvCxnSpPr>
            <a:endCxn id="862" idx="1"/>
          </p:cNvCxnSpPr>
          <p:nvPr/>
        </p:nvCxnSpPr>
        <p:spPr>
          <a:xfrm>
            <a:off x="6543023" y="2936372"/>
            <a:ext cx="350100" cy="1500"/>
          </a:xfrm>
          <a:prstGeom prst="straightConnector1">
            <a:avLst/>
          </a:prstGeom>
          <a:noFill/>
          <a:ln cap="flat" cmpd="sng" w="19050">
            <a:solidFill>
              <a:schemeClr val="dk2"/>
            </a:solidFill>
            <a:prstDash val="solid"/>
            <a:round/>
            <a:headEnd len="med" w="med" type="none"/>
            <a:tailEnd len="med" w="med" type="triangle"/>
          </a:ln>
        </p:spPr>
      </p:cxnSp>
      <p:cxnSp>
        <p:nvCxnSpPr>
          <p:cNvPr id="864" name="Google Shape;864;p64"/>
          <p:cNvCxnSpPr>
            <a:endCxn id="865" idx="1"/>
          </p:cNvCxnSpPr>
          <p:nvPr/>
        </p:nvCxnSpPr>
        <p:spPr>
          <a:xfrm flipH="1" rot="10800000">
            <a:off x="5428623" y="34218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865" name="Google Shape;865;p64"/>
          <p:cNvSpPr/>
          <p:nvPr/>
        </p:nvSpPr>
        <p:spPr>
          <a:xfrm>
            <a:off x="5806623" y="33033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46</a:t>
            </a:r>
            <a:endParaRPr/>
          </a:p>
        </p:txBody>
      </p:sp>
      <p:sp>
        <p:nvSpPr>
          <p:cNvPr id="866" name="Google Shape;866;p64"/>
          <p:cNvSpPr/>
          <p:nvPr/>
        </p:nvSpPr>
        <p:spPr>
          <a:xfrm>
            <a:off x="6893123" y="3066383"/>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9</a:t>
            </a:r>
            <a:endParaRPr/>
          </a:p>
        </p:txBody>
      </p:sp>
      <p:cxnSp>
        <p:nvCxnSpPr>
          <p:cNvPr id="867" name="Google Shape;867;p64"/>
          <p:cNvCxnSpPr>
            <a:stCxn id="855" idx="3"/>
            <a:endCxn id="866" idx="1"/>
          </p:cNvCxnSpPr>
          <p:nvPr/>
        </p:nvCxnSpPr>
        <p:spPr>
          <a:xfrm>
            <a:off x="6551523" y="3184883"/>
            <a:ext cx="341700" cy="0"/>
          </a:xfrm>
          <a:prstGeom prst="straightConnector1">
            <a:avLst/>
          </a:prstGeom>
          <a:noFill/>
          <a:ln cap="flat" cmpd="sng" w="19050">
            <a:solidFill>
              <a:schemeClr val="dk2"/>
            </a:solidFill>
            <a:prstDash val="solid"/>
            <a:round/>
            <a:headEnd len="med" w="med" type="none"/>
            <a:tailEnd len="med" w="med" type="triangle"/>
          </a:ln>
        </p:spPr>
      </p:cxnSp>
      <p:cxnSp>
        <p:nvCxnSpPr>
          <p:cNvPr id="868" name="Google Shape;868;p64"/>
          <p:cNvCxnSpPr/>
          <p:nvPr/>
        </p:nvCxnSpPr>
        <p:spPr>
          <a:xfrm flipH="1" rot="10800000">
            <a:off x="5273875" y="3556404"/>
            <a:ext cx="333900" cy="192900"/>
          </a:xfrm>
          <a:prstGeom prst="straightConnector1">
            <a:avLst/>
          </a:prstGeom>
          <a:noFill/>
          <a:ln cap="flat" cmpd="sng" w="19050">
            <a:solidFill>
              <a:schemeClr val="dk2"/>
            </a:solidFill>
            <a:prstDash val="solid"/>
            <a:round/>
            <a:headEnd len="med" w="med" type="none"/>
            <a:tailEnd len="med" w="med" type="none"/>
          </a:ln>
        </p:spPr>
      </p:cxnSp>
      <p:sp>
        <p:nvSpPr>
          <p:cNvPr id="869" name="Google Shape;869;p64"/>
          <p:cNvSpPr txBox="1"/>
          <p:nvPr/>
        </p:nvSpPr>
        <p:spPr>
          <a:xfrm>
            <a:off x="381625" y="2763025"/>
            <a:ext cx="2781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Each integer gets </a:t>
            </a:r>
            <a:r>
              <a:rPr b="1" lang="en">
                <a:latin typeface="Roboto"/>
                <a:ea typeface="Roboto"/>
                <a:cs typeface="Roboto"/>
                <a:sym typeface="Roboto"/>
              </a:rPr>
              <a:t>reduced</a:t>
            </a:r>
            <a:r>
              <a:rPr lang="en">
                <a:latin typeface="Roboto"/>
                <a:ea typeface="Roboto"/>
                <a:cs typeface="Roboto"/>
                <a:sym typeface="Roboto"/>
              </a:rPr>
              <a:t> into an </a:t>
            </a:r>
            <a:r>
              <a:rPr i="1" lang="en">
                <a:latin typeface="Roboto"/>
                <a:ea typeface="Roboto"/>
                <a:cs typeface="Roboto"/>
                <a:sym typeface="Roboto"/>
              </a:rPr>
              <a:t>index</a:t>
            </a:r>
            <a:r>
              <a:rPr lang="en">
                <a:latin typeface="Roboto"/>
                <a:ea typeface="Roboto"/>
                <a:cs typeface="Roboto"/>
                <a:sym typeface="Roboto"/>
              </a:rPr>
              <a:t>.</a:t>
            </a:r>
            <a:endParaRPr>
              <a:latin typeface="Roboto"/>
              <a:ea typeface="Roboto"/>
              <a:cs typeface="Roboto"/>
              <a:sym typeface="Robo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65"/>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Deriving Hash Tables</a:t>
            </a:r>
            <a:endParaRPr b="1">
              <a:solidFill>
                <a:schemeClr val="accent3"/>
              </a:solidFill>
              <a:latin typeface="Roboto"/>
              <a:ea typeface="Roboto"/>
              <a:cs typeface="Roboto"/>
              <a:sym typeface="Roboto"/>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chemeClr val="accent3"/>
              </a:buClr>
              <a:buSzPts val="1800"/>
              <a:buFont typeface="Roboto"/>
              <a:buChar char="•"/>
            </a:pPr>
            <a:r>
              <a:rPr b="1" lang="en">
                <a:solidFill>
                  <a:schemeClr val="accent3"/>
                </a:solidFill>
                <a:latin typeface="Roboto"/>
                <a:ea typeface="Roboto"/>
                <a:cs typeface="Roboto"/>
                <a:sym typeface="Roboto"/>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lang="en">
                <a:solidFill>
                  <a:srgbClr val="B7B7B7"/>
                </a:solidFill>
              </a:rPr>
              <a:t>Linear Probing (extra)</a:t>
            </a:r>
            <a:endParaRPr>
              <a:solidFill>
                <a:srgbClr val="B7B7B7"/>
              </a:solidFill>
            </a:endParaRPr>
          </a:p>
        </p:txBody>
      </p:sp>
      <p:sp>
        <p:nvSpPr>
          <p:cNvPr id="875" name="Google Shape;875;p65"/>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lowercase strings</a:t>
            </a:r>
            <a:endParaRPr/>
          </a:p>
        </p:txBody>
      </p:sp>
      <p:sp>
        <p:nvSpPr>
          <p:cNvPr id="876" name="Google Shape;876;p65"/>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6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 Storing Strings</a:t>
            </a:r>
            <a:endParaRPr/>
          </a:p>
        </p:txBody>
      </p:sp>
      <p:sp>
        <p:nvSpPr>
          <p:cNvPr id="882" name="Google Shape;882;p6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data structure we have so far is great for storing </a:t>
            </a:r>
            <a:r>
              <a:rPr lang="en"/>
              <a:t>integers</a:t>
            </a:r>
            <a:r>
              <a:rPr lang="en"/>
              <a:t>.</a:t>
            </a:r>
            <a:endParaRPr/>
          </a:p>
          <a:p>
            <a:pPr indent="-342900" lvl="0" marL="457200" rtl="0" algn="l">
              <a:spcBef>
                <a:spcPts val="600"/>
              </a:spcBef>
              <a:spcAft>
                <a:spcPts val="0"/>
              </a:spcAft>
              <a:buSzPts val="1800"/>
              <a:buChar char="●"/>
            </a:pPr>
            <a:r>
              <a:rPr lang="en"/>
              <a:t>Let’s try to figure out how to </a:t>
            </a:r>
            <a:r>
              <a:rPr lang="en"/>
              <a:t>store</a:t>
            </a:r>
            <a:r>
              <a:rPr lang="en"/>
              <a:t> </a:t>
            </a:r>
            <a:r>
              <a:rPr lang="en"/>
              <a:t>Strings of lowercase characters</a:t>
            </a:r>
            <a:r>
              <a:rPr lang="en"/>
              <a: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886" name="Shape 886"/>
        <p:cNvGrpSpPr/>
        <p:nvPr/>
      </p:nvGrpSpPr>
      <p:grpSpPr>
        <a:xfrm>
          <a:off x="0" y="0"/>
          <a:ext cx="0" cy="0"/>
          <a:chOff x="0" y="0"/>
          <a:chExt cx="0" cy="0"/>
        </a:xfrm>
      </p:grpSpPr>
      <p:sp>
        <p:nvSpPr>
          <p:cNvPr id="887" name="Google Shape;887;p6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Storing the Word cat</a:t>
            </a:r>
            <a:endParaRPr/>
          </a:p>
        </p:txBody>
      </p:sp>
      <p:sp>
        <p:nvSpPr>
          <p:cNvPr id="888" name="Google Shape;888;p67"/>
          <p:cNvSpPr txBox="1"/>
          <p:nvPr>
            <p:ph idx="1" type="body"/>
          </p:nvPr>
        </p:nvSpPr>
        <p:spPr>
          <a:xfrm>
            <a:off x="107050" y="402200"/>
            <a:ext cx="8520600" cy="4299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Suppose we want to add(“</a:t>
            </a:r>
            <a:r>
              <a:rPr lang="en">
                <a:solidFill>
                  <a:srgbClr val="674EA7"/>
                </a:solidFill>
              </a:rPr>
              <a:t>cat</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The key question:</a:t>
            </a:r>
            <a:endParaRPr/>
          </a:p>
          <a:p>
            <a:pPr indent="-342900" lvl="0" marL="457200" rtl="0" algn="l">
              <a:spcBef>
                <a:spcPts val="600"/>
              </a:spcBef>
              <a:spcAft>
                <a:spcPts val="0"/>
              </a:spcAft>
              <a:buSzPts val="1800"/>
              <a:buChar char="●"/>
            </a:pPr>
            <a:r>
              <a:rPr lang="en"/>
              <a:t>Which bucket do we put “</a:t>
            </a:r>
            <a:r>
              <a:rPr lang="en">
                <a:solidFill>
                  <a:srgbClr val="674EA7"/>
                </a:solidFill>
              </a:rPr>
              <a:t>cat</a:t>
            </a:r>
            <a:r>
              <a:rPr lang="en"/>
              <a:t>” in?</a:t>
            </a:r>
            <a:endParaRPr/>
          </a:p>
          <a:p>
            <a:pPr indent="-342900" lvl="0" marL="457200" rtl="0" algn="l">
              <a:spcBef>
                <a:spcPts val="0"/>
              </a:spcBef>
              <a:spcAft>
                <a:spcPts val="0"/>
              </a:spcAft>
              <a:buSzPts val="1800"/>
              <a:buChar char="●"/>
            </a:pPr>
            <a:r>
              <a:rPr lang="en"/>
              <a:t>One idea: Use the order in the alphabet of the first letter as the list number.</a:t>
            </a:r>
            <a:endParaRPr/>
          </a:p>
          <a:p>
            <a:pPr indent="-342900" lvl="1" marL="914400" rtl="0" algn="l">
              <a:spcBef>
                <a:spcPts val="0"/>
              </a:spcBef>
              <a:spcAft>
                <a:spcPts val="0"/>
              </a:spcAft>
              <a:buSzPts val="1800"/>
              <a:buChar char="○"/>
            </a:pPr>
            <a:r>
              <a:rPr lang="en">
                <a:solidFill>
                  <a:srgbClr val="674EA7"/>
                </a:solidFill>
              </a:rPr>
              <a:t>a</a:t>
            </a:r>
            <a:r>
              <a:rPr lang="en"/>
              <a:t> = 0, </a:t>
            </a:r>
            <a:r>
              <a:rPr lang="en">
                <a:solidFill>
                  <a:srgbClr val="674EA7"/>
                </a:solidFill>
              </a:rPr>
              <a:t>b</a:t>
            </a:r>
            <a:r>
              <a:rPr lang="en"/>
              <a:t> = 1, </a:t>
            </a:r>
            <a:r>
              <a:rPr lang="en">
                <a:solidFill>
                  <a:srgbClr val="674EA7"/>
                </a:solidFill>
              </a:rPr>
              <a:t>c</a:t>
            </a:r>
            <a:r>
              <a:rPr lang="en"/>
              <a:t> = 2, …, </a:t>
            </a:r>
            <a:r>
              <a:rPr lang="en">
                <a:solidFill>
                  <a:srgbClr val="674EA7"/>
                </a:solidFill>
              </a:rPr>
              <a:t>z</a:t>
            </a:r>
            <a:r>
              <a:rPr lang="en"/>
              <a:t> = 25</a:t>
            </a:r>
            <a:endParaRPr/>
          </a:p>
          <a:p>
            <a:pPr indent="-342900" lvl="1" marL="914400" rtl="0" algn="l">
              <a:spcBef>
                <a:spcPts val="0"/>
              </a:spcBef>
              <a:spcAft>
                <a:spcPts val="0"/>
              </a:spcAft>
              <a:buSzPts val="1800"/>
              <a:buChar char="○"/>
            </a:pPr>
            <a:r>
              <a:rPr lang="en"/>
              <a:t>So </a:t>
            </a:r>
            <a:r>
              <a:rPr lang="en">
                <a:solidFill>
                  <a:srgbClr val="8E7CC3"/>
                </a:solidFill>
              </a:rPr>
              <a:t>cat</a:t>
            </a:r>
            <a:r>
              <a:rPr lang="en"/>
              <a:t> would go in bucket 2.</a:t>
            </a:r>
            <a:endParaRPr/>
          </a:p>
          <a:p>
            <a:pPr indent="-342900" lvl="1" marL="914400" rtl="0" algn="l">
              <a:spcBef>
                <a:spcPts val="0"/>
              </a:spcBef>
              <a:spcAft>
                <a:spcPts val="0"/>
              </a:spcAft>
              <a:buSzPts val="1800"/>
              <a:buChar char="○"/>
            </a:pPr>
            <a:r>
              <a:rPr lang="en"/>
              <a:t>Forces us to start with 26 buckets</a:t>
            </a:r>
            <a:endParaRPr/>
          </a:p>
          <a:p>
            <a:pPr indent="0" lvl="0" marL="0" rtl="0" algn="l">
              <a:spcBef>
                <a:spcPts val="600"/>
              </a:spcBef>
              <a:spcAft>
                <a:spcPts val="0"/>
              </a:spcAft>
              <a:buNone/>
            </a:pPr>
            <a:r>
              <a:rPr lang="en"/>
              <a:t>What about after resize?</a:t>
            </a:r>
            <a:endParaRPr/>
          </a:p>
          <a:p>
            <a:pPr indent="-342900" lvl="0" marL="457200" rtl="0" algn="l">
              <a:spcBef>
                <a:spcPts val="600"/>
              </a:spcBef>
              <a:spcAft>
                <a:spcPts val="0"/>
              </a:spcAft>
              <a:buSzPts val="1800"/>
              <a:buChar char="●"/>
            </a:pPr>
            <a:r>
              <a:rPr lang="en"/>
              <a:t>After the first resize, look at the first two letters</a:t>
            </a:r>
            <a:endParaRPr/>
          </a:p>
          <a:p>
            <a:pPr indent="-342900" lvl="1" marL="914400" rtl="0" algn="l">
              <a:spcBef>
                <a:spcPts val="0"/>
              </a:spcBef>
              <a:spcAft>
                <a:spcPts val="0"/>
              </a:spcAft>
              <a:buSzPts val="1800"/>
              <a:buChar char="○"/>
            </a:pPr>
            <a:r>
              <a:rPr lang="en">
                <a:solidFill>
                  <a:srgbClr val="674EA7"/>
                </a:solidFill>
              </a:rPr>
              <a:t>aa</a:t>
            </a:r>
            <a:r>
              <a:rPr lang="en"/>
              <a:t> = 0, </a:t>
            </a:r>
            <a:r>
              <a:rPr lang="en">
                <a:solidFill>
                  <a:srgbClr val="674EA7"/>
                </a:solidFill>
              </a:rPr>
              <a:t>ab</a:t>
            </a:r>
            <a:r>
              <a:rPr lang="en"/>
              <a:t> = 1, </a:t>
            </a:r>
            <a:r>
              <a:rPr lang="en">
                <a:solidFill>
                  <a:srgbClr val="674EA7"/>
                </a:solidFill>
              </a:rPr>
              <a:t>ac</a:t>
            </a:r>
            <a:r>
              <a:rPr lang="en"/>
              <a:t> = 2, …, </a:t>
            </a:r>
            <a:r>
              <a:rPr lang="en">
                <a:solidFill>
                  <a:srgbClr val="674EA7"/>
                </a:solidFill>
              </a:rPr>
              <a:t>zz</a:t>
            </a:r>
            <a:r>
              <a:rPr lang="en"/>
              <a:t> = 675</a:t>
            </a:r>
            <a:endParaRPr/>
          </a:p>
          <a:p>
            <a:pPr indent="-342900" lvl="1" marL="914400" rtl="0" algn="l">
              <a:spcBef>
                <a:spcPts val="0"/>
              </a:spcBef>
              <a:spcAft>
                <a:spcPts val="0"/>
              </a:spcAft>
              <a:buSzPts val="1800"/>
              <a:buChar char="○"/>
            </a:pPr>
            <a:r>
              <a:rPr lang="en">
                <a:solidFill>
                  <a:srgbClr val="8E7CC3"/>
                </a:solidFill>
              </a:rPr>
              <a:t>cat</a:t>
            </a:r>
            <a:r>
              <a:rPr lang="en"/>
              <a:t> would go in bucket 52.</a:t>
            </a:r>
            <a:endParaRPr/>
          </a:p>
          <a:p>
            <a:pPr indent="0" lvl="0" marL="0" rtl="0" algn="l">
              <a:spcBef>
                <a:spcPts val="600"/>
              </a:spcBef>
              <a:spcAft>
                <a:spcPts val="0"/>
              </a:spcAft>
              <a:buNone/>
            </a:pPr>
            <a:r>
              <a:rPr lang="en"/>
              <a:t>What are some issues with this approach?</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92" name="Shape 892"/>
        <p:cNvGrpSpPr/>
        <p:nvPr/>
      </p:nvGrpSpPr>
      <p:grpSpPr>
        <a:xfrm>
          <a:off x="0" y="0"/>
          <a:ext cx="0" cy="0"/>
          <a:chOff x="0" y="0"/>
          <a:chExt cx="0" cy="0"/>
        </a:xfrm>
      </p:grpSpPr>
      <p:sp>
        <p:nvSpPr>
          <p:cNvPr id="893" name="Google Shape;893;p6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Storing the Word cat (your answer)</a:t>
            </a:r>
            <a:endParaRPr/>
          </a:p>
        </p:txBody>
      </p:sp>
      <p:sp>
        <p:nvSpPr>
          <p:cNvPr id="894" name="Google Shape;894;p68"/>
          <p:cNvSpPr txBox="1"/>
          <p:nvPr>
            <p:ph idx="1" type="body"/>
          </p:nvPr>
        </p:nvSpPr>
        <p:spPr>
          <a:xfrm>
            <a:off x="107050" y="402200"/>
            <a:ext cx="8520600" cy="4299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Suppose we want to add(“</a:t>
            </a:r>
            <a:r>
              <a:rPr lang="en">
                <a:solidFill>
                  <a:srgbClr val="8E7CC3"/>
                </a:solidFill>
              </a:rPr>
              <a:t>cat</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The key question:</a:t>
            </a:r>
            <a:endParaRPr/>
          </a:p>
          <a:p>
            <a:pPr indent="-342900" lvl="0" marL="457200" rtl="0" algn="l">
              <a:spcBef>
                <a:spcPts val="600"/>
              </a:spcBef>
              <a:spcAft>
                <a:spcPts val="0"/>
              </a:spcAft>
              <a:buSzPts val="1800"/>
              <a:buChar char="●"/>
            </a:pPr>
            <a:r>
              <a:rPr lang="en"/>
              <a:t>Which bucket do we put “</a:t>
            </a:r>
            <a:r>
              <a:rPr lang="en">
                <a:solidFill>
                  <a:srgbClr val="674EA7"/>
                </a:solidFill>
              </a:rPr>
              <a:t>cat</a:t>
            </a:r>
            <a:r>
              <a:rPr lang="en"/>
              <a:t>” in?</a:t>
            </a:r>
            <a:endParaRPr/>
          </a:p>
          <a:p>
            <a:pPr indent="-342900" lvl="0" marL="457200" rtl="0" algn="l">
              <a:spcBef>
                <a:spcPts val="0"/>
              </a:spcBef>
              <a:spcAft>
                <a:spcPts val="0"/>
              </a:spcAft>
              <a:buSzPts val="1800"/>
              <a:buChar char="●"/>
            </a:pPr>
            <a:r>
              <a:rPr lang="en"/>
              <a:t>One idea: Use the order in the alphabet of the first letter as the list number.</a:t>
            </a:r>
            <a:endParaRPr/>
          </a:p>
          <a:p>
            <a:pPr indent="-342900" lvl="1" marL="914400" rtl="0" algn="l">
              <a:spcBef>
                <a:spcPts val="0"/>
              </a:spcBef>
              <a:spcAft>
                <a:spcPts val="0"/>
              </a:spcAft>
              <a:buSzPts val="1800"/>
              <a:buChar char="○"/>
            </a:pPr>
            <a:r>
              <a:rPr lang="en">
                <a:solidFill>
                  <a:srgbClr val="674EA7"/>
                </a:solidFill>
              </a:rPr>
              <a:t>a</a:t>
            </a:r>
            <a:r>
              <a:rPr lang="en"/>
              <a:t> = 0, </a:t>
            </a:r>
            <a:r>
              <a:rPr lang="en">
                <a:solidFill>
                  <a:srgbClr val="674EA7"/>
                </a:solidFill>
              </a:rPr>
              <a:t>b</a:t>
            </a:r>
            <a:r>
              <a:rPr lang="en"/>
              <a:t> = 1, </a:t>
            </a:r>
            <a:r>
              <a:rPr lang="en">
                <a:solidFill>
                  <a:srgbClr val="674EA7"/>
                </a:solidFill>
              </a:rPr>
              <a:t>c</a:t>
            </a:r>
            <a:r>
              <a:rPr lang="en"/>
              <a:t> = 2, …, </a:t>
            </a:r>
            <a:r>
              <a:rPr lang="en">
                <a:solidFill>
                  <a:srgbClr val="674EA7"/>
                </a:solidFill>
              </a:rPr>
              <a:t>z</a:t>
            </a:r>
            <a:r>
              <a:rPr lang="en"/>
              <a:t> = 25</a:t>
            </a:r>
            <a:endParaRPr/>
          </a:p>
          <a:p>
            <a:pPr indent="-342900" lvl="1" marL="914400" rtl="0" algn="l">
              <a:spcBef>
                <a:spcPts val="0"/>
              </a:spcBef>
              <a:spcAft>
                <a:spcPts val="0"/>
              </a:spcAft>
              <a:buSzPts val="1800"/>
              <a:buChar char="○"/>
            </a:pPr>
            <a:r>
              <a:rPr lang="en"/>
              <a:t>So </a:t>
            </a:r>
            <a:r>
              <a:rPr lang="en">
                <a:solidFill>
                  <a:srgbClr val="8E7CC3"/>
                </a:solidFill>
              </a:rPr>
              <a:t>cat</a:t>
            </a:r>
            <a:r>
              <a:rPr lang="en"/>
              <a:t> would go in bucket 2.</a:t>
            </a:r>
            <a:endParaRPr/>
          </a:p>
          <a:p>
            <a:pPr indent="-342900" lvl="0" marL="457200" rtl="0" algn="l">
              <a:spcBef>
                <a:spcPts val="0"/>
              </a:spcBef>
              <a:spcAft>
                <a:spcPts val="0"/>
              </a:spcAft>
              <a:buSzPts val="1800"/>
              <a:buChar char="●"/>
            </a:pPr>
            <a:r>
              <a:rPr lang="en"/>
              <a:t>After the first resize, look at the first two letters, then first three, and so on</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What are some issues with this approach?</a:t>
            </a:r>
            <a:endParaRPr/>
          </a:p>
          <a:p>
            <a:pPr indent="-342900" lvl="0" marL="457200" rtl="0" algn="l">
              <a:spcBef>
                <a:spcPts val="600"/>
              </a:spcBef>
              <a:spcAft>
                <a:spcPts val="0"/>
              </a:spcAft>
              <a:buSzPts val="1800"/>
              <a:buChar char="●"/>
            </a:pPr>
            <a:r>
              <a:rPr lang="en"/>
              <a:t>Not a random distribution of letters</a:t>
            </a:r>
            <a:endParaRPr/>
          </a:p>
          <a:p>
            <a:pPr indent="-342900" lvl="0" marL="457200" rtl="0" algn="l">
              <a:spcBef>
                <a:spcPts val="0"/>
              </a:spcBef>
              <a:spcAft>
                <a:spcPts val="0"/>
              </a:spcAft>
              <a:buSzPts val="1800"/>
              <a:buChar char="●"/>
            </a:pPr>
            <a:r>
              <a:rPr lang="en"/>
              <a:t>Single-letter "a" can't be placed after resize -&gt; extends as resizes grow</a:t>
            </a:r>
            <a:endParaRPr/>
          </a:p>
          <a:p>
            <a:pPr indent="-342900" lvl="0" marL="457200" rtl="0" algn="l">
              <a:spcBef>
                <a:spcPts val="0"/>
              </a:spcBef>
              <a:spcAft>
                <a:spcPts val="0"/>
              </a:spcAft>
              <a:buSzPts val="1800"/>
              <a:buChar char="●"/>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98" name="Shape 898"/>
        <p:cNvGrpSpPr/>
        <p:nvPr/>
      </p:nvGrpSpPr>
      <p:grpSpPr>
        <a:xfrm>
          <a:off x="0" y="0"/>
          <a:ext cx="0" cy="0"/>
          <a:chOff x="0" y="0"/>
          <a:chExt cx="0" cy="0"/>
        </a:xfrm>
      </p:grpSpPr>
      <p:sp>
        <p:nvSpPr>
          <p:cNvPr id="899" name="Google Shape;899;p6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Storing the Word cat (my answer)</a:t>
            </a:r>
            <a:endParaRPr/>
          </a:p>
        </p:txBody>
      </p:sp>
      <p:sp>
        <p:nvSpPr>
          <p:cNvPr id="900" name="Google Shape;900;p69"/>
          <p:cNvSpPr txBox="1"/>
          <p:nvPr>
            <p:ph idx="1" type="body"/>
          </p:nvPr>
        </p:nvSpPr>
        <p:spPr>
          <a:xfrm>
            <a:off x="107050" y="402200"/>
            <a:ext cx="8520600" cy="4299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Suppose we want to add(“</a:t>
            </a:r>
            <a:r>
              <a:rPr lang="en">
                <a:solidFill>
                  <a:srgbClr val="8E7CC3"/>
                </a:solidFill>
              </a:rPr>
              <a:t>cat</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The key question:</a:t>
            </a:r>
            <a:endParaRPr/>
          </a:p>
          <a:p>
            <a:pPr indent="-342900" lvl="0" marL="457200" rtl="0" algn="l">
              <a:spcBef>
                <a:spcPts val="600"/>
              </a:spcBef>
              <a:spcAft>
                <a:spcPts val="0"/>
              </a:spcAft>
              <a:buSzPts val="1800"/>
              <a:buChar char="●"/>
            </a:pPr>
            <a:r>
              <a:rPr lang="en"/>
              <a:t>Which bucket do we put “</a:t>
            </a:r>
            <a:r>
              <a:rPr lang="en">
                <a:solidFill>
                  <a:srgbClr val="674EA7"/>
                </a:solidFill>
              </a:rPr>
              <a:t>cat</a:t>
            </a:r>
            <a:r>
              <a:rPr lang="en"/>
              <a:t>” in?</a:t>
            </a:r>
            <a:endParaRPr/>
          </a:p>
          <a:p>
            <a:pPr indent="-342900" lvl="0" marL="457200" rtl="0" algn="l">
              <a:spcBef>
                <a:spcPts val="0"/>
              </a:spcBef>
              <a:spcAft>
                <a:spcPts val="0"/>
              </a:spcAft>
              <a:buSzPts val="1800"/>
              <a:buChar char="●"/>
            </a:pPr>
            <a:r>
              <a:rPr lang="en"/>
              <a:t>One idea: Use the order in the alphabet of the first letter as the list number.</a:t>
            </a:r>
            <a:endParaRPr/>
          </a:p>
          <a:p>
            <a:pPr indent="-342900" lvl="1" marL="914400" rtl="0" algn="l">
              <a:spcBef>
                <a:spcPts val="0"/>
              </a:spcBef>
              <a:spcAft>
                <a:spcPts val="0"/>
              </a:spcAft>
              <a:buSzPts val="1800"/>
              <a:buChar char="○"/>
            </a:pPr>
            <a:r>
              <a:rPr lang="en">
                <a:solidFill>
                  <a:srgbClr val="674EA7"/>
                </a:solidFill>
              </a:rPr>
              <a:t>a</a:t>
            </a:r>
            <a:r>
              <a:rPr lang="en"/>
              <a:t> = 0, </a:t>
            </a:r>
            <a:r>
              <a:rPr lang="en">
                <a:solidFill>
                  <a:srgbClr val="674EA7"/>
                </a:solidFill>
              </a:rPr>
              <a:t>b</a:t>
            </a:r>
            <a:r>
              <a:rPr lang="en"/>
              <a:t> = 1, </a:t>
            </a:r>
            <a:r>
              <a:rPr lang="en">
                <a:solidFill>
                  <a:srgbClr val="674EA7"/>
                </a:solidFill>
              </a:rPr>
              <a:t>c</a:t>
            </a:r>
            <a:r>
              <a:rPr lang="en"/>
              <a:t> = 2, …, </a:t>
            </a:r>
            <a:r>
              <a:rPr lang="en">
                <a:solidFill>
                  <a:srgbClr val="674EA7"/>
                </a:solidFill>
              </a:rPr>
              <a:t>z</a:t>
            </a:r>
            <a:r>
              <a:rPr lang="en"/>
              <a:t> = 25</a:t>
            </a:r>
            <a:endParaRPr/>
          </a:p>
          <a:p>
            <a:pPr indent="-342900" lvl="1" marL="914400" rtl="0" algn="l">
              <a:spcBef>
                <a:spcPts val="0"/>
              </a:spcBef>
              <a:spcAft>
                <a:spcPts val="0"/>
              </a:spcAft>
              <a:buSzPts val="1800"/>
              <a:buChar char="○"/>
            </a:pPr>
            <a:r>
              <a:rPr lang="en"/>
              <a:t>So </a:t>
            </a:r>
            <a:r>
              <a:rPr lang="en">
                <a:solidFill>
                  <a:srgbClr val="8E7CC3"/>
                </a:solidFill>
              </a:rPr>
              <a:t>cat</a:t>
            </a:r>
            <a:r>
              <a:rPr lang="en"/>
              <a:t> would go in bucket 2.</a:t>
            </a:r>
            <a:endParaRPr/>
          </a:p>
          <a:p>
            <a:pPr indent="-342900" lvl="0" marL="457200" rtl="0" algn="l">
              <a:spcBef>
                <a:spcPts val="0"/>
              </a:spcBef>
              <a:spcAft>
                <a:spcPts val="0"/>
              </a:spcAft>
              <a:buSzPts val="1800"/>
              <a:buChar char="●"/>
            </a:pPr>
            <a:r>
              <a:rPr lang="en"/>
              <a:t>After the first resize, look at the first two letters, then first three, and so on</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What are some issues with this approach?</a:t>
            </a:r>
            <a:endParaRPr/>
          </a:p>
          <a:p>
            <a:pPr indent="-342900" lvl="0" marL="457200" rtl="0" algn="l">
              <a:spcBef>
                <a:spcPts val="600"/>
              </a:spcBef>
              <a:spcAft>
                <a:spcPts val="0"/>
              </a:spcAft>
              <a:buSzPts val="1800"/>
              <a:buChar char="●"/>
            </a:pPr>
            <a:r>
              <a:rPr lang="en"/>
              <a:t>Where to put short strings (e.g. "a") after resize? (can probably fix)</a:t>
            </a:r>
            <a:endParaRPr/>
          </a:p>
          <a:p>
            <a:pPr indent="-342900" lvl="0" marL="457200" rtl="0" algn="l">
              <a:spcBef>
                <a:spcPts val="0"/>
              </a:spcBef>
              <a:spcAft>
                <a:spcPts val="0"/>
              </a:spcAft>
              <a:buSzPts val="1800"/>
              <a:buChar char="●"/>
            </a:pPr>
            <a:r>
              <a:rPr lang="en"/>
              <a:t>It feels wrong for Strings to force our Set to resize to 26, 676, etc. buckets, when ints allowed for any number of buckets. (CRITICAL)</a:t>
            </a:r>
            <a:endParaRPr/>
          </a:p>
          <a:p>
            <a:pPr indent="-342900" lvl="1" marL="914400" rtl="0" algn="l">
              <a:spcBef>
                <a:spcPts val="0"/>
              </a:spcBef>
              <a:spcAft>
                <a:spcPts val="0"/>
              </a:spcAft>
              <a:buSzPts val="1800"/>
              <a:buChar char="○"/>
            </a:pPr>
            <a:r>
              <a:rPr lang="en"/>
              <a:t>Are we going to have to define a new resize for every type of object???</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4" name="Shape 904"/>
        <p:cNvGrpSpPr/>
        <p:nvPr/>
      </p:nvGrpSpPr>
      <p:grpSpPr>
        <a:xfrm>
          <a:off x="0" y="0"/>
          <a:ext cx="0" cy="0"/>
          <a:chOff x="0" y="0"/>
          <a:chExt cx="0" cy="0"/>
        </a:xfrm>
      </p:grpSpPr>
      <p:sp>
        <p:nvSpPr>
          <p:cNvPr id="905" name="Google Shape;905;p7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Design Philosophy: Stringy stuff should be done in the String class</a:t>
            </a:r>
            <a:endParaRPr/>
          </a:p>
        </p:txBody>
      </p:sp>
      <p:sp>
        <p:nvSpPr>
          <p:cNvPr id="906" name="Google Shape;906;p70"/>
          <p:cNvSpPr txBox="1"/>
          <p:nvPr>
            <p:ph idx="1" type="body"/>
          </p:nvPr>
        </p:nvSpPr>
        <p:spPr>
          <a:xfrm>
            <a:off x="107050" y="402200"/>
            <a:ext cx="8520600" cy="4299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big problem with the previous approach was that Set was responsible for figuring out how to categorize Strings</a:t>
            </a:r>
            <a:endParaRPr/>
          </a:p>
          <a:p>
            <a:pPr indent="-342900" lvl="0" marL="457200" rtl="0" algn="l">
              <a:spcBef>
                <a:spcPts val="600"/>
              </a:spcBef>
              <a:spcAft>
                <a:spcPts val="0"/>
              </a:spcAft>
              <a:buSzPts val="1800"/>
              <a:buChar char="●"/>
            </a:pPr>
            <a:r>
              <a:rPr lang="en"/>
              <a:t>That shouldn't be the Set's job, since otherwise Set would have to know about every single Object in existence (including ones that aren't built yet), and how to categorize them</a:t>
            </a:r>
            <a:endParaRPr/>
          </a:p>
          <a:p>
            <a:pPr indent="0" lvl="0" marL="0" rtl="0" algn="l">
              <a:spcBef>
                <a:spcPts val="600"/>
              </a:spcBef>
              <a:spcAft>
                <a:spcPts val="0"/>
              </a:spcAft>
              <a:buNone/>
            </a:pPr>
            <a:r>
              <a:rPr lang="en"/>
              <a:t>At the same time, String shouldn't be able to dictate when Set decides to resize</a:t>
            </a:r>
            <a:endParaRPr/>
          </a:p>
          <a:p>
            <a:pPr indent="-342900" lvl="0" marL="457200" rtl="0" algn="l">
              <a:spcBef>
                <a:spcPts val="600"/>
              </a:spcBef>
              <a:spcAft>
                <a:spcPts val="0"/>
              </a:spcAft>
              <a:buSzPts val="1800"/>
              <a:buChar char="●"/>
            </a:pPr>
            <a:r>
              <a:rPr lang="en"/>
              <a:t>With ints, Set could decide the M/N threshold and bin multiplier, so Set could decide </a:t>
            </a:r>
            <a:r>
              <a:rPr lang="en"/>
              <a:t>which</a:t>
            </a:r>
            <a:r>
              <a:rPr lang="en"/>
              <a:t> values made the most sense (given memory/time constraints).</a:t>
            </a:r>
            <a:endParaRPr/>
          </a:p>
          <a:p>
            <a:pPr indent="0" lvl="0" marL="0" rtl="0" algn="l">
              <a:spcBef>
                <a:spcPts val="600"/>
              </a:spcBef>
              <a:spcAft>
                <a:spcPts val="0"/>
              </a:spcAft>
              <a:buNone/>
            </a:pPr>
            <a:r>
              <a:rPr lang="en"/>
              <a:t>Solution: Set was most flexible when working on ints, so make it so that Set only works on ints.</a:t>
            </a:r>
            <a:endParaRPr/>
          </a:p>
          <a:p>
            <a:pPr indent="0" lvl="0" marL="0" rtl="0" algn="l">
              <a:spcBef>
                <a:spcPts val="600"/>
              </a:spcBef>
              <a:spcAft>
                <a:spcPts val="0"/>
              </a:spcAft>
              <a:buNone/>
            </a:pPr>
            <a:r>
              <a:rPr lang="en"/>
              <a:t>Define a method f (in String) to convert Strings into an int, and store String s in the bin corresponding to f(s).</a:t>
            </a:r>
            <a:endParaRPr/>
          </a:p>
          <a:p>
            <a:pPr indent="-342900" lvl="0" marL="457200" rtl="0" algn="l">
              <a:spcBef>
                <a:spcPts val="600"/>
              </a:spcBef>
              <a:spcAft>
                <a:spcPts val="0"/>
              </a:spcAft>
              <a:buSzPts val="1800"/>
              <a:buChar char="●"/>
            </a:pPr>
            <a:r>
              <a:rPr lang="en"/>
              <a:t>String gets to decide how it wants to be categorized, Set gets to decide </a:t>
            </a:r>
            <a:r>
              <a:rPr lang="en"/>
              <a:t>when</a:t>
            </a:r>
            <a:r>
              <a:rPr lang="en"/>
              <a:t> it wants to resize.</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910" name="Shape 910"/>
        <p:cNvGrpSpPr/>
        <p:nvPr/>
      </p:nvGrpSpPr>
      <p:grpSpPr>
        <a:xfrm>
          <a:off x="0" y="0"/>
          <a:ext cx="0" cy="0"/>
          <a:chOff x="0" y="0"/>
          <a:chExt cx="0" cy="0"/>
        </a:xfrm>
      </p:grpSpPr>
      <p:sp>
        <p:nvSpPr>
          <p:cNvPr id="911" name="Google Shape;911;p7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 a Way to </a:t>
            </a:r>
            <a:r>
              <a:rPr lang="en"/>
              <a:t>Store the Word cat </a:t>
            </a:r>
            <a:endParaRPr/>
          </a:p>
        </p:txBody>
      </p:sp>
      <p:sp>
        <p:nvSpPr>
          <p:cNvPr id="912" name="Google Shape;912;p71"/>
          <p:cNvSpPr txBox="1"/>
          <p:nvPr>
            <p:ph idx="1" type="body"/>
          </p:nvPr>
        </p:nvSpPr>
        <p:spPr>
          <a:xfrm>
            <a:off x="107050" y="402200"/>
            <a:ext cx="8520600" cy="4299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Suppose we want to add(“</a:t>
            </a:r>
            <a:r>
              <a:rPr lang="en">
                <a:solidFill>
                  <a:srgbClr val="8E7CC3"/>
                </a:solidFill>
              </a:rPr>
              <a:t>cat</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The key question:</a:t>
            </a:r>
            <a:endParaRPr/>
          </a:p>
          <a:p>
            <a:pPr indent="-342900" lvl="0" marL="457200" rtl="0" algn="l">
              <a:spcBef>
                <a:spcPts val="600"/>
              </a:spcBef>
              <a:spcAft>
                <a:spcPts val="0"/>
              </a:spcAft>
              <a:buSzPts val="1800"/>
              <a:buChar char="●"/>
            </a:pPr>
            <a:r>
              <a:rPr b="1" lang="en"/>
              <a:t>How do I convert “</a:t>
            </a:r>
            <a:r>
              <a:rPr b="1" lang="en">
                <a:solidFill>
                  <a:srgbClr val="8E7CC3"/>
                </a:solidFill>
              </a:rPr>
              <a:t>cat</a:t>
            </a:r>
            <a:r>
              <a:rPr b="1" lang="en"/>
              <a:t>” into a number?</a:t>
            </a:r>
            <a:endParaRPr b="1"/>
          </a:p>
          <a:p>
            <a:pPr indent="0" lvl="0" marL="0" rtl="0" algn="l">
              <a:spcBef>
                <a:spcPts val="600"/>
              </a:spcBef>
              <a:spcAft>
                <a:spcPts val="0"/>
              </a:spcAft>
              <a:buNone/>
            </a:pPr>
            <a:r>
              <a:t/>
            </a:r>
            <a:endParaRPr/>
          </a:p>
          <a:p>
            <a:pPr indent="0" lvl="0" marL="0" rtl="0" algn="l">
              <a:spcBef>
                <a:spcPts val="600"/>
              </a:spcBef>
              <a:spcAft>
                <a:spcPts val="0"/>
              </a:spcAft>
              <a:buNone/>
            </a:pPr>
            <a:r>
              <a:rPr lang="en"/>
              <a:t>What is another idea? </a:t>
            </a:r>
            <a:r>
              <a:rPr lang="en"/>
              <a:t>Assume</a:t>
            </a:r>
            <a:r>
              <a:rPr lang="en"/>
              <a:t> for now we’re dealing with only lower case letters in English.</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16" name="Shape 916"/>
        <p:cNvGrpSpPr/>
        <p:nvPr/>
      </p:nvGrpSpPr>
      <p:grpSpPr>
        <a:xfrm>
          <a:off x="0" y="0"/>
          <a:ext cx="0" cy="0"/>
          <a:chOff x="0" y="0"/>
          <a:chExt cx="0" cy="0"/>
        </a:xfrm>
      </p:grpSpPr>
      <p:sp>
        <p:nvSpPr>
          <p:cNvPr id="917" name="Google Shape;917;p7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 a Way to Store the Word cat (Your Answer) </a:t>
            </a:r>
            <a:endParaRPr/>
          </a:p>
        </p:txBody>
      </p:sp>
      <p:sp>
        <p:nvSpPr>
          <p:cNvPr id="918" name="Google Shape;918;p72"/>
          <p:cNvSpPr txBox="1"/>
          <p:nvPr>
            <p:ph idx="1" type="body"/>
          </p:nvPr>
        </p:nvSpPr>
        <p:spPr>
          <a:xfrm>
            <a:off x="107050" y="402200"/>
            <a:ext cx="8520600" cy="4299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Suppose we want to add(“</a:t>
            </a:r>
            <a:r>
              <a:rPr lang="en">
                <a:solidFill>
                  <a:srgbClr val="8E7CC3"/>
                </a:solidFill>
              </a:rPr>
              <a:t>cat</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The key question:</a:t>
            </a:r>
            <a:endParaRPr/>
          </a:p>
          <a:p>
            <a:pPr indent="-342900" lvl="0" marL="457200" rtl="0" algn="l">
              <a:spcBef>
                <a:spcPts val="600"/>
              </a:spcBef>
              <a:spcAft>
                <a:spcPts val="0"/>
              </a:spcAft>
              <a:buSzPts val="1800"/>
              <a:buChar char="●"/>
            </a:pPr>
            <a:r>
              <a:rPr lang="en"/>
              <a:t>How do I convert “</a:t>
            </a:r>
            <a:r>
              <a:rPr lang="en">
                <a:solidFill>
                  <a:srgbClr val="8E7CC3"/>
                </a:solidFill>
              </a:rPr>
              <a:t>cat</a:t>
            </a:r>
            <a:r>
              <a:rPr lang="en"/>
              <a:t>” into a number?</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What is another idea?</a:t>
            </a:r>
            <a:r>
              <a:rPr lang="en"/>
              <a:t> Assume for now we’re dealing with only lower case letters in English.</a:t>
            </a:r>
            <a:endParaRPr/>
          </a:p>
          <a:p>
            <a:pPr indent="-342900" lvl="0" marL="457200" rtl="0" algn="l">
              <a:spcBef>
                <a:spcPts val="600"/>
              </a:spcBef>
              <a:spcAft>
                <a:spcPts val="0"/>
              </a:spcAft>
              <a:buSzPts val="1800"/>
              <a:buChar char="●"/>
            </a:pPr>
            <a:r>
              <a:rPr lang="en"/>
              <a:t>Sum up each letter</a:t>
            </a:r>
            <a:endParaRPr/>
          </a:p>
          <a:p>
            <a:pPr indent="-342900" lvl="0" marL="457200" rtl="0" algn="l">
              <a:spcBef>
                <a:spcPts val="0"/>
              </a:spcBef>
              <a:spcAft>
                <a:spcPts val="0"/>
              </a:spcAft>
              <a:buSzPts val="1800"/>
              <a:buChar char="●"/>
            </a:pPr>
            <a:r>
              <a:rPr lang="en"/>
              <a:t>ASCII/Unicode</a:t>
            </a:r>
            <a:endParaRPr/>
          </a:p>
          <a:p>
            <a:pPr indent="-342900" lvl="0" marL="457200" rtl="0" algn="l">
              <a:spcBef>
                <a:spcPts val="0"/>
              </a:spcBef>
              <a:spcAft>
                <a:spcPts val="0"/>
              </a:spcAft>
              <a:buSzPts val="1800"/>
              <a:buChar char="●"/>
            </a:pPr>
            <a:r>
              <a:rPr lang="en"/>
              <a:t>Base 26</a:t>
            </a:r>
            <a:endParaRPr/>
          </a:p>
          <a:p>
            <a:pPr indent="-342900" lvl="0" marL="457200" rtl="0" algn="l">
              <a:spcBef>
                <a:spcPts val="0"/>
              </a:spcBef>
              <a:spcAft>
                <a:spcPts val="0"/>
              </a:spcAft>
              <a:buSzPts val="1800"/>
              <a:buChar char="●"/>
            </a:pPr>
            <a:r>
              <a:rPr lang="en"/>
              <a:t>Number of characters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Deriving Hash Tables</a:t>
            </a:r>
            <a:endParaRPr b="1">
              <a:solidFill>
                <a:schemeClr val="accent3"/>
              </a:solidFill>
              <a:latin typeface="Roboto"/>
              <a:ea typeface="Roboto"/>
              <a:cs typeface="Roboto"/>
              <a:sym typeface="Roboto"/>
            </a:endParaRPr>
          </a:p>
          <a:p>
            <a:pPr indent="-342900" lvl="0" marL="457200" rtl="0" algn="l">
              <a:spcBef>
                <a:spcPts val="600"/>
              </a:spcBef>
              <a:spcAft>
                <a:spcPts val="0"/>
              </a:spcAft>
              <a:buClr>
                <a:schemeClr val="accent3"/>
              </a:buClr>
              <a:buSzPts val="1800"/>
              <a:buFont typeface="Roboto"/>
              <a:buChar char="•"/>
            </a:pPr>
            <a:r>
              <a:rPr b="1" lang="en">
                <a:solidFill>
                  <a:schemeClr val="accent3"/>
                </a:solidFill>
                <a:latin typeface="Roboto"/>
                <a:ea typeface="Roboto"/>
                <a:cs typeface="Roboto"/>
                <a:sym typeface="Roboto"/>
              </a:rPr>
              <a:t>WriteItOnTheWallSet</a:t>
            </a:r>
            <a:endParaRPr b="1">
              <a:solidFill>
                <a:schemeClr val="accent3"/>
              </a:solidFill>
              <a:latin typeface="Roboto"/>
              <a:ea typeface="Roboto"/>
              <a:cs typeface="Roboto"/>
              <a:sym typeface="Roboto"/>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Clr>
                <a:schemeClr val="dk1"/>
              </a:buClr>
              <a:buSzPts val="1100"/>
              <a:buFont typeface="Arial"/>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lang="en">
                <a:solidFill>
                  <a:srgbClr val="B7B7B7"/>
                </a:solidFill>
              </a:rPr>
              <a:t>Linear Probing (extra)</a:t>
            </a:r>
            <a:endParaRPr>
              <a:solidFill>
                <a:srgbClr val="B7B7B7"/>
              </a:solidFill>
            </a:endParaRPr>
          </a:p>
        </p:txBody>
      </p:sp>
      <p:sp>
        <p:nvSpPr>
          <p:cNvPr id="189" name="Google Shape;189;p28"/>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WriteItOnTheWallSet</a:t>
            </a:r>
            <a:endParaRPr/>
          </a:p>
        </p:txBody>
      </p:sp>
      <p:sp>
        <p:nvSpPr>
          <p:cNvPr id="190" name="Google Shape;190;p28"/>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22" name="Shape 922"/>
        <p:cNvGrpSpPr/>
        <p:nvPr/>
      </p:nvGrpSpPr>
      <p:grpSpPr>
        <a:xfrm>
          <a:off x="0" y="0"/>
          <a:ext cx="0" cy="0"/>
          <a:chOff x="0" y="0"/>
          <a:chExt cx="0" cy="0"/>
        </a:xfrm>
      </p:grpSpPr>
      <p:sp>
        <p:nvSpPr>
          <p:cNvPr id="923" name="Google Shape;923;p7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 a Way to Store the Word cat (My Answer) </a:t>
            </a:r>
            <a:endParaRPr/>
          </a:p>
        </p:txBody>
      </p:sp>
      <p:sp>
        <p:nvSpPr>
          <p:cNvPr id="924" name="Google Shape;924;p73"/>
          <p:cNvSpPr txBox="1"/>
          <p:nvPr>
            <p:ph idx="1" type="body"/>
          </p:nvPr>
        </p:nvSpPr>
        <p:spPr>
          <a:xfrm>
            <a:off x="107050" y="402200"/>
            <a:ext cx="8520600" cy="4299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Suppose we want to add(“</a:t>
            </a:r>
            <a:r>
              <a:rPr lang="en">
                <a:solidFill>
                  <a:srgbClr val="8E7CC3"/>
                </a:solidFill>
              </a:rPr>
              <a:t>cat</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The key question:</a:t>
            </a:r>
            <a:endParaRPr/>
          </a:p>
          <a:p>
            <a:pPr indent="-342900" lvl="0" marL="457200" rtl="0" algn="l">
              <a:spcBef>
                <a:spcPts val="600"/>
              </a:spcBef>
              <a:spcAft>
                <a:spcPts val="0"/>
              </a:spcAft>
              <a:buSzPts val="1800"/>
              <a:buChar char="●"/>
            </a:pPr>
            <a:r>
              <a:rPr lang="en"/>
              <a:t>How do I convert “</a:t>
            </a:r>
            <a:r>
              <a:rPr lang="en">
                <a:solidFill>
                  <a:srgbClr val="8E7CC3"/>
                </a:solidFill>
              </a:rPr>
              <a:t>cat</a:t>
            </a:r>
            <a:r>
              <a:rPr lang="en"/>
              <a:t>” into a number?</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What is another idea?</a:t>
            </a:r>
            <a:r>
              <a:rPr lang="en"/>
              <a:t> Assume for now we’re dealing with only lower case letters in English.</a:t>
            </a:r>
            <a:endParaRPr/>
          </a:p>
          <a:p>
            <a:pPr indent="-342900" lvl="0" marL="457200" rtl="0" algn="l">
              <a:spcBef>
                <a:spcPts val="600"/>
              </a:spcBef>
              <a:spcAft>
                <a:spcPts val="0"/>
              </a:spcAft>
              <a:buSzPts val="1800"/>
              <a:buChar char="●"/>
            </a:pPr>
            <a:r>
              <a:rPr lang="en"/>
              <a:t>Ideally we should evenly distribute Strings; we don't want any int to have significantly more associated strings than average.</a:t>
            </a:r>
            <a:endParaRPr/>
          </a:p>
          <a:p>
            <a:pPr indent="-342900" lvl="0" marL="457200" rtl="0" algn="l">
              <a:spcBef>
                <a:spcPts val="0"/>
              </a:spcBef>
              <a:spcAft>
                <a:spcPts val="0"/>
              </a:spcAft>
              <a:buSzPts val="1800"/>
              <a:buChar char="●"/>
            </a:pPr>
            <a:r>
              <a:rPr lang="en"/>
              <a:t>Treat </a:t>
            </a:r>
            <a:r>
              <a:rPr lang="en">
                <a:solidFill>
                  <a:srgbClr val="8E7CC3"/>
                </a:solidFill>
              </a:rPr>
              <a:t>cat</a:t>
            </a:r>
            <a:r>
              <a:rPr lang="en"/>
              <a:t> as a base 2</a:t>
            </a:r>
            <a:r>
              <a:rPr lang="en"/>
              <a:t>6</a:t>
            </a:r>
            <a:r>
              <a:rPr lang="en"/>
              <a:t> number.</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7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Treating cat as a Base 26 Number </a:t>
            </a:r>
            <a:endParaRPr/>
          </a:p>
        </p:txBody>
      </p:sp>
      <p:sp>
        <p:nvSpPr>
          <p:cNvPr id="930" name="Google Shape;930;p7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Use all digits by multiplying each by a power of 26.</a:t>
            </a:r>
            <a:endParaRPr/>
          </a:p>
          <a:p>
            <a:pPr indent="-342900" lvl="0" marL="457200" rtl="0" algn="l">
              <a:spcBef>
                <a:spcPts val="480"/>
              </a:spcBef>
              <a:spcAft>
                <a:spcPts val="0"/>
              </a:spcAft>
              <a:buSzPts val="1800"/>
              <a:buChar char="●"/>
            </a:pPr>
            <a:r>
              <a:rPr lang="en">
                <a:solidFill>
                  <a:srgbClr val="8E7CC3"/>
                </a:solidFill>
              </a:rPr>
              <a:t>a</a:t>
            </a:r>
            <a:r>
              <a:rPr lang="en"/>
              <a:t> = 1, </a:t>
            </a:r>
            <a:r>
              <a:rPr lang="en">
                <a:solidFill>
                  <a:srgbClr val="8E7CC3"/>
                </a:solidFill>
              </a:rPr>
              <a:t>b</a:t>
            </a:r>
            <a:r>
              <a:rPr lang="en"/>
              <a:t> = 2, </a:t>
            </a:r>
            <a:r>
              <a:rPr lang="en">
                <a:solidFill>
                  <a:srgbClr val="8E7CC3"/>
                </a:solidFill>
              </a:rPr>
              <a:t>c</a:t>
            </a:r>
            <a:r>
              <a:rPr lang="en"/>
              <a:t> = 3, …, </a:t>
            </a:r>
            <a:r>
              <a:rPr lang="en">
                <a:solidFill>
                  <a:srgbClr val="8E7CC3"/>
                </a:solidFill>
              </a:rPr>
              <a:t>z</a:t>
            </a:r>
            <a:r>
              <a:rPr lang="en"/>
              <a:t> = 26</a:t>
            </a:r>
            <a:endParaRPr/>
          </a:p>
          <a:p>
            <a:pPr indent="-342900" lvl="0" marL="457200" rtl="0" algn="l">
              <a:spcBef>
                <a:spcPts val="0"/>
              </a:spcBef>
              <a:spcAft>
                <a:spcPts val="0"/>
              </a:spcAft>
              <a:buSzPts val="1800"/>
              <a:buChar char="●"/>
            </a:pPr>
            <a:r>
              <a:rPr lang="en"/>
              <a:t>Thus the index of “cat” is </a:t>
            </a:r>
            <a:r>
              <a:rPr lang="en" sz="2400"/>
              <a:t>(</a:t>
            </a:r>
            <a:r>
              <a:rPr lang="en" sz="2400">
                <a:solidFill>
                  <a:srgbClr val="8E7CC3"/>
                </a:solidFill>
              </a:rPr>
              <a:t>3</a:t>
            </a:r>
            <a:r>
              <a:rPr lang="en" sz="2400"/>
              <a:t> x 2</a:t>
            </a:r>
            <a:r>
              <a:rPr lang="en" sz="2400"/>
              <a:t>6</a:t>
            </a:r>
            <a:r>
              <a:rPr b="1" baseline="30000" lang="en" sz="2400">
                <a:solidFill>
                  <a:srgbClr val="CC0000"/>
                </a:solidFill>
              </a:rPr>
              <a:t>2</a:t>
            </a:r>
            <a:r>
              <a:rPr lang="en" sz="2400"/>
              <a:t>) + (</a:t>
            </a:r>
            <a:r>
              <a:rPr lang="en" sz="2400">
                <a:solidFill>
                  <a:srgbClr val="8E7CC3"/>
                </a:solidFill>
              </a:rPr>
              <a:t>1</a:t>
            </a:r>
            <a:r>
              <a:rPr lang="en" sz="2400"/>
              <a:t> x 2</a:t>
            </a:r>
            <a:r>
              <a:rPr lang="en" sz="2400"/>
              <a:t>6</a:t>
            </a:r>
            <a:r>
              <a:rPr b="1" baseline="30000" lang="en" sz="2400">
                <a:solidFill>
                  <a:srgbClr val="CC0000"/>
                </a:solidFill>
              </a:rPr>
              <a:t>1</a:t>
            </a:r>
            <a:r>
              <a:rPr lang="en" sz="2400"/>
              <a:t>) + (</a:t>
            </a:r>
            <a:r>
              <a:rPr lang="en" sz="2400">
                <a:solidFill>
                  <a:srgbClr val="8E7CC3"/>
                </a:solidFill>
              </a:rPr>
              <a:t>20</a:t>
            </a:r>
            <a:r>
              <a:rPr lang="en" sz="2400"/>
              <a:t> x 2</a:t>
            </a:r>
            <a:r>
              <a:rPr lang="en" sz="2400"/>
              <a:t>6</a:t>
            </a:r>
            <a:r>
              <a:rPr b="1" baseline="30000" lang="en" sz="2400">
                <a:solidFill>
                  <a:srgbClr val="CC0000"/>
                </a:solidFill>
              </a:rPr>
              <a:t>0</a:t>
            </a:r>
            <a:r>
              <a:rPr lang="en" sz="2400"/>
              <a:t>) = 2</a:t>
            </a:r>
            <a:r>
              <a:rPr lang="en" sz="2400"/>
              <a:t>07</a:t>
            </a:r>
            <a:r>
              <a:rPr lang="en" sz="2400"/>
              <a:t>4.</a:t>
            </a:r>
            <a:endParaRPr sz="2400"/>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sz="1300"/>
          </a:p>
          <a:p>
            <a:pPr indent="0" lvl="0" marL="0" rtl="0" algn="l">
              <a:spcBef>
                <a:spcPts val="600"/>
              </a:spcBef>
              <a:spcAft>
                <a:spcPts val="0"/>
              </a:spcAft>
              <a:buNone/>
            </a:pPr>
            <a:r>
              <a:rPr lang="en"/>
              <a:t>Why this specific pattern? </a:t>
            </a:r>
            <a:endParaRPr/>
          </a:p>
          <a:p>
            <a:pPr indent="-342900" lvl="0" marL="457200" rtl="0" algn="l">
              <a:spcBef>
                <a:spcPts val="600"/>
              </a:spcBef>
              <a:spcAft>
                <a:spcPts val="0"/>
              </a:spcAft>
              <a:buSzPts val="1800"/>
              <a:buChar char="●"/>
            </a:pPr>
            <a:r>
              <a:rPr lang="en"/>
              <a:t>Let’s review how numbers are represented in decimal.</a:t>
            </a:r>
            <a:endParaRPr/>
          </a:p>
        </p:txBody>
      </p:sp>
      <p:sp>
        <p:nvSpPr>
          <p:cNvPr id="931" name="Google Shape;931;p74"/>
          <p:cNvSpPr/>
          <p:nvPr/>
        </p:nvSpPr>
        <p:spPr>
          <a:xfrm rot="-5400000">
            <a:off x="5169159" y="-43950"/>
            <a:ext cx="266700" cy="3754200"/>
          </a:xfrm>
          <a:prstGeom prst="leftBrace">
            <a:avLst>
              <a:gd fmla="val 8333" name="adj1"/>
              <a:gd fmla="val 5000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4"/>
          <p:cNvSpPr txBox="1"/>
          <p:nvPr/>
        </p:nvSpPr>
        <p:spPr>
          <a:xfrm>
            <a:off x="5203801" y="1964775"/>
            <a:ext cx="199800" cy="13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4"/>
          <p:cNvSpPr txBox="1"/>
          <p:nvPr/>
        </p:nvSpPr>
        <p:spPr>
          <a:xfrm>
            <a:off x="3030651" y="3023977"/>
            <a:ext cx="199800" cy="13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cxnSp>
        <p:nvCxnSpPr>
          <p:cNvPr id="934" name="Google Shape;934;p74"/>
          <p:cNvCxnSpPr>
            <a:stCxn id="933" idx="3"/>
            <a:endCxn id="932" idx="2"/>
          </p:cNvCxnSpPr>
          <p:nvPr/>
        </p:nvCxnSpPr>
        <p:spPr>
          <a:xfrm flipH="1" rot="10800000">
            <a:off x="3230451" y="2101327"/>
            <a:ext cx="2073300" cy="990900"/>
          </a:xfrm>
          <a:prstGeom prst="bentConnector2">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7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Decimal Number System vs. My System for Strings</a:t>
            </a:r>
            <a:endParaRPr/>
          </a:p>
        </p:txBody>
      </p:sp>
      <p:sp>
        <p:nvSpPr>
          <p:cNvPr id="940" name="Google Shape;940;p7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 the decimal number system, we have 10 digits: 0, 1, 2, 3, 4, 5, 6, 7, 8, 9</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Want numbers larger than 9? Use a sequence of digits.</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Example: 7091 in base 10</a:t>
            </a:r>
            <a:endParaRPr/>
          </a:p>
          <a:p>
            <a:pPr indent="-381000" lvl="0" marL="457200" rtl="0" algn="l">
              <a:spcBef>
                <a:spcPts val="600"/>
              </a:spcBef>
              <a:spcAft>
                <a:spcPts val="0"/>
              </a:spcAft>
              <a:buSzPts val="2400"/>
              <a:buChar char="●"/>
            </a:pPr>
            <a:r>
              <a:rPr lang="en" sz="2400">
                <a:solidFill>
                  <a:srgbClr val="8E7CC3"/>
                </a:solidFill>
              </a:rPr>
              <a:t>7091</a:t>
            </a:r>
            <a:r>
              <a:rPr baseline="-25000" lang="en" sz="2400"/>
              <a:t>10 </a:t>
            </a:r>
            <a:r>
              <a:rPr lang="en" sz="2400"/>
              <a:t>= (</a:t>
            </a:r>
            <a:r>
              <a:rPr lang="en" sz="2400">
                <a:solidFill>
                  <a:srgbClr val="8E7CC3"/>
                </a:solidFill>
              </a:rPr>
              <a:t>7</a:t>
            </a:r>
            <a:r>
              <a:rPr lang="en" sz="2400"/>
              <a:t> x 10</a:t>
            </a:r>
            <a:r>
              <a:rPr b="1" baseline="30000" lang="en" sz="2400">
                <a:solidFill>
                  <a:srgbClr val="CC0000"/>
                </a:solidFill>
              </a:rPr>
              <a:t>3</a:t>
            </a:r>
            <a:r>
              <a:rPr lang="en" sz="2400"/>
              <a:t>) + (</a:t>
            </a:r>
            <a:r>
              <a:rPr lang="en" sz="2400">
                <a:solidFill>
                  <a:srgbClr val="8E7CC3"/>
                </a:solidFill>
              </a:rPr>
              <a:t>0</a:t>
            </a:r>
            <a:r>
              <a:rPr lang="en" sz="2400"/>
              <a:t> x 10</a:t>
            </a:r>
            <a:r>
              <a:rPr b="1" baseline="30000" lang="en" sz="2400">
                <a:solidFill>
                  <a:srgbClr val="CC0000"/>
                </a:solidFill>
              </a:rPr>
              <a:t>2</a:t>
            </a:r>
            <a:r>
              <a:rPr lang="en" sz="2400"/>
              <a:t>) + (</a:t>
            </a:r>
            <a:r>
              <a:rPr lang="en" sz="2400">
                <a:solidFill>
                  <a:srgbClr val="8E7CC3"/>
                </a:solidFill>
              </a:rPr>
              <a:t>9</a:t>
            </a:r>
            <a:r>
              <a:rPr lang="en" sz="2400"/>
              <a:t> x 10</a:t>
            </a:r>
            <a:r>
              <a:rPr b="1" baseline="30000" lang="en" sz="2400">
                <a:solidFill>
                  <a:srgbClr val="CC0000"/>
                </a:solidFill>
              </a:rPr>
              <a:t>1</a:t>
            </a:r>
            <a:r>
              <a:rPr lang="en" sz="2400"/>
              <a:t>) + (</a:t>
            </a:r>
            <a:r>
              <a:rPr lang="en" sz="2400">
                <a:solidFill>
                  <a:srgbClr val="8E7CC3"/>
                </a:solidFill>
              </a:rPr>
              <a:t>1</a:t>
            </a:r>
            <a:r>
              <a:rPr lang="en" sz="2400"/>
              <a:t> x 10</a:t>
            </a:r>
            <a:r>
              <a:rPr b="1" baseline="30000" lang="en" sz="2400">
                <a:solidFill>
                  <a:srgbClr val="CC0000"/>
                </a:solidFill>
              </a:rPr>
              <a:t>0</a:t>
            </a:r>
            <a:r>
              <a:rPr lang="en" sz="2400"/>
              <a:t>)</a:t>
            </a:r>
            <a:endParaRPr sz="2400"/>
          </a:p>
          <a:p>
            <a:pPr indent="0" lvl="0" marL="0" rtl="0" algn="l">
              <a:spcBef>
                <a:spcPts val="600"/>
              </a:spcBef>
              <a:spcAft>
                <a:spcPts val="0"/>
              </a:spcAft>
              <a:buNone/>
            </a:pPr>
            <a:r>
              <a:t/>
            </a:r>
            <a:endParaRPr sz="2400"/>
          </a:p>
          <a:p>
            <a:pPr indent="0" lvl="0" marL="0" rtl="0" algn="l">
              <a:spcBef>
                <a:spcPts val="600"/>
              </a:spcBef>
              <a:spcAft>
                <a:spcPts val="0"/>
              </a:spcAft>
              <a:buNone/>
            </a:pPr>
            <a:r>
              <a:rPr lang="en"/>
              <a:t>Our system for strings is almost the same, but with letters.</a:t>
            </a:r>
            <a:endParaRPr/>
          </a:p>
          <a:p>
            <a:pPr indent="-342900" lvl="0" marL="457200" rtl="0" algn="l">
              <a:spcBef>
                <a:spcPts val="600"/>
              </a:spcBef>
              <a:spcAft>
                <a:spcPts val="0"/>
              </a:spcAft>
              <a:buSzPts val="1800"/>
              <a:buChar char="●"/>
            </a:pPr>
            <a:r>
              <a:rPr lang="en"/>
              <a:t>One difference: In decimal numbers, 000 is the same as 0, but with strings aaa is </a:t>
            </a:r>
            <a:r>
              <a:rPr lang="en"/>
              <a:t>different</a:t>
            </a:r>
            <a:r>
              <a:rPr lang="en"/>
              <a:t> from a.</a:t>
            </a:r>
            <a:endParaRPr/>
          </a:p>
          <a:p>
            <a:pPr indent="-342900" lvl="0" marL="457200" rtl="0" algn="l">
              <a:spcBef>
                <a:spcPts val="0"/>
              </a:spcBef>
              <a:spcAft>
                <a:spcPts val="0"/>
              </a:spcAft>
              <a:buSzPts val="1800"/>
              <a:buChar char="●"/>
            </a:pPr>
            <a:r>
              <a:rPr lang="en"/>
              <a:t>To deal with this, we just don’t have a 0 in our </a:t>
            </a:r>
            <a:r>
              <a:rPr lang="en"/>
              <a:t>system, i.e. a is 1, not 0.</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0" st="0"/>
                                            </p:txEl>
                                          </p:spTgt>
                                        </p:tgtEl>
                                        <p:attrNameLst>
                                          <p:attrName>style.visibility</p:attrName>
                                        </p:attrNameLst>
                                      </p:cBhvr>
                                      <p:to>
                                        <p:strVal val="visible"/>
                                      </p:to>
                                    </p:set>
                                    <p:animEffect filter="fade" transition="in">
                                      <p:cBhvr>
                                        <p:cTn dur="1"/>
                                        <p:tgtEl>
                                          <p:spTgt spid="94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1" st="1"/>
                                            </p:txEl>
                                          </p:spTgt>
                                        </p:tgtEl>
                                        <p:attrNameLst>
                                          <p:attrName>style.visibility</p:attrName>
                                        </p:attrNameLst>
                                      </p:cBhvr>
                                      <p:to>
                                        <p:strVal val="visible"/>
                                      </p:to>
                                    </p:set>
                                    <p:animEffect filter="fade" transition="in">
                                      <p:cBhvr>
                                        <p:cTn dur="1"/>
                                        <p:tgtEl>
                                          <p:spTgt spid="94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2" st="2"/>
                                            </p:txEl>
                                          </p:spTgt>
                                        </p:tgtEl>
                                        <p:attrNameLst>
                                          <p:attrName>style.visibility</p:attrName>
                                        </p:attrNameLst>
                                      </p:cBhvr>
                                      <p:to>
                                        <p:strVal val="visible"/>
                                      </p:to>
                                    </p:set>
                                    <p:animEffect filter="fade" transition="in">
                                      <p:cBhvr>
                                        <p:cTn dur="1"/>
                                        <p:tgtEl>
                                          <p:spTgt spid="94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3" st="3"/>
                                            </p:txEl>
                                          </p:spTgt>
                                        </p:tgtEl>
                                        <p:attrNameLst>
                                          <p:attrName>style.visibility</p:attrName>
                                        </p:attrNameLst>
                                      </p:cBhvr>
                                      <p:to>
                                        <p:strVal val="visible"/>
                                      </p:to>
                                    </p:set>
                                    <p:animEffect filter="fade" transition="in">
                                      <p:cBhvr>
                                        <p:cTn dur="1"/>
                                        <p:tgtEl>
                                          <p:spTgt spid="94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4" st="4"/>
                                            </p:txEl>
                                          </p:spTgt>
                                        </p:tgtEl>
                                        <p:attrNameLst>
                                          <p:attrName>style.visibility</p:attrName>
                                        </p:attrNameLst>
                                      </p:cBhvr>
                                      <p:to>
                                        <p:strVal val="visible"/>
                                      </p:to>
                                    </p:set>
                                    <p:animEffect filter="fade" transition="in">
                                      <p:cBhvr>
                                        <p:cTn dur="1"/>
                                        <p:tgtEl>
                                          <p:spTgt spid="94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5" st="5"/>
                                            </p:txEl>
                                          </p:spTgt>
                                        </p:tgtEl>
                                        <p:attrNameLst>
                                          <p:attrName>style.visibility</p:attrName>
                                        </p:attrNameLst>
                                      </p:cBhvr>
                                      <p:to>
                                        <p:strVal val="visible"/>
                                      </p:to>
                                    </p:set>
                                    <p:animEffect filter="fade" transition="in">
                                      <p:cBhvr>
                                        <p:cTn dur="1"/>
                                        <p:tgtEl>
                                          <p:spTgt spid="94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6" st="6"/>
                                            </p:txEl>
                                          </p:spTgt>
                                        </p:tgtEl>
                                        <p:attrNameLst>
                                          <p:attrName>style.visibility</p:attrName>
                                        </p:attrNameLst>
                                      </p:cBhvr>
                                      <p:to>
                                        <p:strVal val="visible"/>
                                      </p:to>
                                    </p:set>
                                    <p:animEffect filter="fade" transition="in">
                                      <p:cBhvr>
                                        <p:cTn dur="1"/>
                                        <p:tgtEl>
                                          <p:spTgt spid="940">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7" st="7"/>
                                            </p:txEl>
                                          </p:spTgt>
                                        </p:tgtEl>
                                        <p:attrNameLst>
                                          <p:attrName>style.visibility</p:attrName>
                                        </p:attrNameLst>
                                      </p:cBhvr>
                                      <p:to>
                                        <p:strVal val="visible"/>
                                      </p:to>
                                    </p:set>
                                    <p:animEffect filter="fade" transition="in">
                                      <p:cBhvr>
                                        <p:cTn dur="1"/>
                                        <p:tgtEl>
                                          <p:spTgt spid="940">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8" st="8"/>
                                            </p:txEl>
                                          </p:spTgt>
                                        </p:tgtEl>
                                        <p:attrNameLst>
                                          <p:attrName>style.visibility</p:attrName>
                                        </p:attrNameLst>
                                      </p:cBhvr>
                                      <p:to>
                                        <p:strVal val="visible"/>
                                      </p:to>
                                    </p:set>
                                    <p:animEffect filter="fade" transition="in">
                                      <p:cBhvr>
                                        <p:cTn dur="1"/>
                                        <p:tgtEl>
                                          <p:spTgt spid="940">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xEl>
                                              <p:pRg end="9" st="9"/>
                                            </p:txEl>
                                          </p:spTgt>
                                        </p:tgtEl>
                                        <p:attrNameLst>
                                          <p:attrName>style.visibility</p:attrName>
                                        </p:attrNameLst>
                                      </p:cBhvr>
                                      <p:to>
                                        <p:strVal val="visible"/>
                                      </p:to>
                                    </p:set>
                                    <p:animEffect filter="fade" transition="in">
                                      <p:cBhvr>
                                        <p:cTn dur="1"/>
                                        <p:tgtEl>
                                          <p:spTgt spid="940">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944" name="Shape 944"/>
        <p:cNvGrpSpPr/>
        <p:nvPr/>
      </p:nvGrpSpPr>
      <p:grpSpPr>
        <a:xfrm>
          <a:off x="0" y="0"/>
          <a:ext cx="0" cy="0"/>
          <a:chOff x="0" y="0"/>
          <a:chExt cx="0" cy="0"/>
        </a:xfrm>
      </p:grpSpPr>
      <p:sp>
        <p:nvSpPr>
          <p:cNvPr id="945" name="Google Shape;945;p7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 Your Understanding</a:t>
            </a:r>
            <a:endParaRPr/>
          </a:p>
        </p:txBody>
      </p:sp>
      <p:sp>
        <p:nvSpPr>
          <p:cNvPr id="946" name="Google Shape;946;p7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Convert the word “bee” into a number by using our “powers of 2</a:t>
            </a:r>
            <a:r>
              <a:rPr lang="en"/>
              <a:t>6</a:t>
            </a:r>
            <a:r>
              <a:rPr lang="en"/>
              <a:t>” strategy.</a:t>
            </a:r>
            <a:endParaRPr/>
          </a:p>
          <a:p>
            <a:pPr indent="0" lvl="0" marL="0" rtl="0" algn="l">
              <a:spcBef>
                <a:spcPts val="600"/>
              </a:spcBef>
              <a:spcAft>
                <a:spcPts val="0"/>
              </a:spcAft>
              <a:buNone/>
            </a:pPr>
            <a:r>
              <a:t/>
            </a:r>
            <a:endParaRPr/>
          </a:p>
          <a:p>
            <a:pPr indent="0" lvl="0" marL="0" rtl="0" algn="l">
              <a:spcBef>
                <a:spcPts val="600"/>
              </a:spcBef>
              <a:spcAft>
                <a:spcPts val="0"/>
              </a:spcAft>
              <a:buClr>
                <a:schemeClr val="dk1"/>
              </a:buClr>
              <a:buSzPts val="1100"/>
              <a:buFont typeface="Arial"/>
              <a:buNone/>
            </a:pPr>
            <a:r>
              <a:rPr lang="en"/>
              <a:t>Reminder: </a:t>
            </a:r>
            <a:r>
              <a:rPr lang="en" sz="2400">
                <a:solidFill>
                  <a:srgbClr val="8E7CC3"/>
                </a:solidFill>
              </a:rPr>
              <a:t>cat</a:t>
            </a:r>
            <a:r>
              <a:rPr baseline="-25000" lang="en" sz="2400"/>
              <a:t>2</a:t>
            </a:r>
            <a:r>
              <a:rPr baseline="-25000" lang="en" sz="2400"/>
              <a:t>6</a:t>
            </a:r>
            <a:r>
              <a:rPr baseline="-25000" lang="en" sz="2400"/>
              <a:t> </a:t>
            </a:r>
            <a:r>
              <a:rPr lang="en" sz="2400"/>
              <a:t>= (</a:t>
            </a:r>
            <a:r>
              <a:rPr lang="en" sz="2400">
                <a:solidFill>
                  <a:srgbClr val="8E7CC3"/>
                </a:solidFill>
              </a:rPr>
              <a:t>3</a:t>
            </a:r>
            <a:r>
              <a:rPr lang="en" sz="2400"/>
              <a:t> x 2</a:t>
            </a:r>
            <a:r>
              <a:rPr lang="en" sz="2400"/>
              <a:t>6</a:t>
            </a:r>
            <a:r>
              <a:rPr b="1" baseline="30000" lang="en" sz="2400">
                <a:solidFill>
                  <a:srgbClr val="CC0000"/>
                </a:solidFill>
              </a:rPr>
              <a:t>2</a:t>
            </a:r>
            <a:r>
              <a:rPr lang="en" sz="2400"/>
              <a:t>) + (</a:t>
            </a:r>
            <a:r>
              <a:rPr lang="en" sz="2400">
                <a:solidFill>
                  <a:srgbClr val="8E7CC3"/>
                </a:solidFill>
              </a:rPr>
              <a:t>1</a:t>
            </a:r>
            <a:r>
              <a:rPr lang="en" sz="2400"/>
              <a:t> x 2</a:t>
            </a:r>
            <a:r>
              <a:rPr lang="en" sz="2400"/>
              <a:t>6</a:t>
            </a:r>
            <a:r>
              <a:rPr b="1" baseline="30000" lang="en" sz="2400">
                <a:solidFill>
                  <a:srgbClr val="CC0000"/>
                </a:solidFill>
              </a:rPr>
              <a:t>1</a:t>
            </a:r>
            <a:r>
              <a:rPr lang="en" sz="2400"/>
              <a:t>) + (</a:t>
            </a:r>
            <a:r>
              <a:rPr lang="en" sz="2400">
                <a:solidFill>
                  <a:srgbClr val="8E7CC3"/>
                </a:solidFill>
              </a:rPr>
              <a:t>20</a:t>
            </a:r>
            <a:r>
              <a:rPr lang="en" sz="2400"/>
              <a:t> x 2</a:t>
            </a:r>
            <a:r>
              <a:rPr lang="en" sz="2400"/>
              <a:t>6</a:t>
            </a:r>
            <a:r>
              <a:rPr b="1" baseline="30000" lang="en" sz="2400">
                <a:solidFill>
                  <a:srgbClr val="CC0000"/>
                </a:solidFill>
              </a:rPr>
              <a:t>0</a:t>
            </a:r>
            <a:r>
              <a:rPr lang="en" sz="2400"/>
              <a:t>) = 2</a:t>
            </a:r>
            <a:r>
              <a:rPr lang="en" sz="2400"/>
              <a:t>07</a:t>
            </a:r>
            <a:r>
              <a:rPr lang="en" sz="2400"/>
              <a:t>4</a:t>
            </a:r>
            <a:r>
              <a:rPr baseline="-25000" lang="en" sz="2400"/>
              <a:t>10</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Hint: ‘b’ is letter 2, and ‘e’ is letter 5.</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50" name="Shape 950"/>
        <p:cNvGrpSpPr/>
        <p:nvPr/>
      </p:nvGrpSpPr>
      <p:grpSpPr>
        <a:xfrm>
          <a:off x="0" y="0"/>
          <a:ext cx="0" cy="0"/>
          <a:chOff x="0" y="0"/>
          <a:chExt cx="0" cy="0"/>
        </a:xfrm>
      </p:grpSpPr>
      <p:sp>
        <p:nvSpPr>
          <p:cNvPr id="951" name="Google Shape;951;p7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 Your Understanding</a:t>
            </a:r>
            <a:endParaRPr/>
          </a:p>
        </p:txBody>
      </p:sp>
      <p:sp>
        <p:nvSpPr>
          <p:cNvPr id="952" name="Google Shape;952;p77"/>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t>Convert the word “bee” into a number by using our “powers of 26” strategy.</a:t>
            </a:r>
            <a:endParaRPr/>
          </a:p>
          <a:p>
            <a:pPr indent="0" lvl="0" marL="0" rtl="0" algn="l">
              <a:spcBef>
                <a:spcPts val="600"/>
              </a:spcBef>
              <a:spcAft>
                <a:spcPts val="0"/>
              </a:spcAft>
              <a:buNone/>
            </a:pPr>
            <a:r>
              <a:t/>
            </a:r>
            <a:endParaRPr/>
          </a:p>
          <a:p>
            <a:pPr indent="0" lvl="0" marL="0" rtl="0" algn="l">
              <a:spcBef>
                <a:spcPts val="600"/>
              </a:spcBef>
              <a:spcAft>
                <a:spcPts val="0"/>
              </a:spcAft>
              <a:buClr>
                <a:schemeClr val="dk1"/>
              </a:buClr>
              <a:buSzPts val="1100"/>
              <a:buFont typeface="Arial"/>
              <a:buNone/>
            </a:pPr>
            <a:r>
              <a:rPr lang="en"/>
              <a:t>Reminder: </a:t>
            </a:r>
            <a:r>
              <a:rPr lang="en" sz="2400">
                <a:solidFill>
                  <a:srgbClr val="8E7CC3"/>
                </a:solidFill>
              </a:rPr>
              <a:t>cat</a:t>
            </a:r>
            <a:r>
              <a:rPr baseline="-25000" lang="en" sz="2400"/>
              <a:t>2</a:t>
            </a:r>
            <a:r>
              <a:rPr baseline="-25000" lang="en" sz="2400"/>
              <a:t>6</a:t>
            </a:r>
            <a:r>
              <a:rPr baseline="-25000" lang="en" sz="2400"/>
              <a:t> </a:t>
            </a:r>
            <a:r>
              <a:rPr lang="en" sz="2400"/>
              <a:t>= </a:t>
            </a:r>
            <a:r>
              <a:rPr lang="en" sz="2400"/>
              <a:t>(</a:t>
            </a:r>
            <a:r>
              <a:rPr lang="en" sz="2400">
                <a:solidFill>
                  <a:srgbClr val="8E7CC3"/>
                </a:solidFill>
              </a:rPr>
              <a:t>3</a:t>
            </a:r>
            <a:r>
              <a:rPr lang="en" sz="2400"/>
              <a:t> x 26</a:t>
            </a:r>
            <a:r>
              <a:rPr b="1" baseline="30000" lang="en" sz="2400">
                <a:solidFill>
                  <a:srgbClr val="CC0000"/>
                </a:solidFill>
              </a:rPr>
              <a:t>2</a:t>
            </a:r>
            <a:r>
              <a:rPr lang="en" sz="2400"/>
              <a:t>) + (</a:t>
            </a:r>
            <a:r>
              <a:rPr lang="en" sz="2400">
                <a:solidFill>
                  <a:srgbClr val="8E7CC3"/>
                </a:solidFill>
              </a:rPr>
              <a:t>1</a:t>
            </a:r>
            <a:r>
              <a:rPr lang="en" sz="2400"/>
              <a:t> x 26</a:t>
            </a:r>
            <a:r>
              <a:rPr b="1" baseline="30000" lang="en" sz="2400">
                <a:solidFill>
                  <a:srgbClr val="CC0000"/>
                </a:solidFill>
              </a:rPr>
              <a:t>1</a:t>
            </a:r>
            <a:r>
              <a:rPr lang="en" sz="2400"/>
              <a:t>) + (</a:t>
            </a:r>
            <a:r>
              <a:rPr lang="en" sz="2400">
                <a:solidFill>
                  <a:srgbClr val="8E7CC3"/>
                </a:solidFill>
              </a:rPr>
              <a:t>20</a:t>
            </a:r>
            <a:r>
              <a:rPr lang="en" sz="2400"/>
              <a:t> x 26</a:t>
            </a:r>
            <a:r>
              <a:rPr b="1" baseline="30000" lang="en" sz="2400">
                <a:solidFill>
                  <a:srgbClr val="CC0000"/>
                </a:solidFill>
              </a:rPr>
              <a:t>0</a:t>
            </a:r>
            <a:r>
              <a:rPr lang="en" sz="2400"/>
              <a:t>) = 2074</a:t>
            </a:r>
            <a:r>
              <a:rPr baseline="-25000" lang="en" sz="2400"/>
              <a:t>10</a:t>
            </a:r>
            <a:endParaRPr sz="2400"/>
          </a:p>
          <a:p>
            <a:pPr indent="0" lvl="0" marL="0" rtl="0" algn="l">
              <a:spcBef>
                <a:spcPts val="600"/>
              </a:spcBef>
              <a:spcAft>
                <a:spcPts val="0"/>
              </a:spcAft>
              <a:buNone/>
            </a:pPr>
            <a:r>
              <a:t/>
            </a:r>
            <a:endParaRPr/>
          </a:p>
          <a:p>
            <a:pPr indent="0" lvl="0" marL="0" rtl="0" algn="l">
              <a:spcBef>
                <a:spcPts val="600"/>
              </a:spcBef>
              <a:spcAft>
                <a:spcPts val="0"/>
              </a:spcAft>
              <a:buNone/>
            </a:pPr>
            <a:r>
              <a:rPr lang="en"/>
              <a:t>Hint: ‘b’ is letter 2, and ‘e’ is letter 5.</a:t>
            </a:r>
            <a:endParaRPr/>
          </a:p>
          <a:p>
            <a:pPr indent="-342900" lvl="0" marL="457200" rtl="0" algn="l">
              <a:spcBef>
                <a:spcPts val="600"/>
              </a:spcBef>
              <a:spcAft>
                <a:spcPts val="0"/>
              </a:spcAft>
              <a:buSzPts val="1800"/>
              <a:buChar char="●"/>
            </a:pPr>
            <a:r>
              <a:rPr lang="en" sz="2400">
                <a:solidFill>
                  <a:srgbClr val="8E7CC3"/>
                </a:solidFill>
              </a:rPr>
              <a:t>bee</a:t>
            </a:r>
            <a:r>
              <a:rPr baseline="-25000" lang="en" sz="2400"/>
              <a:t>2</a:t>
            </a:r>
            <a:r>
              <a:rPr baseline="-25000" lang="en" sz="2400"/>
              <a:t>6</a:t>
            </a:r>
            <a:r>
              <a:rPr baseline="-25000" lang="en" sz="2400"/>
              <a:t> </a:t>
            </a:r>
            <a:r>
              <a:rPr lang="en" sz="2400"/>
              <a:t>= (</a:t>
            </a:r>
            <a:r>
              <a:rPr lang="en" sz="2400">
                <a:solidFill>
                  <a:srgbClr val="8E7CC3"/>
                </a:solidFill>
              </a:rPr>
              <a:t>2</a:t>
            </a:r>
            <a:r>
              <a:rPr lang="en" sz="2400"/>
              <a:t> x 2</a:t>
            </a:r>
            <a:r>
              <a:rPr lang="en" sz="2400"/>
              <a:t>6</a:t>
            </a:r>
            <a:r>
              <a:rPr b="1" baseline="30000" lang="en" sz="2400">
                <a:solidFill>
                  <a:srgbClr val="CC0000"/>
                </a:solidFill>
              </a:rPr>
              <a:t>2</a:t>
            </a:r>
            <a:r>
              <a:rPr lang="en" sz="2400"/>
              <a:t>) + (</a:t>
            </a:r>
            <a:r>
              <a:rPr lang="en" sz="2400">
                <a:solidFill>
                  <a:srgbClr val="8E7CC3"/>
                </a:solidFill>
              </a:rPr>
              <a:t>5</a:t>
            </a:r>
            <a:r>
              <a:rPr lang="en" sz="2400"/>
              <a:t> x 2</a:t>
            </a:r>
            <a:r>
              <a:rPr lang="en" sz="2400"/>
              <a:t>6</a:t>
            </a:r>
            <a:r>
              <a:rPr b="1" baseline="30000" lang="en" sz="2400">
                <a:solidFill>
                  <a:srgbClr val="CC0000"/>
                </a:solidFill>
              </a:rPr>
              <a:t>1</a:t>
            </a:r>
            <a:r>
              <a:rPr lang="en" sz="2400"/>
              <a:t>) + (</a:t>
            </a:r>
            <a:r>
              <a:rPr lang="en" sz="2400">
                <a:solidFill>
                  <a:srgbClr val="8E7CC3"/>
                </a:solidFill>
              </a:rPr>
              <a:t>5</a:t>
            </a:r>
            <a:r>
              <a:rPr lang="en" sz="2400"/>
              <a:t> x 2</a:t>
            </a:r>
            <a:r>
              <a:rPr lang="en" sz="2400"/>
              <a:t>6</a:t>
            </a:r>
            <a:r>
              <a:rPr b="1" baseline="30000" lang="en" sz="2400">
                <a:solidFill>
                  <a:srgbClr val="CC0000"/>
                </a:solidFill>
              </a:rPr>
              <a:t>0</a:t>
            </a:r>
            <a:r>
              <a:rPr lang="en" sz="2400"/>
              <a:t>) = 1</a:t>
            </a:r>
            <a:r>
              <a:rPr lang="en" sz="2400"/>
              <a:t>487</a:t>
            </a:r>
            <a:r>
              <a:rPr baseline="-25000" lang="en" sz="2400"/>
              <a:t>10</a:t>
            </a:r>
            <a:endParaRPr baseline="-25000" sz="2400"/>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56" name="Shape 956"/>
        <p:cNvGrpSpPr/>
        <p:nvPr/>
      </p:nvGrpSpPr>
      <p:grpSpPr>
        <a:xfrm>
          <a:off x="0" y="0"/>
          <a:ext cx="0" cy="0"/>
          <a:chOff x="0" y="0"/>
          <a:chExt cx="0" cy="0"/>
        </a:xfrm>
      </p:grpSpPr>
      <p:sp>
        <p:nvSpPr>
          <p:cNvPr id="957" name="Google Shape;957;p7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Uniqueness</a:t>
            </a:r>
            <a:endParaRPr/>
          </a:p>
        </p:txBody>
      </p:sp>
      <p:sp>
        <p:nvSpPr>
          <p:cNvPr id="958" name="Google Shape;958;p78"/>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Char char="●"/>
            </a:pPr>
            <a:r>
              <a:rPr lang="en" sz="2400">
                <a:solidFill>
                  <a:srgbClr val="8E7CC3"/>
                </a:solidFill>
              </a:rPr>
              <a:t>cat</a:t>
            </a:r>
            <a:r>
              <a:rPr baseline="-25000" lang="en" sz="2400"/>
              <a:t>26 </a:t>
            </a:r>
            <a:r>
              <a:rPr lang="en" sz="2400"/>
              <a:t>= (</a:t>
            </a:r>
            <a:r>
              <a:rPr lang="en" sz="2400">
                <a:solidFill>
                  <a:srgbClr val="8E7CC3"/>
                </a:solidFill>
              </a:rPr>
              <a:t>3</a:t>
            </a:r>
            <a:r>
              <a:rPr lang="en" sz="2400"/>
              <a:t> x 26</a:t>
            </a:r>
            <a:r>
              <a:rPr b="1" baseline="30000" lang="en" sz="2400">
                <a:solidFill>
                  <a:srgbClr val="CC0000"/>
                </a:solidFill>
              </a:rPr>
              <a:t>2</a:t>
            </a:r>
            <a:r>
              <a:rPr lang="en" sz="2400"/>
              <a:t>) + (</a:t>
            </a:r>
            <a:r>
              <a:rPr lang="en" sz="2400">
                <a:solidFill>
                  <a:srgbClr val="8E7CC3"/>
                </a:solidFill>
              </a:rPr>
              <a:t>1</a:t>
            </a:r>
            <a:r>
              <a:rPr lang="en" sz="2400"/>
              <a:t> x 26</a:t>
            </a:r>
            <a:r>
              <a:rPr b="1" baseline="30000" lang="en" sz="2400">
                <a:solidFill>
                  <a:srgbClr val="CC0000"/>
                </a:solidFill>
              </a:rPr>
              <a:t>1</a:t>
            </a:r>
            <a:r>
              <a:rPr lang="en" sz="2400"/>
              <a:t>) + (</a:t>
            </a:r>
            <a:r>
              <a:rPr lang="en" sz="2400">
                <a:solidFill>
                  <a:srgbClr val="8E7CC3"/>
                </a:solidFill>
              </a:rPr>
              <a:t>20</a:t>
            </a:r>
            <a:r>
              <a:rPr lang="en" sz="2400"/>
              <a:t> x 26</a:t>
            </a:r>
            <a:r>
              <a:rPr b="1" baseline="30000" lang="en" sz="2400">
                <a:solidFill>
                  <a:srgbClr val="CC0000"/>
                </a:solidFill>
              </a:rPr>
              <a:t>0</a:t>
            </a:r>
            <a:r>
              <a:rPr lang="en" sz="2400"/>
              <a:t>) = 2074</a:t>
            </a:r>
            <a:r>
              <a:rPr baseline="-25000" lang="en" sz="2400"/>
              <a:t>10</a:t>
            </a:r>
            <a:endParaRPr sz="2400">
              <a:solidFill>
                <a:srgbClr val="8E7CC3"/>
              </a:solidFill>
            </a:endParaRPr>
          </a:p>
          <a:p>
            <a:pPr indent="-381000" lvl="0" marL="457200" rtl="0" algn="l">
              <a:spcBef>
                <a:spcPts val="600"/>
              </a:spcBef>
              <a:spcAft>
                <a:spcPts val="0"/>
              </a:spcAft>
              <a:buSzPts val="2400"/>
              <a:buChar char="●"/>
            </a:pPr>
            <a:r>
              <a:rPr lang="en" sz="2400">
                <a:solidFill>
                  <a:srgbClr val="8E7CC3"/>
                </a:solidFill>
              </a:rPr>
              <a:t>bee</a:t>
            </a:r>
            <a:r>
              <a:rPr baseline="-25000" lang="en" sz="2400"/>
              <a:t>26 </a:t>
            </a:r>
            <a:r>
              <a:rPr lang="en" sz="2400"/>
              <a:t>= (</a:t>
            </a:r>
            <a:r>
              <a:rPr lang="en" sz="2400">
                <a:solidFill>
                  <a:srgbClr val="8E7CC3"/>
                </a:solidFill>
              </a:rPr>
              <a:t>2</a:t>
            </a:r>
            <a:r>
              <a:rPr lang="en" sz="2400"/>
              <a:t> x 26</a:t>
            </a:r>
            <a:r>
              <a:rPr b="1" baseline="30000" lang="en" sz="2400">
                <a:solidFill>
                  <a:srgbClr val="CC0000"/>
                </a:solidFill>
              </a:rPr>
              <a:t>2</a:t>
            </a:r>
            <a:r>
              <a:rPr lang="en" sz="2400"/>
              <a:t>) + (</a:t>
            </a:r>
            <a:r>
              <a:rPr lang="en" sz="2400">
                <a:solidFill>
                  <a:srgbClr val="8E7CC3"/>
                </a:solidFill>
              </a:rPr>
              <a:t>5</a:t>
            </a:r>
            <a:r>
              <a:rPr lang="en" sz="2400"/>
              <a:t> x 26</a:t>
            </a:r>
            <a:r>
              <a:rPr b="1" baseline="30000" lang="en" sz="2400">
                <a:solidFill>
                  <a:srgbClr val="CC0000"/>
                </a:solidFill>
              </a:rPr>
              <a:t>1</a:t>
            </a:r>
            <a:r>
              <a:rPr lang="en" sz="2400"/>
              <a:t>) + (</a:t>
            </a:r>
            <a:r>
              <a:rPr lang="en" sz="2400">
                <a:solidFill>
                  <a:srgbClr val="8E7CC3"/>
                </a:solidFill>
              </a:rPr>
              <a:t>5</a:t>
            </a:r>
            <a:r>
              <a:rPr lang="en" sz="2400"/>
              <a:t> x 26</a:t>
            </a:r>
            <a:r>
              <a:rPr b="1" baseline="30000" lang="en" sz="2400">
                <a:solidFill>
                  <a:srgbClr val="CC0000"/>
                </a:solidFill>
              </a:rPr>
              <a:t>0</a:t>
            </a:r>
            <a:r>
              <a:rPr lang="en" sz="2400"/>
              <a:t>) = 1487</a:t>
            </a:r>
            <a:r>
              <a:rPr baseline="-25000" lang="en" sz="2400"/>
              <a:t>10</a:t>
            </a:r>
            <a:endParaRPr sz="2400">
              <a:solidFill>
                <a:srgbClr val="8E7CC3"/>
              </a:solidFill>
            </a:endParaRPr>
          </a:p>
          <a:p>
            <a:pPr indent="0" lvl="0" marL="0" rtl="0" algn="l">
              <a:spcBef>
                <a:spcPts val="600"/>
              </a:spcBef>
              <a:spcAft>
                <a:spcPts val="0"/>
              </a:spcAft>
              <a:buNone/>
            </a:pPr>
            <a:r>
              <a:t/>
            </a:r>
            <a:endParaRPr baseline="-25000" sz="2400"/>
          </a:p>
          <a:p>
            <a:pPr indent="0" lvl="0" marL="0" rtl="0" algn="l">
              <a:spcBef>
                <a:spcPts val="600"/>
              </a:spcBef>
              <a:spcAft>
                <a:spcPts val="0"/>
              </a:spcAft>
              <a:buNone/>
            </a:pPr>
            <a:r>
              <a:rPr lang="en"/>
              <a:t>As long as we pick a base ≥ 2</a:t>
            </a:r>
            <a:r>
              <a:rPr lang="en"/>
              <a:t>6</a:t>
            </a:r>
            <a:r>
              <a:rPr lang="en"/>
              <a:t>, this algorithm is guaranteed to give each lowercase English word a unique number!</a:t>
            </a:r>
            <a:endParaRPr/>
          </a:p>
          <a:p>
            <a:pPr indent="-342900" lvl="0" marL="457200" rtl="0" algn="l">
              <a:spcBef>
                <a:spcPts val="600"/>
              </a:spcBef>
              <a:spcAft>
                <a:spcPts val="0"/>
              </a:spcAft>
              <a:buSzPts val="1800"/>
              <a:buChar char="●"/>
            </a:pPr>
            <a:r>
              <a:rPr lang="en"/>
              <a:t>Using base 2</a:t>
            </a:r>
            <a:r>
              <a:rPr lang="en"/>
              <a:t>6</a:t>
            </a:r>
            <a:r>
              <a:rPr lang="en"/>
              <a:t>, no other words will get the number </a:t>
            </a:r>
            <a:r>
              <a:rPr lang="en"/>
              <a:t>1487</a:t>
            </a:r>
            <a:r>
              <a:rPr lang="en"/>
              <a:t>.</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7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Hash Table</a:t>
            </a:r>
            <a:endParaRPr/>
          </a:p>
        </p:txBody>
      </p:sp>
      <p:sp>
        <p:nvSpPr>
          <p:cNvPr id="964" name="Google Shape;964;p79"/>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We’ve now extended our DynamicArrayOfLinkedLists to handle strings.</a:t>
            </a:r>
            <a:endParaRPr/>
          </a:p>
          <a:p>
            <a:pPr indent="-342900" lvl="0" marL="457200" rtl="0" algn="l">
              <a:spcBef>
                <a:spcPts val="600"/>
              </a:spcBef>
              <a:spcAft>
                <a:spcPts val="0"/>
              </a:spcAft>
              <a:buSzPts val="1800"/>
              <a:buChar char="●"/>
            </a:pPr>
            <a:r>
              <a:rPr i="1" lang="en"/>
              <a:t>Data</a:t>
            </a:r>
            <a:r>
              <a:rPr lang="en"/>
              <a:t> is converted by a </a:t>
            </a:r>
            <a:r>
              <a:rPr b="1" lang="en"/>
              <a:t>integerization</a:t>
            </a:r>
            <a:r>
              <a:rPr b="1" lang="en"/>
              <a:t> function</a:t>
            </a:r>
            <a:r>
              <a:rPr lang="en"/>
              <a:t> into an integer representation.</a:t>
            </a:r>
            <a:endParaRPr/>
          </a:p>
          <a:p>
            <a:pPr indent="-342900" lvl="0" marL="457200" rtl="0" algn="l">
              <a:spcBef>
                <a:spcPts val="600"/>
              </a:spcBef>
              <a:spcAft>
                <a:spcPts val="0"/>
              </a:spcAft>
              <a:buSzPts val="1800"/>
              <a:buChar char="●"/>
            </a:pPr>
            <a:r>
              <a:rPr lang="en"/>
              <a:t>The </a:t>
            </a:r>
            <a:r>
              <a:rPr b="1" lang="en"/>
              <a:t>integer</a:t>
            </a:r>
            <a:r>
              <a:rPr lang="en"/>
              <a:t> is then </a:t>
            </a:r>
            <a:r>
              <a:rPr b="1" lang="en"/>
              <a:t>reduced</a:t>
            </a:r>
            <a:r>
              <a:rPr lang="en"/>
              <a:t> to a valid </a:t>
            </a:r>
            <a:r>
              <a:rPr i="1" lang="en"/>
              <a:t>index</a:t>
            </a:r>
            <a:r>
              <a:rPr lang="en"/>
              <a:t>, usually using the modulus operator, e.g. 2348762878 % 10 = 8.</a:t>
            </a:r>
            <a:endParaRPr/>
          </a:p>
        </p:txBody>
      </p:sp>
      <p:sp>
        <p:nvSpPr>
          <p:cNvPr id="965" name="Google Shape;965;p79"/>
          <p:cNvSpPr/>
          <p:nvPr/>
        </p:nvSpPr>
        <p:spPr>
          <a:xfrm>
            <a:off x="5273116" y="330227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966" name="Google Shape;966;p79"/>
          <p:cNvSpPr/>
          <p:nvPr/>
        </p:nvSpPr>
        <p:spPr>
          <a:xfrm>
            <a:off x="5273116" y="3536660"/>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967" name="Google Shape;967;p79"/>
          <p:cNvGrpSpPr/>
          <p:nvPr/>
        </p:nvGrpSpPr>
        <p:grpSpPr>
          <a:xfrm>
            <a:off x="5273116" y="3074073"/>
            <a:ext cx="335400" cy="237000"/>
            <a:chOff x="1911775" y="4636234"/>
            <a:chExt cx="335400" cy="237000"/>
          </a:xfrm>
        </p:grpSpPr>
        <p:sp>
          <p:nvSpPr>
            <p:cNvPr id="968" name="Google Shape;968;p79"/>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969" name="Google Shape;969;p79"/>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970" name="Google Shape;970;p79"/>
          <p:cNvSpPr/>
          <p:nvPr/>
        </p:nvSpPr>
        <p:spPr>
          <a:xfrm>
            <a:off x="5273116" y="284021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971" name="Google Shape;971;p79"/>
          <p:cNvSpPr/>
          <p:nvPr/>
        </p:nvSpPr>
        <p:spPr>
          <a:xfrm>
            <a:off x="5273116" y="259979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972" name="Google Shape;972;p79"/>
          <p:cNvSpPr/>
          <p:nvPr/>
        </p:nvSpPr>
        <p:spPr>
          <a:xfrm>
            <a:off x="5273116" y="23659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973" name="Google Shape;973;p79"/>
          <p:cNvSpPr txBox="1"/>
          <p:nvPr/>
        </p:nvSpPr>
        <p:spPr>
          <a:xfrm>
            <a:off x="4825850" y="2318525"/>
            <a:ext cx="438600" cy="251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p:txBody>
      </p:sp>
      <p:sp>
        <p:nvSpPr>
          <p:cNvPr id="974" name="Google Shape;974;p79"/>
          <p:cNvSpPr/>
          <p:nvPr/>
        </p:nvSpPr>
        <p:spPr>
          <a:xfrm>
            <a:off x="5273116" y="3766442"/>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975" name="Google Shape;975;p79"/>
          <p:cNvCxnSpPr>
            <a:endCxn id="976" idx="1"/>
          </p:cNvCxnSpPr>
          <p:nvPr/>
        </p:nvCxnSpPr>
        <p:spPr>
          <a:xfrm flipH="1" rot="10800000">
            <a:off x="5428625" y="3435923"/>
            <a:ext cx="378000" cy="2700"/>
          </a:xfrm>
          <a:prstGeom prst="straightConnector1">
            <a:avLst/>
          </a:prstGeom>
          <a:noFill/>
          <a:ln cap="flat" cmpd="sng" w="19050">
            <a:solidFill>
              <a:schemeClr val="dk2"/>
            </a:solidFill>
            <a:prstDash val="solid"/>
            <a:round/>
            <a:headEnd len="med" w="med" type="none"/>
            <a:tailEnd len="med" w="med" type="triangle"/>
          </a:ln>
        </p:spPr>
      </p:cxnSp>
      <p:cxnSp>
        <p:nvCxnSpPr>
          <p:cNvPr id="977" name="Google Shape;977;p79"/>
          <p:cNvCxnSpPr>
            <a:endCxn id="978" idx="1"/>
          </p:cNvCxnSpPr>
          <p:nvPr/>
        </p:nvCxnSpPr>
        <p:spPr>
          <a:xfrm>
            <a:off x="5437925" y="3904374"/>
            <a:ext cx="368700" cy="0"/>
          </a:xfrm>
          <a:prstGeom prst="straightConnector1">
            <a:avLst/>
          </a:prstGeom>
          <a:noFill/>
          <a:ln cap="flat" cmpd="sng" w="19050">
            <a:solidFill>
              <a:schemeClr val="dk2"/>
            </a:solidFill>
            <a:prstDash val="solid"/>
            <a:round/>
            <a:headEnd len="med" w="med" type="none"/>
            <a:tailEnd len="med" w="med" type="triangle"/>
          </a:ln>
        </p:spPr>
      </p:cxnSp>
      <p:cxnSp>
        <p:nvCxnSpPr>
          <p:cNvPr id="979" name="Google Shape;979;p79"/>
          <p:cNvCxnSpPr>
            <a:endCxn id="980" idx="1"/>
          </p:cNvCxnSpPr>
          <p:nvPr/>
        </p:nvCxnSpPr>
        <p:spPr>
          <a:xfrm flipH="1" rot="10800000">
            <a:off x="5437928" y="2484450"/>
            <a:ext cx="368700" cy="4800"/>
          </a:xfrm>
          <a:prstGeom prst="straightConnector1">
            <a:avLst/>
          </a:prstGeom>
          <a:noFill/>
          <a:ln cap="flat" cmpd="sng" w="19050">
            <a:solidFill>
              <a:schemeClr val="dk2"/>
            </a:solidFill>
            <a:prstDash val="solid"/>
            <a:round/>
            <a:headEnd len="med" w="med" type="none"/>
            <a:tailEnd len="med" w="med" type="triangle"/>
          </a:ln>
        </p:spPr>
      </p:cxnSp>
      <p:sp>
        <p:nvSpPr>
          <p:cNvPr id="976" name="Google Shape;976;p79"/>
          <p:cNvSpPr/>
          <p:nvPr/>
        </p:nvSpPr>
        <p:spPr>
          <a:xfrm>
            <a:off x="5806625" y="3317423"/>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cats</a:t>
            </a:r>
            <a:endParaRPr/>
          </a:p>
        </p:txBody>
      </p:sp>
      <p:sp>
        <p:nvSpPr>
          <p:cNvPr id="980" name="Google Shape;980;p79"/>
          <p:cNvSpPr/>
          <p:nvPr/>
        </p:nvSpPr>
        <p:spPr>
          <a:xfrm>
            <a:off x="5806628" y="2357250"/>
            <a:ext cx="4782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map</a:t>
            </a:r>
            <a:endParaRPr>
              <a:latin typeface="Consolas"/>
              <a:ea typeface="Consolas"/>
              <a:cs typeface="Consolas"/>
              <a:sym typeface="Consolas"/>
            </a:endParaRPr>
          </a:p>
        </p:txBody>
      </p:sp>
      <p:sp>
        <p:nvSpPr>
          <p:cNvPr id="981" name="Google Shape;981;p79"/>
          <p:cNvSpPr/>
          <p:nvPr/>
        </p:nvSpPr>
        <p:spPr>
          <a:xfrm>
            <a:off x="6609625" y="2357250"/>
            <a:ext cx="5907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go</a:t>
            </a:r>
            <a:endParaRPr>
              <a:latin typeface="Consolas"/>
              <a:ea typeface="Consolas"/>
              <a:cs typeface="Consolas"/>
              <a:sym typeface="Consolas"/>
            </a:endParaRPr>
          </a:p>
        </p:txBody>
      </p:sp>
      <p:cxnSp>
        <p:nvCxnSpPr>
          <p:cNvPr id="982" name="Google Shape;982;p79"/>
          <p:cNvCxnSpPr>
            <a:stCxn id="980" idx="3"/>
            <a:endCxn id="981" idx="1"/>
          </p:cNvCxnSpPr>
          <p:nvPr/>
        </p:nvCxnSpPr>
        <p:spPr>
          <a:xfrm>
            <a:off x="6284828" y="2484450"/>
            <a:ext cx="324900" cy="0"/>
          </a:xfrm>
          <a:prstGeom prst="straightConnector1">
            <a:avLst/>
          </a:prstGeom>
          <a:noFill/>
          <a:ln cap="flat" cmpd="sng" w="19050">
            <a:solidFill>
              <a:schemeClr val="dk2"/>
            </a:solidFill>
            <a:prstDash val="solid"/>
            <a:round/>
            <a:headEnd len="med" w="med" type="none"/>
            <a:tailEnd len="med" w="med" type="triangle"/>
          </a:ln>
        </p:spPr>
      </p:cxnSp>
      <p:sp>
        <p:nvSpPr>
          <p:cNvPr id="978" name="Google Shape;978;p79"/>
          <p:cNvSpPr/>
          <p:nvPr/>
        </p:nvSpPr>
        <p:spPr>
          <a:xfrm>
            <a:off x="5806625" y="37858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fish</a:t>
            </a:r>
            <a:endParaRPr/>
          </a:p>
        </p:txBody>
      </p:sp>
      <p:sp>
        <p:nvSpPr>
          <p:cNvPr id="983" name="Google Shape;983;p79"/>
          <p:cNvSpPr txBox="1"/>
          <p:nvPr/>
        </p:nvSpPr>
        <p:spPr>
          <a:xfrm>
            <a:off x="327175" y="2949850"/>
            <a:ext cx="576900" cy="326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a:t>
            </a:r>
            <a:endParaRPr/>
          </a:p>
        </p:txBody>
      </p:sp>
      <p:sp>
        <p:nvSpPr>
          <p:cNvPr id="984" name="Google Shape;984;p79"/>
          <p:cNvSpPr txBox="1"/>
          <p:nvPr/>
        </p:nvSpPr>
        <p:spPr>
          <a:xfrm>
            <a:off x="1232725" y="2949850"/>
            <a:ext cx="16794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lowerCase</a:t>
            </a:r>
            <a:r>
              <a:rPr lang="en">
                <a:latin typeface="Consolas"/>
                <a:ea typeface="Consolas"/>
                <a:cs typeface="Consolas"/>
                <a:sym typeface="Consolas"/>
              </a:rPr>
              <a:t>ToInt</a:t>
            </a:r>
            <a:endParaRPr>
              <a:latin typeface="Consolas"/>
              <a:ea typeface="Consolas"/>
              <a:cs typeface="Consolas"/>
              <a:sym typeface="Consolas"/>
            </a:endParaRPr>
          </a:p>
        </p:txBody>
      </p:sp>
      <p:cxnSp>
        <p:nvCxnSpPr>
          <p:cNvPr id="985" name="Google Shape;985;p79"/>
          <p:cNvCxnSpPr>
            <a:stCxn id="983" idx="3"/>
            <a:endCxn id="984" idx="1"/>
          </p:cNvCxnSpPr>
          <p:nvPr/>
        </p:nvCxnSpPr>
        <p:spPr>
          <a:xfrm>
            <a:off x="904075" y="3112900"/>
            <a:ext cx="328800" cy="0"/>
          </a:xfrm>
          <a:prstGeom prst="straightConnector1">
            <a:avLst/>
          </a:prstGeom>
          <a:noFill/>
          <a:ln cap="flat" cmpd="sng" w="19050">
            <a:solidFill>
              <a:schemeClr val="dk2"/>
            </a:solidFill>
            <a:prstDash val="solid"/>
            <a:round/>
            <a:headEnd len="med" w="med" type="none"/>
            <a:tailEnd len="med" w="med" type="triangle"/>
          </a:ln>
        </p:spPr>
      </p:cxnSp>
      <p:sp>
        <p:nvSpPr>
          <p:cNvPr id="986" name="Google Shape;986;p79"/>
          <p:cNvSpPr txBox="1"/>
          <p:nvPr/>
        </p:nvSpPr>
        <p:spPr>
          <a:xfrm>
            <a:off x="3215350" y="2949850"/>
            <a:ext cx="1333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2074</a:t>
            </a:r>
            <a:endParaRPr>
              <a:latin typeface="Consolas"/>
              <a:ea typeface="Consolas"/>
              <a:cs typeface="Consolas"/>
              <a:sym typeface="Consolas"/>
            </a:endParaRPr>
          </a:p>
        </p:txBody>
      </p:sp>
      <p:cxnSp>
        <p:nvCxnSpPr>
          <p:cNvPr id="987" name="Google Shape;987;p79"/>
          <p:cNvCxnSpPr>
            <a:stCxn id="984" idx="3"/>
            <a:endCxn id="986" idx="1"/>
          </p:cNvCxnSpPr>
          <p:nvPr/>
        </p:nvCxnSpPr>
        <p:spPr>
          <a:xfrm>
            <a:off x="2912125" y="3112900"/>
            <a:ext cx="303300" cy="0"/>
          </a:xfrm>
          <a:prstGeom prst="straightConnector1">
            <a:avLst/>
          </a:prstGeom>
          <a:noFill/>
          <a:ln cap="flat" cmpd="sng" w="19050">
            <a:solidFill>
              <a:schemeClr val="dk2"/>
            </a:solidFill>
            <a:prstDash val="solid"/>
            <a:round/>
            <a:headEnd len="med" w="med" type="none"/>
            <a:tailEnd len="med" w="med" type="triangle"/>
          </a:ln>
        </p:spPr>
      </p:cxnSp>
      <p:sp>
        <p:nvSpPr>
          <p:cNvPr id="988" name="Google Shape;988;p79"/>
          <p:cNvSpPr txBox="1"/>
          <p:nvPr/>
        </p:nvSpPr>
        <p:spPr>
          <a:xfrm>
            <a:off x="1012975" y="3926050"/>
            <a:ext cx="6102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 7</a:t>
            </a:r>
            <a:endParaRPr/>
          </a:p>
        </p:txBody>
      </p:sp>
      <p:sp>
        <p:nvSpPr>
          <p:cNvPr id="989" name="Google Shape;989;p79"/>
          <p:cNvSpPr txBox="1"/>
          <p:nvPr/>
        </p:nvSpPr>
        <p:spPr>
          <a:xfrm>
            <a:off x="2336725" y="3926050"/>
            <a:ext cx="610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a:t>
            </a:r>
            <a:endParaRPr>
              <a:latin typeface="Consolas"/>
              <a:ea typeface="Consolas"/>
              <a:cs typeface="Consolas"/>
              <a:sym typeface="Consolas"/>
            </a:endParaRPr>
          </a:p>
        </p:txBody>
      </p:sp>
      <p:cxnSp>
        <p:nvCxnSpPr>
          <p:cNvPr id="990" name="Google Shape;990;p79"/>
          <p:cNvCxnSpPr>
            <a:stCxn id="986" idx="2"/>
            <a:endCxn id="988" idx="1"/>
          </p:cNvCxnSpPr>
          <p:nvPr/>
        </p:nvCxnSpPr>
        <p:spPr>
          <a:xfrm rot="5400000">
            <a:off x="2040850" y="2248150"/>
            <a:ext cx="813300" cy="2868900"/>
          </a:xfrm>
          <a:prstGeom prst="bentConnector4">
            <a:avLst>
              <a:gd fmla="val 39967" name="adj1"/>
              <a:gd fmla="val 108303" name="adj2"/>
            </a:avLst>
          </a:prstGeom>
          <a:noFill/>
          <a:ln cap="flat" cmpd="sng" w="19050">
            <a:solidFill>
              <a:schemeClr val="dk2"/>
            </a:solidFill>
            <a:prstDash val="solid"/>
            <a:round/>
            <a:headEnd len="med" w="med" type="none"/>
            <a:tailEnd len="med" w="med" type="triangle"/>
          </a:ln>
        </p:spPr>
      </p:cxnSp>
      <p:cxnSp>
        <p:nvCxnSpPr>
          <p:cNvPr id="991" name="Google Shape;991;p79"/>
          <p:cNvCxnSpPr>
            <a:stCxn id="988" idx="3"/>
            <a:endCxn id="989" idx="1"/>
          </p:cNvCxnSpPr>
          <p:nvPr/>
        </p:nvCxnSpPr>
        <p:spPr>
          <a:xfrm>
            <a:off x="1623175" y="4089100"/>
            <a:ext cx="713700" cy="0"/>
          </a:xfrm>
          <a:prstGeom prst="straightConnector1">
            <a:avLst/>
          </a:prstGeom>
          <a:noFill/>
          <a:ln cap="flat" cmpd="sng" w="19050">
            <a:solidFill>
              <a:schemeClr val="dk2"/>
            </a:solidFill>
            <a:prstDash val="solid"/>
            <a:round/>
            <a:headEnd len="med" w="med" type="none"/>
            <a:tailEnd len="med" w="med" type="triangle"/>
          </a:ln>
        </p:spPr>
      </p:cxnSp>
      <p:sp>
        <p:nvSpPr>
          <p:cNvPr id="992" name="Google Shape;992;p79"/>
          <p:cNvSpPr txBox="1"/>
          <p:nvPr/>
        </p:nvSpPr>
        <p:spPr>
          <a:xfrm>
            <a:off x="327175" y="2629800"/>
            <a:ext cx="5769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data</a:t>
            </a:r>
            <a:endParaRPr i="1"/>
          </a:p>
        </p:txBody>
      </p:sp>
      <p:sp>
        <p:nvSpPr>
          <p:cNvPr id="993" name="Google Shape;993;p79"/>
          <p:cNvSpPr txBox="1"/>
          <p:nvPr/>
        </p:nvSpPr>
        <p:spPr>
          <a:xfrm>
            <a:off x="3215350" y="2629800"/>
            <a:ext cx="11025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integer</a:t>
            </a:r>
            <a:endParaRPr b="1"/>
          </a:p>
        </p:txBody>
      </p:sp>
      <p:sp>
        <p:nvSpPr>
          <p:cNvPr id="994" name="Google Shape;994;p79"/>
          <p:cNvSpPr txBox="1"/>
          <p:nvPr/>
        </p:nvSpPr>
        <p:spPr>
          <a:xfrm>
            <a:off x="1322150" y="2553600"/>
            <a:ext cx="13854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Integerization Function</a:t>
            </a:r>
            <a:endParaRPr b="1"/>
          </a:p>
        </p:txBody>
      </p:sp>
      <p:sp>
        <p:nvSpPr>
          <p:cNvPr id="995" name="Google Shape;995;p79"/>
          <p:cNvSpPr txBox="1"/>
          <p:nvPr/>
        </p:nvSpPr>
        <p:spPr>
          <a:xfrm>
            <a:off x="915275" y="4215028"/>
            <a:ext cx="799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reduce</a:t>
            </a:r>
            <a:endParaRPr b="1"/>
          </a:p>
        </p:txBody>
      </p:sp>
      <p:sp>
        <p:nvSpPr>
          <p:cNvPr id="996" name="Google Shape;996;p79"/>
          <p:cNvSpPr txBox="1"/>
          <p:nvPr/>
        </p:nvSpPr>
        <p:spPr>
          <a:xfrm>
            <a:off x="2336725" y="4215028"/>
            <a:ext cx="610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index</a:t>
            </a:r>
            <a:endParaRPr i="1"/>
          </a:p>
        </p:txBody>
      </p:sp>
      <p:sp>
        <p:nvSpPr>
          <p:cNvPr id="997" name="Google Shape;997;p79"/>
          <p:cNvSpPr/>
          <p:nvPr/>
        </p:nvSpPr>
        <p:spPr>
          <a:xfrm rot="5400000">
            <a:off x="6599025" y="2837575"/>
            <a:ext cx="177000" cy="2781900"/>
          </a:xfrm>
          <a:prstGeom prst="rightBrace">
            <a:avLst>
              <a:gd fmla="val 8333" name="adj1"/>
              <a:gd fmla="val 50000" name="adj2"/>
            </a:avLst>
          </a:prstGeom>
          <a:noFill/>
          <a:ln cap="flat" cmpd="sng" w="9525">
            <a:solidFill>
              <a:srgbClr val="AC20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9"/>
          <p:cNvSpPr txBox="1"/>
          <p:nvPr/>
        </p:nvSpPr>
        <p:spPr>
          <a:xfrm>
            <a:off x="4375421" y="4215275"/>
            <a:ext cx="24600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AC2020"/>
                </a:solidFill>
              </a:rPr>
              <a:t>DynamicArrayOfLinkedLists</a:t>
            </a:r>
            <a:endParaRPr>
              <a:solidFill>
                <a:srgbClr val="AC2020"/>
              </a:solidFill>
            </a:endParaRPr>
          </a:p>
        </p:txBody>
      </p:sp>
      <p:sp>
        <p:nvSpPr>
          <p:cNvPr id="999" name="Google Shape;999;p79"/>
          <p:cNvSpPr/>
          <p:nvPr/>
        </p:nvSpPr>
        <p:spPr>
          <a:xfrm>
            <a:off x="6901625" y="3310073"/>
            <a:ext cx="744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horse</a:t>
            </a:r>
            <a:endParaRPr>
              <a:latin typeface="Consolas"/>
              <a:ea typeface="Consolas"/>
              <a:cs typeface="Consolas"/>
              <a:sym typeface="Consolas"/>
            </a:endParaRPr>
          </a:p>
        </p:txBody>
      </p:sp>
      <p:cxnSp>
        <p:nvCxnSpPr>
          <p:cNvPr id="1000" name="Google Shape;1000;p79"/>
          <p:cNvCxnSpPr>
            <a:endCxn id="999" idx="1"/>
          </p:cNvCxnSpPr>
          <p:nvPr/>
        </p:nvCxnSpPr>
        <p:spPr>
          <a:xfrm>
            <a:off x="6551525" y="3435773"/>
            <a:ext cx="350100" cy="1500"/>
          </a:xfrm>
          <a:prstGeom prst="straightConnector1">
            <a:avLst/>
          </a:prstGeom>
          <a:noFill/>
          <a:ln cap="flat" cmpd="sng" w="19050">
            <a:solidFill>
              <a:schemeClr val="dk2"/>
            </a:solidFill>
            <a:prstDash val="solid"/>
            <a:round/>
            <a:headEnd len="med" w="med" type="none"/>
            <a:tailEnd len="med" w="med" type="triangle"/>
          </a:ln>
        </p:spPr>
      </p:cxnSp>
      <p:cxnSp>
        <p:nvCxnSpPr>
          <p:cNvPr id="1001" name="Google Shape;1001;p79"/>
          <p:cNvCxnSpPr>
            <a:endCxn id="1002" idx="1"/>
          </p:cNvCxnSpPr>
          <p:nvPr/>
        </p:nvCxnSpPr>
        <p:spPr>
          <a:xfrm flipH="1" rot="10800000">
            <a:off x="5428626" y="2956148"/>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002" name="Google Shape;1002;p79"/>
          <p:cNvSpPr/>
          <p:nvPr/>
        </p:nvSpPr>
        <p:spPr>
          <a:xfrm>
            <a:off x="5806626" y="2837648"/>
            <a:ext cx="4782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a:t>
            </a:r>
            <a:endParaRPr/>
          </a:p>
        </p:txBody>
      </p:sp>
      <p:sp>
        <p:nvSpPr>
          <p:cNvPr id="1003" name="Google Shape;1003;p79"/>
          <p:cNvSpPr/>
          <p:nvPr/>
        </p:nvSpPr>
        <p:spPr>
          <a:xfrm>
            <a:off x="6901625" y="37858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ball</a:t>
            </a:r>
            <a:endParaRPr/>
          </a:p>
        </p:txBody>
      </p:sp>
      <p:cxnSp>
        <p:nvCxnSpPr>
          <p:cNvPr id="1004" name="Google Shape;1004;p79"/>
          <p:cNvCxnSpPr>
            <a:stCxn id="978" idx="3"/>
            <a:endCxn id="1003" idx="1"/>
          </p:cNvCxnSpPr>
          <p:nvPr/>
        </p:nvCxnSpPr>
        <p:spPr>
          <a:xfrm>
            <a:off x="6551525" y="3904374"/>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1005" name="Google Shape;1005;p79"/>
          <p:cNvCxnSpPr/>
          <p:nvPr/>
        </p:nvCxnSpPr>
        <p:spPr>
          <a:xfrm flipH="1" rot="10800000">
            <a:off x="5273875" y="3556404"/>
            <a:ext cx="333900" cy="192900"/>
          </a:xfrm>
          <a:prstGeom prst="straightConnector1">
            <a:avLst/>
          </a:prstGeom>
          <a:noFill/>
          <a:ln cap="flat" cmpd="sng" w="19050">
            <a:solidFill>
              <a:schemeClr val="dk2"/>
            </a:solidFill>
            <a:prstDash val="solid"/>
            <a:round/>
            <a:headEnd len="med" w="med" type="none"/>
            <a:tailEnd len="med" w="med" type="none"/>
          </a:ln>
        </p:spPr>
      </p:cxnSp>
      <p:sp>
        <p:nvSpPr>
          <p:cNvPr id="1006" name="Google Shape;1006;p79"/>
          <p:cNvSpPr/>
          <p:nvPr/>
        </p:nvSpPr>
        <p:spPr>
          <a:xfrm>
            <a:off x="7545448" y="2359650"/>
            <a:ext cx="5907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sad</a:t>
            </a:r>
            <a:endParaRPr>
              <a:latin typeface="Consolas"/>
              <a:ea typeface="Consolas"/>
              <a:cs typeface="Consolas"/>
              <a:sym typeface="Consolas"/>
            </a:endParaRPr>
          </a:p>
        </p:txBody>
      </p:sp>
      <p:cxnSp>
        <p:nvCxnSpPr>
          <p:cNvPr id="1007" name="Google Shape;1007;p79"/>
          <p:cNvCxnSpPr>
            <a:endCxn id="1006" idx="1"/>
          </p:cNvCxnSpPr>
          <p:nvPr/>
        </p:nvCxnSpPr>
        <p:spPr>
          <a:xfrm>
            <a:off x="7220548" y="2486850"/>
            <a:ext cx="3249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C9DAF8"/>
        </a:solidFill>
      </p:bgPr>
    </p:bg>
    <p:spTree>
      <p:nvGrpSpPr>
        <p:cNvPr id="1011" name="Shape 1011"/>
        <p:cNvGrpSpPr/>
        <p:nvPr/>
      </p:nvGrpSpPr>
      <p:grpSpPr>
        <a:xfrm>
          <a:off x="0" y="0"/>
          <a:ext cx="0" cy="0"/>
          <a:chOff x="0" y="0"/>
          <a:chExt cx="0" cy="0"/>
        </a:xfrm>
      </p:grpSpPr>
      <p:sp>
        <p:nvSpPr>
          <p:cNvPr id="1012" name="Google Shape;1012;p8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t>
            </a:r>
            <a:r>
              <a:rPr lang="en">
                <a:latin typeface="Consolas"/>
                <a:ea typeface="Consolas"/>
                <a:cs typeface="Consolas"/>
                <a:sym typeface="Consolas"/>
              </a:rPr>
              <a:t>englishToInt</a:t>
            </a:r>
            <a:r>
              <a:rPr lang="en">
                <a:latin typeface="Arial"/>
                <a:ea typeface="Arial"/>
                <a:cs typeface="Arial"/>
                <a:sym typeface="Arial"/>
              </a:rPr>
              <a:t> </a:t>
            </a:r>
            <a:r>
              <a:rPr lang="en"/>
              <a:t>(optional)</a:t>
            </a:r>
            <a:endParaRPr>
              <a:latin typeface="Arial"/>
              <a:ea typeface="Arial"/>
              <a:cs typeface="Arial"/>
              <a:sym typeface="Arial"/>
            </a:endParaRPr>
          </a:p>
        </p:txBody>
      </p:sp>
      <p:sp>
        <p:nvSpPr>
          <p:cNvPr id="1013" name="Google Shape;1013;p80"/>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Optional exercise: Try to write a function </a:t>
            </a:r>
            <a:r>
              <a:rPr lang="en">
                <a:latin typeface="Consolas"/>
                <a:ea typeface="Consolas"/>
                <a:cs typeface="Consolas"/>
                <a:sym typeface="Consolas"/>
              </a:rPr>
              <a:t>englishToInt</a:t>
            </a:r>
            <a:r>
              <a:rPr lang="en"/>
              <a:t> that can convert English strings to integers by adding characters scaled by powers of 2</a:t>
            </a:r>
            <a:r>
              <a:rPr lang="en"/>
              <a:t>6</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Examples:</a:t>
            </a:r>
            <a:endParaRPr/>
          </a:p>
          <a:p>
            <a:pPr indent="-342900" lvl="0" marL="457200" rtl="0" algn="l">
              <a:spcBef>
                <a:spcPts val="600"/>
              </a:spcBef>
              <a:spcAft>
                <a:spcPts val="0"/>
              </a:spcAft>
              <a:buSzPts val="1800"/>
              <a:buChar char="●"/>
            </a:pPr>
            <a:r>
              <a:rPr lang="en"/>
              <a:t>a: 1</a:t>
            </a:r>
            <a:endParaRPr/>
          </a:p>
          <a:p>
            <a:pPr indent="-342900" lvl="0" marL="457200" rtl="0" algn="l">
              <a:spcBef>
                <a:spcPts val="600"/>
              </a:spcBef>
              <a:spcAft>
                <a:spcPts val="0"/>
              </a:spcAft>
              <a:buSzPts val="1800"/>
              <a:buChar char="●"/>
            </a:pPr>
            <a:r>
              <a:rPr lang="en"/>
              <a:t>z: 26</a:t>
            </a:r>
            <a:endParaRPr/>
          </a:p>
          <a:p>
            <a:pPr indent="-342900" lvl="0" marL="457200" rtl="0" algn="l">
              <a:spcBef>
                <a:spcPts val="600"/>
              </a:spcBef>
              <a:spcAft>
                <a:spcPts val="0"/>
              </a:spcAft>
              <a:buSzPts val="1800"/>
              <a:buChar char="●"/>
            </a:pPr>
            <a:r>
              <a:rPr lang="en"/>
              <a:t>aa: 27</a:t>
            </a:r>
            <a:endParaRPr/>
          </a:p>
          <a:p>
            <a:pPr indent="-342900" lvl="0" marL="457200" rtl="0" algn="l">
              <a:spcBef>
                <a:spcPts val="600"/>
              </a:spcBef>
              <a:spcAft>
                <a:spcPts val="0"/>
              </a:spcAft>
              <a:buSzPts val="1800"/>
              <a:buChar char="●"/>
            </a:pPr>
            <a:r>
              <a:rPr lang="en"/>
              <a:t>bee: </a:t>
            </a:r>
            <a:r>
              <a:rPr lang="en"/>
              <a:t>1487</a:t>
            </a:r>
            <a:endParaRPr/>
          </a:p>
          <a:p>
            <a:pPr indent="-342900" lvl="0" marL="457200" rtl="0" algn="l">
              <a:spcBef>
                <a:spcPts val="600"/>
              </a:spcBef>
              <a:spcAft>
                <a:spcPts val="0"/>
              </a:spcAft>
              <a:buSzPts val="1800"/>
              <a:buChar char="●"/>
            </a:pPr>
            <a:r>
              <a:rPr lang="en"/>
              <a:t>cat: 2074</a:t>
            </a:r>
            <a:endParaRPr/>
          </a:p>
          <a:p>
            <a:pPr indent="-342900" lvl="0" marL="457200" rtl="0" algn="l">
              <a:spcBef>
                <a:spcPts val="600"/>
              </a:spcBef>
              <a:spcAft>
                <a:spcPts val="0"/>
              </a:spcAft>
              <a:buSzPts val="1800"/>
              <a:buChar char="●"/>
            </a:pPr>
            <a:r>
              <a:rPr lang="en"/>
              <a:t>dog: ??</a:t>
            </a:r>
            <a:endParaRPr/>
          </a:p>
          <a:p>
            <a:pPr indent="-342900" lvl="0" marL="457200" rtl="0" algn="l">
              <a:spcBef>
                <a:spcPts val="600"/>
              </a:spcBef>
              <a:spcAft>
                <a:spcPts val="0"/>
              </a:spcAft>
              <a:buSzPts val="1800"/>
              <a:buChar char="●"/>
            </a:pPr>
            <a:r>
              <a:rPr lang="en"/>
              <a:t>potato: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17" name="Shape 1017"/>
        <p:cNvGrpSpPr/>
        <p:nvPr/>
      </p:nvGrpSpPr>
      <p:grpSpPr>
        <a:xfrm>
          <a:off x="0" y="0"/>
          <a:ext cx="0" cy="0"/>
          <a:chOff x="0" y="0"/>
          <a:chExt cx="0" cy="0"/>
        </a:xfrm>
      </p:grpSpPr>
      <p:sp>
        <p:nvSpPr>
          <p:cNvPr id="1018" name="Google Shape;1018;p8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t>
            </a:r>
            <a:r>
              <a:rPr lang="en">
                <a:latin typeface="Consolas"/>
                <a:ea typeface="Consolas"/>
                <a:cs typeface="Consolas"/>
                <a:sym typeface="Consolas"/>
              </a:rPr>
              <a:t>englishToInt</a:t>
            </a:r>
            <a:r>
              <a:rPr lang="en">
                <a:latin typeface="Arial"/>
                <a:ea typeface="Arial"/>
                <a:cs typeface="Arial"/>
                <a:sym typeface="Arial"/>
              </a:rPr>
              <a:t> </a:t>
            </a:r>
            <a:r>
              <a:rPr lang="en"/>
              <a:t>(optional) (solution)</a:t>
            </a:r>
            <a:endParaRPr/>
          </a:p>
        </p:txBody>
      </p:sp>
      <p:sp>
        <p:nvSpPr>
          <p:cNvPr id="1019" name="Google Shape;1019;p81"/>
          <p:cNvSpPr txBox="1"/>
          <p:nvPr/>
        </p:nvSpPr>
        <p:spPr>
          <a:xfrm>
            <a:off x="1201500" y="682550"/>
            <a:ext cx="6885300" cy="436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solidFill>
                  <a:srgbClr val="A64D79"/>
                </a:solidFill>
                <a:highlight>
                  <a:srgbClr val="EFEFEF"/>
                </a:highlight>
                <a:latin typeface="Consolas"/>
                <a:ea typeface="Consolas"/>
                <a:cs typeface="Consolas"/>
                <a:sym typeface="Consolas"/>
              </a:rPr>
              <a:t>/** Converts ith character of String to a letter number.</a:t>
            </a:r>
            <a:br>
              <a:rPr b="1" lang="en" sz="1600">
                <a:solidFill>
                  <a:srgbClr val="A64D79"/>
                </a:solidFill>
                <a:highlight>
                  <a:srgbClr val="EFEFEF"/>
                </a:highlight>
                <a:latin typeface="Consolas"/>
                <a:ea typeface="Consolas"/>
                <a:cs typeface="Consolas"/>
                <a:sym typeface="Consolas"/>
              </a:rPr>
            </a:br>
            <a:r>
              <a:rPr b="1" lang="en" sz="1600">
                <a:solidFill>
                  <a:srgbClr val="A64D79"/>
                </a:solidFill>
                <a:highlight>
                  <a:srgbClr val="EFEFEF"/>
                </a:highlight>
                <a:latin typeface="Consolas"/>
                <a:ea typeface="Consolas"/>
                <a:cs typeface="Consolas"/>
                <a:sym typeface="Consolas"/>
              </a:rPr>
              <a:t>    * e.g. 'a' -&gt; 1, 'b' -&gt; 2, 'z' -&gt; 26 */</a:t>
            </a:r>
            <a:endParaRPr b="1" sz="1600">
              <a:solidFill>
                <a:srgbClr val="A64D79"/>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b="1" lang="en" sz="1600">
                <a:solidFill>
                  <a:srgbClr val="661111"/>
                </a:solidFill>
                <a:highlight>
                  <a:srgbClr val="EFEFEF"/>
                </a:highlight>
                <a:latin typeface="Consolas"/>
                <a:ea typeface="Consolas"/>
                <a:cs typeface="Consolas"/>
                <a:sym typeface="Consolas"/>
              </a:rPr>
              <a:t>public static</a:t>
            </a:r>
            <a:r>
              <a:rPr lang="en" sz="1600">
                <a:solidFill>
                  <a:schemeClr val="dk1"/>
                </a:solidFill>
                <a:highlight>
                  <a:srgbClr val="EFEFEF"/>
                </a:highlight>
                <a:latin typeface="Consolas"/>
                <a:ea typeface="Consolas"/>
                <a:cs typeface="Consolas"/>
                <a:sym typeface="Consolas"/>
              </a:rPr>
              <a:t> </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a:t>
            </a:r>
            <a:r>
              <a:rPr lang="en" sz="1600">
                <a:solidFill>
                  <a:srgbClr val="004466"/>
                </a:solidFill>
                <a:highlight>
                  <a:srgbClr val="EFEFEF"/>
                </a:highlight>
                <a:latin typeface="Consolas"/>
                <a:ea typeface="Consolas"/>
                <a:cs typeface="Consolas"/>
                <a:sym typeface="Consolas"/>
              </a:rPr>
              <a:t>letterNum</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String s</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i</a:t>
            </a:r>
            <a:r>
              <a:rPr b="1" lang="en" sz="1600">
                <a:solidFill>
                  <a:schemeClr val="dk1"/>
                </a:solidFill>
                <a:highlight>
                  <a:srgbClr val="EFEFEF"/>
                </a:highlight>
                <a:latin typeface="Consolas"/>
                <a:ea typeface="Consolas"/>
                <a:cs typeface="Consolas"/>
                <a:sym typeface="Consolas"/>
              </a:rPr>
              <a:t>) {</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ithChar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s</a:t>
            </a:r>
            <a:r>
              <a:rPr b="1" lang="en" sz="1600">
                <a:solidFill>
                  <a:schemeClr val="dk1"/>
                </a:solidFill>
                <a:highlight>
                  <a:srgbClr val="EFEFEF"/>
                </a:highlight>
                <a:latin typeface="Consolas"/>
                <a:ea typeface="Consolas"/>
                <a:cs typeface="Consolas"/>
                <a:sym typeface="Consolas"/>
              </a:rPr>
              <a:t>.</a:t>
            </a:r>
            <a:r>
              <a:rPr lang="en" sz="1600">
                <a:solidFill>
                  <a:srgbClr val="004466"/>
                </a:solidFill>
                <a:highlight>
                  <a:srgbClr val="EFEFEF"/>
                </a:highlight>
                <a:latin typeface="Consolas"/>
                <a:ea typeface="Consolas"/>
                <a:cs typeface="Consolas"/>
                <a:sym typeface="Consolas"/>
              </a:rPr>
              <a:t>charAt</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i</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661111"/>
                </a:solidFill>
                <a:highlight>
                  <a:srgbClr val="EFEFEF"/>
                </a:highlight>
                <a:latin typeface="Consolas"/>
                <a:ea typeface="Consolas"/>
                <a:cs typeface="Consolas"/>
                <a:sym typeface="Consolas"/>
              </a:rPr>
              <a:t>if</a:t>
            </a:r>
            <a:r>
              <a:rPr lang="en" sz="1600">
                <a:solidFill>
                  <a:schemeClr val="dk1"/>
                </a:solidFill>
                <a:highlight>
                  <a:srgbClr val="EFEFEF"/>
                </a:highlight>
                <a:latin typeface="Consolas"/>
                <a:ea typeface="Consolas"/>
                <a:cs typeface="Consolas"/>
                <a:sym typeface="Consolas"/>
              </a:rPr>
              <a:t>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ithChar </a:t>
            </a:r>
            <a:r>
              <a:rPr b="1" lang="en" sz="1600">
                <a:solidFill>
                  <a:schemeClr val="dk1"/>
                </a:solidFill>
                <a:highlight>
                  <a:srgbClr val="EFEFEF"/>
                </a:highlight>
                <a:latin typeface="Consolas"/>
                <a:ea typeface="Consolas"/>
                <a:cs typeface="Consolas"/>
                <a:sym typeface="Consolas"/>
              </a:rPr>
              <a:t>&lt;</a:t>
            </a:r>
            <a:r>
              <a:rPr lang="en" sz="1600">
                <a:solidFill>
                  <a:schemeClr val="dk1"/>
                </a:solidFill>
                <a:highlight>
                  <a:srgbClr val="EFEFEF"/>
                </a:highlight>
                <a:latin typeface="Consolas"/>
                <a:ea typeface="Consolas"/>
                <a:cs typeface="Consolas"/>
                <a:sym typeface="Consolas"/>
              </a:rPr>
              <a:t> </a:t>
            </a:r>
            <a:r>
              <a:rPr lang="en" sz="1600">
                <a:solidFill>
                  <a:srgbClr val="AA4400"/>
                </a:solidFill>
                <a:highlight>
                  <a:srgbClr val="EFEFEF"/>
                </a:highlight>
                <a:latin typeface="Consolas"/>
                <a:ea typeface="Consolas"/>
                <a:cs typeface="Consolas"/>
                <a:sym typeface="Consolas"/>
              </a:rPr>
              <a:t>'a'</a:t>
            </a:r>
            <a:r>
              <a:rPr b="1" lang="en" sz="1600">
                <a:solidFill>
                  <a:schemeClr val="dk1"/>
                </a:solidFill>
                <a:highlight>
                  <a:srgbClr val="EFEFEF"/>
                </a:highlight>
                <a:latin typeface="Consolas"/>
                <a:ea typeface="Consolas"/>
                <a:cs typeface="Consolas"/>
                <a:sym typeface="Consolas"/>
              </a:rPr>
              <a:t>) || (</a:t>
            </a:r>
            <a:r>
              <a:rPr lang="en" sz="1600">
                <a:solidFill>
                  <a:schemeClr val="dk1"/>
                </a:solidFill>
                <a:highlight>
                  <a:srgbClr val="EFEFEF"/>
                </a:highlight>
                <a:latin typeface="Consolas"/>
                <a:ea typeface="Consolas"/>
                <a:cs typeface="Consolas"/>
                <a:sym typeface="Consolas"/>
              </a:rPr>
              <a:t>ithChar </a:t>
            </a:r>
            <a:r>
              <a:rPr b="1" lang="en" sz="1600">
                <a:solidFill>
                  <a:schemeClr val="dk1"/>
                </a:solidFill>
                <a:highlight>
                  <a:srgbClr val="EFEFEF"/>
                </a:highlight>
                <a:latin typeface="Consolas"/>
                <a:ea typeface="Consolas"/>
                <a:cs typeface="Consolas"/>
                <a:sym typeface="Consolas"/>
              </a:rPr>
              <a:t>&gt;</a:t>
            </a:r>
            <a:r>
              <a:rPr lang="en" sz="1600">
                <a:solidFill>
                  <a:schemeClr val="dk1"/>
                </a:solidFill>
                <a:highlight>
                  <a:srgbClr val="EFEFEF"/>
                </a:highlight>
                <a:latin typeface="Consolas"/>
                <a:ea typeface="Consolas"/>
                <a:cs typeface="Consolas"/>
                <a:sym typeface="Consolas"/>
              </a:rPr>
              <a:t> </a:t>
            </a:r>
            <a:r>
              <a:rPr lang="en" sz="1600">
                <a:solidFill>
                  <a:srgbClr val="AA4400"/>
                </a:solidFill>
                <a:highlight>
                  <a:srgbClr val="EFEFEF"/>
                </a:highlight>
                <a:latin typeface="Consolas"/>
                <a:ea typeface="Consolas"/>
                <a:cs typeface="Consolas"/>
                <a:sym typeface="Consolas"/>
              </a:rPr>
              <a:t>'z'</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b="1" lang="en" sz="1600">
                <a:solidFill>
                  <a:srgbClr val="661111"/>
                </a:solidFill>
                <a:highlight>
                  <a:srgbClr val="EFEFEF"/>
                </a:highlight>
                <a:latin typeface="Consolas"/>
                <a:ea typeface="Consolas"/>
                <a:cs typeface="Consolas"/>
                <a:sym typeface="Consolas"/>
              </a:rPr>
              <a:t>throw new</a:t>
            </a:r>
            <a:r>
              <a:rPr lang="en" sz="1600">
                <a:solidFill>
                  <a:schemeClr val="dk1"/>
                </a:solidFill>
                <a:highlight>
                  <a:srgbClr val="EFEFEF"/>
                </a:highlight>
                <a:latin typeface="Consolas"/>
                <a:ea typeface="Consolas"/>
                <a:cs typeface="Consolas"/>
                <a:sym typeface="Consolas"/>
              </a:rPr>
              <a:t> </a:t>
            </a:r>
            <a:r>
              <a:rPr lang="en" sz="1600">
                <a:solidFill>
                  <a:srgbClr val="004466"/>
                </a:solidFill>
                <a:highlight>
                  <a:srgbClr val="EFEFEF"/>
                </a:highlight>
                <a:latin typeface="Consolas"/>
                <a:ea typeface="Consolas"/>
                <a:cs typeface="Consolas"/>
                <a:sym typeface="Consolas"/>
              </a:rPr>
              <a:t>IllegalArgumentException</a:t>
            </a:r>
            <a:r>
              <a:rPr b="1" lang="en" sz="1600">
                <a:solidFill>
                  <a:schemeClr val="dk1"/>
                </a:solidFill>
                <a:highlight>
                  <a:srgbClr val="EFEFEF"/>
                </a:highlight>
                <a:latin typeface="Consolas"/>
                <a:ea typeface="Consolas"/>
                <a:cs typeface="Consolas"/>
                <a:sym typeface="Consolas"/>
              </a:rPr>
              <a:t>(); }</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661111"/>
                </a:solidFill>
                <a:highlight>
                  <a:srgbClr val="EFEFEF"/>
                </a:highlight>
                <a:latin typeface="Consolas"/>
                <a:ea typeface="Consolas"/>
                <a:cs typeface="Consolas"/>
                <a:sym typeface="Consolas"/>
              </a:rPr>
              <a:t>return</a:t>
            </a:r>
            <a:r>
              <a:rPr lang="en" sz="1600">
                <a:solidFill>
                  <a:schemeClr val="dk1"/>
                </a:solidFill>
                <a:highlight>
                  <a:srgbClr val="EFEFEF"/>
                </a:highlight>
                <a:latin typeface="Consolas"/>
                <a:ea typeface="Consolas"/>
                <a:cs typeface="Consolas"/>
                <a:sym typeface="Consolas"/>
              </a:rPr>
              <a:t> ithChar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AA4400"/>
                </a:solidFill>
                <a:highlight>
                  <a:srgbClr val="EFEFEF"/>
                </a:highlight>
                <a:latin typeface="Consolas"/>
                <a:ea typeface="Consolas"/>
                <a:cs typeface="Consolas"/>
                <a:sym typeface="Consolas"/>
              </a:rPr>
              <a:t>'a'</a:t>
            </a:r>
            <a:r>
              <a:rPr lang="en" sz="1600">
                <a:solidFill>
                  <a:schemeClr val="dk1"/>
                </a:solidFill>
                <a:highlight>
                  <a:srgbClr val="EFEFEF"/>
                </a:highlight>
                <a:latin typeface="Consolas"/>
                <a:ea typeface="Consolas"/>
                <a:cs typeface="Consolas"/>
                <a:sym typeface="Consolas"/>
              </a:rPr>
              <a:t>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1</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b="1" lang="en" sz="1600">
                <a:solidFill>
                  <a:srgbClr val="661111"/>
                </a:solidFill>
                <a:highlight>
                  <a:srgbClr val="EFEFEF"/>
                </a:highlight>
                <a:latin typeface="Consolas"/>
                <a:ea typeface="Consolas"/>
                <a:cs typeface="Consolas"/>
                <a:sym typeface="Consolas"/>
              </a:rPr>
              <a:t>public static</a:t>
            </a:r>
            <a:r>
              <a:rPr lang="en" sz="1600">
                <a:solidFill>
                  <a:schemeClr val="dk1"/>
                </a:solidFill>
                <a:highlight>
                  <a:srgbClr val="EFEFEF"/>
                </a:highlight>
                <a:latin typeface="Consolas"/>
                <a:ea typeface="Consolas"/>
                <a:cs typeface="Consolas"/>
                <a:sym typeface="Consolas"/>
              </a:rPr>
              <a:t> </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a:t>
            </a:r>
            <a:r>
              <a:rPr lang="en" sz="1600">
                <a:solidFill>
                  <a:srgbClr val="004466"/>
                </a:solidFill>
                <a:highlight>
                  <a:srgbClr val="EFEFEF"/>
                </a:highlight>
                <a:latin typeface="Consolas"/>
                <a:ea typeface="Consolas"/>
                <a:cs typeface="Consolas"/>
                <a:sym typeface="Consolas"/>
              </a:rPr>
              <a:t>englishToInt</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String s</a:t>
            </a:r>
            <a:r>
              <a:rPr b="1" lang="en" sz="1600">
                <a:solidFill>
                  <a:schemeClr val="dk1"/>
                </a:solidFill>
                <a:highlight>
                  <a:srgbClr val="EFEFEF"/>
                </a:highlight>
                <a:latin typeface="Consolas"/>
                <a:ea typeface="Consolas"/>
                <a:cs typeface="Consolas"/>
                <a:sym typeface="Consolas"/>
              </a:rPr>
              <a:t>) {</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0</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661111"/>
                </a:solidFill>
                <a:highlight>
                  <a:srgbClr val="EFEFEF"/>
                </a:highlight>
                <a:latin typeface="Consolas"/>
                <a:ea typeface="Consolas"/>
                <a:cs typeface="Consolas"/>
                <a:sym typeface="Consolas"/>
              </a:rPr>
              <a:t>for</a:t>
            </a:r>
            <a:r>
              <a:rPr lang="en" sz="1600">
                <a:solidFill>
                  <a:schemeClr val="dk1"/>
                </a:solidFill>
                <a:highlight>
                  <a:srgbClr val="EFEFEF"/>
                </a:highlight>
                <a:latin typeface="Consolas"/>
                <a:ea typeface="Consolas"/>
                <a:cs typeface="Consolas"/>
                <a:sym typeface="Consolas"/>
              </a:rPr>
              <a:t> </a:t>
            </a:r>
            <a:r>
              <a:rPr b="1" lang="en" sz="1600">
                <a:solidFill>
                  <a:schemeClr val="dk1"/>
                </a:solidFill>
                <a:highlight>
                  <a:srgbClr val="EFEFEF"/>
                </a:highlight>
                <a:latin typeface="Consolas"/>
                <a:ea typeface="Consolas"/>
                <a:cs typeface="Consolas"/>
                <a:sym typeface="Consolas"/>
              </a:rPr>
              <a:t>(</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i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0</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 </a:t>
            </a:r>
            <a:r>
              <a:rPr b="1" lang="en" sz="1600">
                <a:solidFill>
                  <a:schemeClr val="dk1"/>
                </a:solidFill>
                <a:highlight>
                  <a:srgbClr val="EFEFEF"/>
                </a:highlight>
                <a:latin typeface="Consolas"/>
                <a:ea typeface="Consolas"/>
                <a:cs typeface="Consolas"/>
                <a:sym typeface="Consolas"/>
              </a:rPr>
              <a:t>&lt;</a:t>
            </a:r>
            <a:r>
              <a:rPr lang="en" sz="1600">
                <a:solidFill>
                  <a:schemeClr val="dk1"/>
                </a:solidFill>
                <a:highlight>
                  <a:srgbClr val="EFEFEF"/>
                </a:highlight>
                <a:latin typeface="Consolas"/>
                <a:ea typeface="Consolas"/>
                <a:cs typeface="Consolas"/>
                <a:sym typeface="Consolas"/>
              </a:rPr>
              <a:t> s</a:t>
            </a:r>
            <a:r>
              <a:rPr b="1" lang="en" sz="1600">
                <a:solidFill>
                  <a:schemeClr val="dk1"/>
                </a:solidFill>
                <a:highlight>
                  <a:srgbClr val="EFEFEF"/>
                </a:highlight>
                <a:latin typeface="Consolas"/>
                <a:ea typeface="Consolas"/>
                <a:cs typeface="Consolas"/>
                <a:sym typeface="Consolas"/>
              </a:rPr>
              <a:t>.</a:t>
            </a:r>
            <a:r>
              <a:rPr lang="en" sz="1600">
                <a:solidFill>
                  <a:srgbClr val="004466"/>
                </a:solidFill>
                <a:highlight>
                  <a:srgbClr val="EFEFEF"/>
                </a:highlight>
                <a:latin typeface="Consolas"/>
                <a:ea typeface="Consolas"/>
                <a:cs typeface="Consolas"/>
                <a:sym typeface="Consolas"/>
              </a:rPr>
              <a:t>length</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1</a:t>
            </a:r>
            <a:r>
              <a:rPr b="1" lang="en" sz="1600">
                <a:solidFill>
                  <a:schemeClr val="dk1"/>
                </a:solidFill>
                <a:highlight>
                  <a:srgbClr val="EFEFEF"/>
                </a:highlight>
                <a:latin typeface="Consolas"/>
                <a:ea typeface="Consolas"/>
                <a:cs typeface="Consolas"/>
                <a:sym typeface="Consolas"/>
              </a:rPr>
              <a:t>) {</a:t>
            </a:r>
            <a:r>
              <a:rPr lang="en" sz="1600">
                <a:solidFill>
                  <a:schemeClr val="dk1"/>
                </a:solidFill>
                <a:highlight>
                  <a:srgbClr val="EFEFEF"/>
                </a:highlight>
                <a:latin typeface="Consolas"/>
                <a:ea typeface="Consolas"/>
                <a:cs typeface="Consolas"/>
                <a:sym typeface="Consolas"/>
              </a:rPr>
              <a:t>       	</a:t>
            </a:r>
            <a:endParaRPr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26</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004466"/>
                </a:solidFill>
                <a:highlight>
                  <a:srgbClr val="EFEFEF"/>
                </a:highlight>
                <a:latin typeface="Consolas"/>
                <a:ea typeface="Consolas"/>
                <a:cs typeface="Consolas"/>
                <a:sym typeface="Consolas"/>
              </a:rPr>
              <a:t>letterNum</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s</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661111"/>
                </a:solidFill>
                <a:highlight>
                  <a:srgbClr val="EFEFEF"/>
                </a:highlight>
                <a:latin typeface="Consolas"/>
                <a:ea typeface="Consolas"/>
                <a:cs typeface="Consolas"/>
                <a:sym typeface="Consolas"/>
              </a:rPr>
              <a:t>return</a:t>
            </a:r>
            <a:r>
              <a:rPr lang="en" sz="1600">
                <a:solidFill>
                  <a:schemeClr val="dk1"/>
                </a:solidFill>
                <a:highlight>
                  <a:srgbClr val="EFEFEF"/>
                </a:highlight>
                <a:latin typeface="Consolas"/>
                <a:ea typeface="Consolas"/>
                <a:cs typeface="Consolas"/>
                <a:sym typeface="Consolas"/>
              </a:rPr>
              <a:t> intRep</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t/>
            </a:r>
            <a:endParaRPr b="1" sz="1600">
              <a:solidFill>
                <a:srgbClr val="661111"/>
              </a:solidFill>
              <a:highlight>
                <a:srgbClr val="EFEFEF"/>
              </a:highlight>
              <a:latin typeface="Consolas"/>
              <a:ea typeface="Consolas"/>
              <a:cs typeface="Consolas"/>
              <a:sym typeface="Consolas"/>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sp>
        <p:nvSpPr>
          <p:cNvPr id="1024" name="Google Shape;1024;p82"/>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Deriving Hash Tables</a:t>
            </a:r>
            <a:endParaRPr b="1">
              <a:solidFill>
                <a:schemeClr val="accent3"/>
              </a:solidFill>
              <a:latin typeface="Roboto"/>
              <a:ea typeface="Roboto"/>
              <a:cs typeface="Roboto"/>
              <a:sym typeface="Roboto"/>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chemeClr val="accent3"/>
              </a:buClr>
              <a:buSzPts val="1800"/>
              <a:buFont typeface="Roboto"/>
              <a:buChar char="•"/>
            </a:pPr>
            <a:r>
              <a:rPr b="1" lang="en">
                <a:solidFill>
                  <a:schemeClr val="accent3"/>
                </a:solidFill>
                <a:latin typeface="Roboto"/>
                <a:ea typeface="Roboto"/>
                <a:cs typeface="Roboto"/>
                <a:sym typeface="Roboto"/>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lang="en">
                <a:solidFill>
                  <a:srgbClr val="B7B7B7"/>
                </a:solidFill>
              </a:rPr>
              <a:t>Linear Probing (extra)</a:t>
            </a:r>
            <a:endParaRPr>
              <a:solidFill>
                <a:srgbClr val="B7B7B7"/>
              </a:solidFill>
            </a:endParaRPr>
          </a:p>
        </p:txBody>
      </p:sp>
      <p:sp>
        <p:nvSpPr>
          <p:cNvPr id="1025" name="Google Shape;1025;p82"/>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Integer Overflow</a:t>
            </a:r>
            <a:endParaRPr/>
          </a:p>
        </p:txBody>
      </p:sp>
      <p:sp>
        <p:nvSpPr>
          <p:cNvPr id="1026" name="Google Shape;1026;p82"/>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9"/>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Data Structures tend to be analogous to real-life things, so it's often useful to try playing the role of a data structure as a human (to get ideas on how they work)</a:t>
            </a:r>
            <a:endParaRPr/>
          </a:p>
          <a:p>
            <a:pPr indent="0" lvl="0" marL="0" rtl="0" algn="l">
              <a:spcBef>
                <a:spcPts val="600"/>
              </a:spcBef>
              <a:spcAft>
                <a:spcPts val="0"/>
              </a:spcAft>
              <a:buNone/>
            </a:pPr>
            <a:r>
              <a:rPr lang="en"/>
              <a:t>Let's think about a simplified Set of Integers, which requires these two operations:</a:t>
            </a:r>
            <a:endParaRPr/>
          </a:p>
          <a:p>
            <a:pPr indent="-342900" lvl="0" marL="457200" rtl="0" algn="l">
              <a:spcBef>
                <a:spcPts val="600"/>
              </a:spcBef>
              <a:spcAft>
                <a:spcPts val="0"/>
              </a:spcAft>
              <a:buSzPts val="1800"/>
              <a:buChar char="●"/>
            </a:pPr>
            <a:r>
              <a:rPr lang="en"/>
              <a:t>Add: Adds a new item to the Set</a:t>
            </a:r>
            <a:endParaRPr/>
          </a:p>
          <a:p>
            <a:pPr indent="-342900" lvl="1" marL="914400" rtl="0" algn="l">
              <a:spcBef>
                <a:spcPts val="0"/>
              </a:spcBef>
              <a:spcAft>
                <a:spcPts val="0"/>
              </a:spcAft>
              <a:buSzPts val="1800"/>
              <a:buChar char="○"/>
            </a:pPr>
            <a:r>
              <a:rPr lang="en"/>
              <a:t>Assumption for now: We never try to add something already in the Set</a:t>
            </a:r>
            <a:endParaRPr/>
          </a:p>
          <a:p>
            <a:pPr indent="-342900" lvl="2" marL="1371600" rtl="0" algn="l">
              <a:spcBef>
                <a:spcPts val="0"/>
              </a:spcBef>
              <a:spcAft>
                <a:spcPts val="0"/>
              </a:spcAft>
              <a:buSzPts val="1800"/>
              <a:buChar char="■"/>
            </a:pPr>
            <a:r>
              <a:rPr lang="en"/>
              <a:t>Can make this assumption because we can call Contains before adding.</a:t>
            </a:r>
            <a:endParaRPr/>
          </a:p>
          <a:p>
            <a:pPr indent="-342900" lvl="0" marL="457200" rtl="0" algn="l">
              <a:spcBef>
                <a:spcPts val="0"/>
              </a:spcBef>
              <a:spcAft>
                <a:spcPts val="0"/>
              </a:spcAft>
              <a:buSzPts val="1800"/>
              <a:buChar char="●"/>
            </a:pPr>
            <a:r>
              <a:rPr lang="en"/>
              <a:t>Contains: Checks if a given number is in the set.</a:t>
            </a:r>
            <a:endParaRPr/>
          </a:p>
          <a:p>
            <a:pPr indent="0" lvl="0" marL="0" rtl="0" algn="l">
              <a:spcBef>
                <a:spcPts val="600"/>
              </a:spcBef>
              <a:spcAft>
                <a:spcPts val="0"/>
              </a:spcAft>
              <a:buNone/>
            </a:pPr>
            <a:r>
              <a:rPr lang="en"/>
              <a:t>Our goal is to make these operations as fast as possible.</a:t>
            </a:r>
            <a:endParaRPr/>
          </a:p>
        </p:txBody>
      </p:sp>
      <p:sp>
        <p:nvSpPr>
          <p:cNvPr id="196" name="Google Shape;196;p2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Structures Reflect Real Life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
        <p:nvSpPr>
          <p:cNvPr id="1031" name="Google Shape;1031;p8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DataIndexedStringSet</a:t>
            </a:r>
            <a:endParaRPr/>
          </a:p>
        </p:txBody>
      </p:sp>
      <p:sp>
        <p:nvSpPr>
          <p:cNvPr id="1032" name="Google Shape;1032;p8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Using only lowercase English characters is too restrictive.</a:t>
            </a:r>
            <a:endParaRPr/>
          </a:p>
          <a:p>
            <a:pPr indent="-342900" lvl="0" marL="457200" rtl="0" algn="l">
              <a:spcBef>
                <a:spcPts val="600"/>
              </a:spcBef>
              <a:spcAft>
                <a:spcPts val="0"/>
              </a:spcAft>
              <a:buSzPts val="1800"/>
              <a:buChar char="●"/>
            </a:pPr>
            <a:r>
              <a:rPr lang="en"/>
              <a:t>What if we want to store strings like “2pac” or “eGg!”?</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Suppose we wanted a unique integer for each possible such string.</a:t>
            </a:r>
            <a:endParaRPr/>
          </a:p>
          <a:p>
            <a:pPr indent="-342900" lvl="0" marL="457200" rtl="0" algn="l">
              <a:spcBef>
                <a:spcPts val="600"/>
              </a:spcBef>
              <a:spcAft>
                <a:spcPts val="0"/>
              </a:spcAft>
              <a:buSzPts val="1800"/>
              <a:buChar char="●"/>
            </a:pPr>
            <a:r>
              <a:rPr lang="en"/>
              <a:t>Need to assign an integer to all possible characters, e.g. what integer goes </a:t>
            </a:r>
            <a:r>
              <a:rPr lang="en"/>
              <a:t>with</a:t>
            </a:r>
            <a:r>
              <a:rPr lang="en"/>
              <a:t>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Someone has already done this.</a:t>
            </a:r>
            <a:endParaRPr/>
          </a:p>
          <a:p>
            <a:pPr indent="-342900" lvl="0" marL="457200" rtl="0" algn="l">
              <a:spcBef>
                <a:spcPts val="600"/>
              </a:spcBef>
              <a:spcAft>
                <a:spcPts val="0"/>
              </a:spcAft>
              <a:buSzPts val="1800"/>
              <a:buChar char="●"/>
            </a:pPr>
            <a:r>
              <a:rPr lang="en"/>
              <a:t>Let’s first discuss briefly discuss the ASCII standard.</a:t>
            </a:r>
            <a:endParaRPr sz="2400"/>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pic>
        <p:nvPicPr>
          <p:cNvPr id="1037" name="Google Shape;1037;p84"/>
          <p:cNvPicPr preferRelativeResize="0"/>
          <p:nvPr/>
        </p:nvPicPr>
        <p:blipFill>
          <a:blip r:embed="rId3">
            <a:alphaModFix/>
          </a:blip>
          <a:stretch>
            <a:fillRect/>
          </a:stretch>
        </p:blipFill>
        <p:spPr>
          <a:xfrm>
            <a:off x="3458692" y="2131325"/>
            <a:ext cx="610908" cy="2712686"/>
          </a:xfrm>
          <a:prstGeom prst="rect">
            <a:avLst/>
          </a:prstGeom>
          <a:noFill/>
          <a:ln cap="flat" cmpd="sng" w="9525">
            <a:solidFill>
              <a:srgbClr val="000000"/>
            </a:solidFill>
            <a:prstDash val="solid"/>
            <a:round/>
            <a:headEnd len="sm" w="sm" type="none"/>
            <a:tailEnd len="sm" w="sm" type="none"/>
          </a:ln>
        </p:spPr>
      </p:pic>
      <p:pic>
        <p:nvPicPr>
          <p:cNvPr id="1038" name="Google Shape;1038;p84"/>
          <p:cNvPicPr preferRelativeResize="0"/>
          <p:nvPr/>
        </p:nvPicPr>
        <p:blipFill>
          <a:blip r:embed="rId4">
            <a:alphaModFix/>
          </a:blip>
          <a:stretch>
            <a:fillRect/>
          </a:stretch>
        </p:blipFill>
        <p:spPr>
          <a:xfrm>
            <a:off x="4333955" y="2131325"/>
            <a:ext cx="571676" cy="2707081"/>
          </a:xfrm>
          <a:prstGeom prst="rect">
            <a:avLst/>
          </a:prstGeom>
          <a:noFill/>
          <a:ln cap="flat" cmpd="sng" w="9525">
            <a:solidFill>
              <a:srgbClr val="000000"/>
            </a:solidFill>
            <a:prstDash val="solid"/>
            <a:round/>
            <a:headEnd len="sm" w="sm" type="none"/>
            <a:tailEnd len="sm" w="sm" type="none"/>
          </a:ln>
        </p:spPr>
      </p:pic>
      <p:pic>
        <p:nvPicPr>
          <p:cNvPr id="1039" name="Google Shape;1039;p84"/>
          <p:cNvPicPr preferRelativeResize="0"/>
          <p:nvPr/>
        </p:nvPicPr>
        <p:blipFill>
          <a:blip r:embed="rId5">
            <a:alphaModFix/>
          </a:blip>
          <a:stretch>
            <a:fillRect/>
          </a:stretch>
        </p:blipFill>
        <p:spPr>
          <a:xfrm>
            <a:off x="5169986" y="2131325"/>
            <a:ext cx="588490" cy="2718290"/>
          </a:xfrm>
          <a:prstGeom prst="rect">
            <a:avLst/>
          </a:prstGeom>
          <a:noFill/>
          <a:ln cap="flat" cmpd="sng" w="9525">
            <a:solidFill>
              <a:srgbClr val="000000"/>
            </a:solidFill>
            <a:prstDash val="solid"/>
            <a:round/>
            <a:headEnd len="sm" w="sm" type="none"/>
            <a:tailEnd len="sm" w="sm" type="none"/>
          </a:ln>
        </p:spPr>
      </p:pic>
      <p:pic>
        <p:nvPicPr>
          <p:cNvPr id="1040" name="Google Shape;1040;p84"/>
          <p:cNvPicPr preferRelativeResize="0"/>
          <p:nvPr/>
        </p:nvPicPr>
        <p:blipFill>
          <a:blip r:embed="rId6">
            <a:alphaModFix/>
          </a:blip>
          <a:stretch>
            <a:fillRect/>
          </a:stretch>
        </p:blipFill>
        <p:spPr>
          <a:xfrm>
            <a:off x="6022831" y="2131325"/>
            <a:ext cx="599699" cy="2723895"/>
          </a:xfrm>
          <a:prstGeom prst="rect">
            <a:avLst/>
          </a:prstGeom>
          <a:noFill/>
          <a:ln cap="flat" cmpd="sng" w="9525">
            <a:solidFill>
              <a:srgbClr val="000000"/>
            </a:solidFill>
            <a:prstDash val="solid"/>
            <a:round/>
            <a:headEnd len="sm" w="sm" type="none"/>
            <a:tailEnd len="sm" w="sm" type="none"/>
          </a:ln>
        </p:spPr>
      </p:pic>
      <p:pic>
        <p:nvPicPr>
          <p:cNvPr id="1041" name="Google Shape;1041;p84"/>
          <p:cNvPicPr preferRelativeResize="0"/>
          <p:nvPr/>
        </p:nvPicPr>
        <p:blipFill>
          <a:blip r:embed="rId7">
            <a:alphaModFix/>
          </a:blip>
          <a:stretch>
            <a:fillRect/>
          </a:stretch>
        </p:blipFill>
        <p:spPr>
          <a:xfrm>
            <a:off x="6886885" y="2131325"/>
            <a:ext cx="588490" cy="2398821"/>
          </a:xfrm>
          <a:prstGeom prst="rect">
            <a:avLst/>
          </a:prstGeom>
          <a:noFill/>
          <a:ln cap="flat" cmpd="sng" w="9525">
            <a:solidFill>
              <a:srgbClr val="000000"/>
            </a:solidFill>
            <a:prstDash val="solid"/>
            <a:round/>
            <a:headEnd len="sm" w="sm" type="none"/>
            <a:tailEnd len="sm" w="sm" type="none"/>
          </a:ln>
        </p:spPr>
      </p:pic>
      <p:pic>
        <p:nvPicPr>
          <p:cNvPr id="1042" name="Google Shape;1042;p84"/>
          <p:cNvPicPr preferRelativeResize="0"/>
          <p:nvPr/>
        </p:nvPicPr>
        <p:blipFill>
          <a:blip r:embed="rId8">
            <a:alphaModFix/>
          </a:blip>
          <a:stretch>
            <a:fillRect/>
          </a:stretch>
        </p:blipFill>
        <p:spPr>
          <a:xfrm>
            <a:off x="2549800" y="2131325"/>
            <a:ext cx="644536" cy="2729500"/>
          </a:xfrm>
          <a:prstGeom prst="rect">
            <a:avLst/>
          </a:prstGeom>
          <a:noFill/>
          <a:ln cap="flat" cmpd="sng" w="9525">
            <a:solidFill>
              <a:srgbClr val="000000"/>
            </a:solidFill>
            <a:prstDash val="solid"/>
            <a:round/>
            <a:headEnd len="sm" w="sm" type="none"/>
            <a:tailEnd len="sm" w="sm" type="none"/>
          </a:ln>
        </p:spPr>
      </p:pic>
      <p:sp>
        <p:nvSpPr>
          <p:cNvPr id="1043" name="Google Shape;1043;p8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ASCII Characters</a:t>
            </a:r>
            <a:endParaRPr/>
          </a:p>
        </p:txBody>
      </p:sp>
      <p:sp>
        <p:nvSpPr>
          <p:cNvPr id="1044" name="Google Shape;1044;p8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most basic character set used by most computers is ASCII format.</a:t>
            </a:r>
            <a:endParaRPr/>
          </a:p>
          <a:p>
            <a:pPr indent="-342900" lvl="0" marL="457200" rtl="0" algn="l">
              <a:spcBef>
                <a:spcPts val="600"/>
              </a:spcBef>
              <a:spcAft>
                <a:spcPts val="0"/>
              </a:spcAft>
              <a:buSzPts val="1800"/>
              <a:buChar char="●"/>
            </a:pPr>
            <a:r>
              <a:rPr lang="en"/>
              <a:t>Each possible character is assigned a value between 0 and 127.</a:t>
            </a:r>
            <a:endParaRPr/>
          </a:p>
          <a:p>
            <a:pPr indent="-342900" lvl="0" marL="457200" rtl="0" algn="l">
              <a:spcBef>
                <a:spcPts val="600"/>
              </a:spcBef>
              <a:spcAft>
                <a:spcPts val="0"/>
              </a:spcAft>
              <a:buSzPts val="1800"/>
              <a:buChar char="●"/>
            </a:pPr>
            <a:r>
              <a:rPr lang="en"/>
              <a:t>Characters 33 - 126 are “printable”, and are shown below.</a:t>
            </a:r>
            <a:endParaRPr/>
          </a:p>
          <a:p>
            <a:pPr indent="-342900" lvl="0" marL="457200" rtl="0" algn="l">
              <a:spcBef>
                <a:spcPts val="600"/>
              </a:spcBef>
              <a:spcAft>
                <a:spcPts val="0"/>
              </a:spcAft>
              <a:buSzPts val="1800"/>
              <a:buChar char="●"/>
            </a:pPr>
            <a:r>
              <a:rPr lang="en"/>
              <a:t>For example, </a:t>
            </a:r>
            <a:r>
              <a:rPr b="1" lang="en">
                <a:solidFill>
                  <a:srgbClr val="000066"/>
                </a:solidFill>
                <a:highlight>
                  <a:srgbClr val="EFEFEF"/>
                </a:highlight>
                <a:latin typeface="Consolas"/>
                <a:ea typeface="Consolas"/>
                <a:cs typeface="Consolas"/>
                <a:sym typeface="Consolas"/>
              </a:rPr>
              <a:t>char </a:t>
            </a:r>
            <a:r>
              <a:rPr lang="en">
                <a:highlight>
                  <a:srgbClr val="EFEFEF"/>
                </a:highlight>
                <a:latin typeface="Consolas"/>
                <a:ea typeface="Consolas"/>
                <a:cs typeface="Consolas"/>
                <a:sym typeface="Consolas"/>
              </a:rPr>
              <a:t>c = ’D’</a:t>
            </a:r>
            <a:r>
              <a:rPr lang="en">
                <a:latin typeface="Consolas"/>
                <a:ea typeface="Consolas"/>
                <a:cs typeface="Consolas"/>
                <a:sym typeface="Consolas"/>
              </a:rPr>
              <a:t> </a:t>
            </a:r>
            <a:r>
              <a:rPr lang="en"/>
              <a:t>is equivalent to </a:t>
            </a:r>
            <a:r>
              <a:rPr b="1" lang="en">
                <a:solidFill>
                  <a:srgbClr val="000066"/>
                </a:solidFill>
                <a:highlight>
                  <a:srgbClr val="EFEFEF"/>
                </a:highlight>
                <a:latin typeface="Consolas"/>
                <a:ea typeface="Consolas"/>
                <a:cs typeface="Consolas"/>
                <a:sym typeface="Consolas"/>
              </a:rPr>
              <a:t>char </a:t>
            </a:r>
            <a:r>
              <a:rPr lang="en">
                <a:highlight>
                  <a:srgbClr val="EFEFEF"/>
                </a:highlight>
                <a:latin typeface="Consolas"/>
                <a:ea typeface="Consolas"/>
                <a:cs typeface="Consolas"/>
                <a:sym typeface="Consolas"/>
              </a:rPr>
              <a:t>c = 68</a:t>
            </a:r>
            <a:r>
              <a:rPr lang="en"/>
              <a:t>.</a:t>
            </a:r>
            <a:endParaRPr/>
          </a:p>
        </p:txBody>
      </p:sp>
      <p:cxnSp>
        <p:nvCxnSpPr>
          <p:cNvPr id="1045" name="Google Shape;1045;p84"/>
          <p:cNvCxnSpPr/>
          <p:nvPr/>
        </p:nvCxnSpPr>
        <p:spPr>
          <a:xfrm rot="10800000">
            <a:off x="7371575" y="4568275"/>
            <a:ext cx="351000" cy="251400"/>
          </a:xfrm>
          <a:prstGeom prst="straightConnector1">
            <a:avLst/>
          </a:prstGeom>
          <a:noFill/>
          <a:ln cap="flat" cmpd="sng" w="9525">
            <a:solidFill>
              <a:srgbClr val="AC2020"/>
            </a:solidFill>
            <a:prstDash val="solid"/>
            <a:round/>
            <a:headEnd len="med" w="med" type="none"/>
            <a:tailEnd len="med" w="med" type="triangle"/>
          </a:ln>
        </p:spPr>
      </p:cxnSp>
      <p:sp>
        <p:nvSpPr>
          <p:cNvPr id="1046" name="Google Shape;1046;p84"/>
          <p:cNvSpPr txBox="1"/>
          <p:nvPr/>
        </p:nvSpPr>
        <p:spPr>
          <a:xfrm>
            <a:off x="6845525" y="4762200"/>
            <a:ext cx="2457300" cy="2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E0712"/>
                </a:solidFill>
              </a:rPr>
              <a:t>biggest value is 126</a:t>
            </a:r>
            <a:endParaRPr>
              <a:solidFill>
                <a:srgbClr val="BE0712"/>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 name="Shape 1050"/>
        <p:cNvGrpSpPr/>
        <p:nvPr/>
      </p:nvGrpSpPr>
      <p:grpSpPr>
        <a:xfrm>
          <a:off x="0" y="0"/>
          <a:ext cx="0" cy="0"/>
          <a:chOff x="0" y="0"/>
          <a:chExt cx="0" cy="0"/>
        </a:xfrm>
      </p:grpSpPr>
      <p:sp>
        <p:nvSpPr>
          <p:cNvPr id="1051" name="Google Shape;1051;p8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DataIndexedStringSet</a:t>
            </a:r>
            <a:endParaRPr/>
          </a:p>
        </p:txBody>
      </p:sp>
      <p:sp>
        <p:nvSpPr>
          <p:cNvPr id="1052" name="Google Shape;1052;p8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Maximum possible value for english-only text including punctuation is 126, so can use 126 as our base in order to ensure unique values for all possible strings.</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Examples:</a:t>
            </a:r>
            <a:endParaRPr/>
          </a:p>
          <a:p>
            <a:pPr indent="-355600" lvl="0" marL="457200" rtl="0" algn="l">
              <a:spcBef>
                <a:spcPts val="600"/>
              </a:spcBef>
              <a:spcAft>
                <a:spcPts val="0"/>
              </a:spcAft>
              <a:buSzPts val="2000"/>
              <a:buChar char="●"/>
            </a:pPr>
            <a:r>
              <a:rPr lang="en" sz="2000">
                <a:solidFill>
                  <a:srgbClr val="8E7CC3"/>
                </a:solidFill>
              </a:rPr>
              <a:t>bee</a:t>
            </a:r>
            <a:r>
              <a:rPr baseline="-25000" lang="en" sz="2000"/>
              <a:t>126</a:t>
            </a:r>
            <a:r>
              <a:rPr lang="en" sz="2000"/>
              <a:t>= (</a:t>
            </a:r>
            <a:r>
              <a:rPr lang="en" sz="2000">
                <a:solidFill>
                  <a:srgbClr val="8E7CC3"/>
                </a:solidFill>
              </a:rPr>
              <a:t>98</a:t>
            </a:r>
            <a:r>
              <a:rPr lang="en" sz="2000"/>
              <a:t> x 126</a:t>
            </a:r>
            <a:r>
              <a:rPr b="1" baseline="30000" lang="en" sz="2000">
                <a:solidFill>
                  <a:srgbClr val="CC0000"/>
                </a:solidFill>
              </a:rPr>
              <a:t>2</a:t>
            </a:r>
            <a:r>
              <a:rPr lang="en" sz="2000"/>
              <a:t>) + (</a:t>
            </a:r>
            <a:r>
              <a:rPr lang="en" sz="2000">
                <a:solidFill>
                  <a:srgbClr val="8E7CC3"/>
                </a:solidFill>
              </a:rPr>
              <a:t>101</a:t>
            </a:r>
            <a:r>
              <a:rPr lang="en" sz="2000"/>
              <a:t> x 126</a:t>
            </a:r>
            <a:r>
              <a:rPr b="1" baseline="30000" lang="en" sz="2000">
                <a:solidFill>
                  <a:srgbClr val="CC0000"/>
                </a:solidFill>
              </a:rPr>
              <a:t>1</a:t>
            </a:r>
            <a:r>
              <a:rPr lang="en" sz="2000"/>
              <a:t>) + (</a:t>
            </a:r>
            <a:r>
              <a:rPr lang="en" sz="2000">
                <a:solidFill>
                  <a:srgbClr val="8E7CC3"/>
                </a:solidFill>
              </a:rPr>
              <a:t>101</a:t>
            </a:r>
            <a:r>
              <a:rPr lang="en" sz="2000"/>
              <a:t> x 126</a:t>
            </a:r>
            <a:r>
              <a:rPr b="1" baseline="30000" lang="en" sz="2000">
                <a:solidFill>
                  <a:srgbClr val="CC0000"/>
                </a:solidFill>
              </a:rPr>
              <a:t>0</a:t>
            </a:r>
            <a:r>
              <a:rPr lang="en" sz="2000"/>
              <a:t>) = 1,568,675</a:t>
            </a:r>
            <a:endParaRPr sz="2000"/>
          </a:p>
          <a:p>
            <a:pPr indent="-355600" lvl="0" marL="457200" rtl="0" algn="l">
              <a:spcBef>
                <a:spcPts val="600"/>
              </a:spcBef>
              <a:spcAft>
                <a:spcPts val="0"/>
              </a:spcAft>
              <a:buSzPts val="2000"/>
              <a:buChar char="●"/>
            </a:pPr>
            <a:r>
              <a:rPr lang="en" sz="2000">
                <a:solidFill>
                  <a:srgbClr val="8E7CC3"/>
                </a:solidFill>
              </a:rPr>
              <a:t>2pac</a:t>
            </a:r>
            <a:r>
              <a:rPr baseline="-25000" lang="en" sz="2000"/>
              <a:t>126	</a:t>
            </a:r>
            <a:r>
              <a:rPr lang="en" sz="2000"/>
              <a:t>= (</a:t>
            </a:r>
            <a:r>
              <a:rPr lang="en" sz="2000">
                <a:solidFill>
                  <a:srgbClr val="8E7CC3"/>
                </a:solidFill>
              </a:rPr>
              <a:t>50</a:t>
            </a:r>
            <a:r>
              <a:rPr lang="en" sz="2000"/>
              <a:t> x 126</a:t>
            </a:r>
            <a:r>
              <a:rPr b="1" baseline="30000" lang="en" sz="2000">
                <a:solidFill>
                  <a:srgbClr val="CC0000"/>
                </a:solidFill>
              </a:rPr>
              <a:t>3</a:t>
            </a:r>
            <a:r>
              <a:rPr lang="en" sz="2000"/>
              <a:t>) + (</a:t>
            </a:r>
            <a:r>
              <a:rPr lang="en" sz="2000">
                <a:solidFill>
                  <a:srgbClr val="8E7CC3"/>
                </a:solidFill>
              </a:rPr>
              <a:t>112</a:t>
            </a:r>
            <a:r>
              <a:rPr lang="en" sz="2000"/>
              <a:t> x 126</a:t>
            </a:r>
            <a:r>
              <a:rPr b="1" baseline="30000" lang="en" sz="2000">
                <a:solidFill>
                  <a:srgbClr val="CC0000"/>
                </a:solidFill>
              </a:rPr>
              <a:t>2</a:t>
            </a:r>
            <a:r>
              <a:rPr lang="en" sz="2000"/>
              <a:t>) + (</a:t>
            </a:r>
            <a:r>
              <a:rPr lang="en" sz="2000">
                <a:solidFill>
                  <a:srgbClr val="8E7CC3"/>
                </a:solidFill>
              </a:rPr>
              <a:t>97</a:t>
            </a:r>
            <a:r>
              <a:rPr lang="en" sz="2000"/>
              <a:t> x 126</a:t>
            </a:r>
            <a:r>
              <a:rPr b="1" baseline="30000" lang="en" sz="2000">
                <a:solidFill>
                  <a:srgbClr val="CC0000"/>
                </a:solidFill>
              </a:rPr>
              <a:t>1</a:t>
            </a:r>
            <a:r>
              <a:rPr lang="en" sz="2000"/>
              <a:t>) + (</a:t>
            </a:r>
            <a:r>
              <a:rPr lang="en" sz="2000">
                <a:solidFill>
                  <a:srgbClr val="8E7CC3"/>
                </a:solidFill>
              </a:rPr>
              <a:t>99</a:t>
            </a:r>
            <a:r>
              <a:rPr lang="en" sz="2000"/>
              <a:t> x 126</a:t>
            </a:r>
            <a:r>
              <a:rPr b="1" baseline="30000" lang="en" sz="2000">
                <a:solidFill>
                  <a:srgbClr val="CC0000"/>
                </a:solidFill>
              </a:rPr>
              <a:t>0</a:t>
            </a:r>
            <a:r>
              <a:rPr lang="en" sz="2000"/>
              <a:t>)  </a:t>
            </a:r>
            <a:endParaRPr sz="2000"/>
          </a:p>
          <a:p>
            <a:pPr indent="0" lvl="0" marL="457200" rtl="0" algn="l">
              <a:spcBef>
                <a:spcPts val="600"/>
              </a:spcBef>
              <a:spcAft>
                <a:spcPts val="0"/>
              </a:spcAft>
              <a:buNone/>
            </a:pPr>
            <a:r>
              <a:rPr lang="en" sz="2000"/>
              <a:t>             	=101,809,233</a:t>
            </a:r>
            <a:endParaRPr sz="2000"/>
          </a:p>
          <a:p>
            <a:pPr indent="-355600" lvl="0" marL="457200" rtl="0" algn="l">
              <a:spcBef>
                <a:spcPts val="600"/>
              </a:spcBef>
              <a:spcAft>
                <a:spcPts val="0"/>
              </a:spcAft>
              <a:buSzPts val="2000"/>
              <a:buChar char="●"/>
            </a:pPr>
            <a:r>
              <a:rPr lang="en" sz="2000">
                <a:solidFill>
                  <a:srgbClr val="8E7CC3"/>
                </a:solidFill>
              </a:rPr>
              <a:t>eGg!</a:t>
            </a:r>
            <a:r>
              <a:rPr baseline="-25000" lang="en" sz="2000"/>
              <a:t>126	</a:t>
            </a:r>
            <a:r>
              <a:rPr lang="en" sz="2000"/>
              <a:t>= (</a:t>
            </a:r>
            <a:r>
              <a:rPr lang="en" sz="2000">
                <a:solidFill>
                  <a:srgbClr val="8E7CC3"/>
                </a:solidFill>
              </a:rPr>
              <a:t>98</a:t>
            </a:r>
            <a:r>
              <a:rPr lang="en" sz="2000"/>
              <a:t> x 126</a:t>
            </a:r>
            <a:r>
              <a:rPr b="1" baseline="30000" lang="en" sz="2000">
                <a:solidFill>
                  <a:srgbClr val="CC0000"/>
                </a:solidFill>
              </a:rPr>
              <a:t>3</a:t>
            </a:r>
            <a:r>
              <a:rPr lang="en" sz="2000"/>
              <a:t>) + (</a:t>
            </a:r>
            <a:r>
              <a:rPr lang="en" sz="2000">
                <a:solidFill>
                  <a:srgbClr val="8E7CC3"/>
                </a:solidFill>
              </a:rPr>
              <a:t>71</a:t>
            </a:r>
            <a:r>
              <a:rPr lang="en" sz="2000"/>
              <a:t> x 126</a:t>
            </a:r>
            <a:r>
              <a:rPr b="1" baseline="30000" lang="en" sz="2000">
                <a:solidFill>
                  <a:srgbClr val="CC0000"/>
                </a:solidFill>
              </a:rPr>
              <a:t>2</a:t>
            </a:r>
            <a:r>
              <a:rPr lang="en" sz="2000"/>
              <a:t>) + (</a:t>
            </a:r>
            <a:r>
              <a:rPr lang="en" sz="2000">
                <a:solidFill>
                  <a:srgbClr val="8E7CC3"/>
                </a:solidFill>
              </a:rPr>
              <a:t>98</a:t>
            </a:r>
            <a:r>
              <a:rPr lang="en" sz="2000"/>
              <a:t> x 126</a:t>
            </a:r>
            <a:r>
              <a:rPr b="1" baseline="30000" lang="en" sz="2000">
                <a:solidFill>
                  <a:srgbClr val="CC0000"/>
                </a:solidFill>
              </a:rPr>
              <a:t>1</a:t>
            </a:r>
            <a:r>
              <a:rPr lang="en" sz="2000"/>
              <a:t>) + (</a:t>
            </a:r>
            <a:r>
              <a:rPr lang="en" sz="2000">
                <a:solidFill>
                  <a:srgbClr val="8E7CC3"/>
                </a:solidFill>
              </a:rPr>
              <a:t>33</a:t>
            </a:r>
            <a:r>
              <a:rPr lang="en" sz="2000"/>
              <a:t> x 126</a:t>
            </a:r>
            <a:r>
              <a:rPr b="1" baseline="30000" lang="en" sz="2000">
                <a:solidFill>
                  <a:srgbClr val="CC0000"/>
                </a:solidFill>
              </a:rPr>
              <a:t>0</a:t>
            </a:r>
            <a:r>
              <a:rPr lang="en" sz="2000"/>
              <a:t>)  </a:t>
            </a:r>
            <a:endParaRPr sz="2000"/>
          </a:p>
          <a:p>
            <a:pPr indent="0" lvl="0" marL="457200" rtl="0" algn="l">
              <a:spcBef>
                <a:spcPts val="600"/>
              </a:spcBef>
              <a:spcAft>
                <a:spcPts val="0"/>
              </a:spcAft>
              <a:buNone/>
            </a:pPr>
            <a:r>
              <a:rPr lang="en" sz="2000"/>
              <a:t>             	= 203,178,213</a:t>
            </a:r>
            <a:endParaRPr sz="20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sp>
        <p:nvSpPr>
          <p:cNvPr id="1057" name="Google Shape;1057;p8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t>
            </a:r>
            <a:r>
              <a:rPr lang="en">
                <a:latin typeface="Consolas"/>
                <a:ea typeface="Consolas"/>
                <a:cs typeface="Consolas"/>
                <a:sym typeface="Consolas"/>
              </a:rPr>
              <a:t>asciiToInt</a:t>
            </a:r>
            <a:endParaRPr/>
          </a:p>
        </p:txBody>
      </p:sp>
      <p:sp>
        <p:nvSpPr>
          <p:cNvPr id="1058" name="Google Shape;1058;p8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Below is a simple formula which converts a String to an integer.</a:t>
            </a:r>
            <a:endParaRPr/>
          </a:p>
          <a:p>
            <a:pPr indent="-342900" lvl="0" marL="457200" rtl="0" algn="l">
              <a:spcBef>
                <a:spcPts val="600"/>
              </a:spcBef>
              <a:spcAft>
                <a:spcPts val="0"/>
              </a:spcAft>
              <a:buSzPts val="1800"/>
              <a:buChar char="●"/>
            </a:pPr>
            <a:r>
              <a:rPr lang="en"/>
              <a:t>Treats String as a base 126 number.</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What if we want to use characters beyond ASCII?</a:t>
            </a:r>
            <a:endParaRPr/>
          </a:p>
        </p:txBody>
      </p:sp>
      <p:sp>
        <p:nvSpPr>
          <p:cNvPr id="1059" name="Google Shape;1059;p86"/>
          <p:cNvSpPr txBox="1"/>
          <p:nvPr/>
        </p:nvSpPr>
        <p:spPr>
          <a:xfrm>
            <a:off x="1201500" y="1845150"/>
            <a:ext cx="6885300" cy="2120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solidFill>
                  <a:srgbClr val="661111"/>
                </a:solidFill>
                <a:highlight>
                  <a:srgbClr val="EFEFEF"/>
                </a:highlight>
                <a:latin typeface="Consolas"/>
                <a:ea typeface="Consolas"/>
                <a:cs typeface="Consolas"/>
                <a:sym typeface="Consolas"/>
              </a:rPr>
              <a:t>public static</a:t>
            </a:r>
            <a:r>
              <a:rPr lang="en" sz="1600">
                <a:solidFill>
                  <a:schemeClr val="dk1"/>
                </a:solidFill>
                <a:highlight>
                  <a:srgbClr val="EFEFEF"/>
                </a:highlight>
                <a:latin typeface="Consolas"/>
                <a:ea typeface="Consolas"/>
                <a:cs typeface="Consolas"/>
                <a:sym typeface="Consolas"/>
              </a:rPr>
              <a:t> </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a:t>
            </a:r>
            <a:r>
              <a:rPr lang="en" sz="1600">
                <a:solidFill>
                  <a:srgbClr val="004466"/>
                </a:solidFill>
                <a:highlight>
                  <a:srgbClr val="EFEFEF"/>
                </a:highlight>
                <a:latin typeface="Consolas"/>
                <a:ea typeface="Consolas"/>
                <a:cs typeface="Consolas"/>
                <a:sym typeface="Consolas"/>
              </a:rPr>
              <a:t>asciiToInt</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String s</a:t>
            </a:r>
            <a:r>
              <a:rPr b="1" lang="en" sz="1600">
                <a:solidFill>
                  <a:schemeClr val="dk1"/>
                </a:solidFill>
                <a:highlight>
                  <a:srgbClr val="EFEFEF"/>
                </a:highlight>
                <a:latin typeface="Consolas"/>
                <a:ea typeface="Consolas"/>
                <a:cs typeface="Consolas"/>
                <a:sym typeface="Consolas"/>
              </a:rPr>
              <a:t>) {</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0</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661111"/>
                </a:solidFill>
                <a:highlight>
                  <a:srgbClr val="EFEFEF"/>
                </a:highlight>
                <a:latin typeface="Consolas"/>
                <a:ea typeface="Consolas"/>
                <a:cs typeface="Consolas"/>
                <a:sym typeface="Consolas"/>
              </a:rPr>
              <a:t>for</a:t>
            </a:r>
            <a:r>
              <a:rPr lang="en" sz="1600">
                <a:solidFill>
                  <a:schemeClr val="dk1"/>
                </a:solidFill>
                <a:highlight>
                  <a:srgbClr val="EFEFEF"/>
                </a:highlight>
                <a:latin typeface="Consolas"/>
                <a:ea typeface="Consolas"/>
                <a:cs typeface="Consolas"/>
                <a:sym typeface="Consolas"/>
              </a:rPr>
              <a:t> </a:t>
            </a:r>
            <a:r>
              <a:rPr b="1" lang="en" sz="1600">
                <a:solidFill>
                  <a:schemeClr val="dk1"/>
                </a:solidFill>
                <a:highlight>
                  <a:srgbClr val="EFEFEF"/>
                </a:highlight>
                <a:latin typeface="Consolas"/>
                <a:ea typeface="Consolas"/>
                <a:cs typeface="Consolas"/>
                <a:sym typeface="Consolas"/>
              </a:rPr>
              <a:t>(</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i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0</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 </a:t>
            </a:r>
            <a:r>
              <a:rPr b="1" lang="en" sz="1600">
                <a:solidFill>
                  <a:schemeClr val="dk1"/>
                </a:solidFill>
                <a:highlight>
                  <a:srgbClr val="EFEFEF"/>
                </a:highlight>
                <a:latin typeface="Consolas"/>
                <a:ea typeface="Consolas"/>
                <a:cs typeface="Consolas"/>
                <a:sym typeface="Consolas"/>
              </a:rPr>
              <a:t>&lt;</a:t>
            </a:r>
            <a:r>
              <a:rPr lang="en" sz="1600">
                <a:solidFill>
                  <a:schemeClr val="dk1"/>
                </a:solidFill>
                <a:highlight>
                  <a:srgbClr val="EFEFEF"/>
                </a:highlight>
                <a:latin typeface="Consolas"/>
                <a:ea typeface="Consolas"/>
                <a:cs typeface="Consolas"/>
                <a:sym typeface="Consolas"/>
              </a:rPr>
              <a:t> s</a:t>
            </a:r>
            <a:r>
              <a:rPr b="1" lang="en" sz="1600">
                <a:solidFill>
                  <a:schemeClr val="dk1"/>
                </a:solidFill>
                <a:highlight>
                  <a:srgbClr val="EFEFEF"/>
                </a:highlight>
                <a:latin typeface="Consolas"/>
                <a:ea typeface="Consolas"/>
                <a:cs typeface="Consolas"/>
                <a:sym typeface="Consolas"/>
              </a:rPr>
              <a:t>.</a:t>
            </a:r>
            <a:r>
              <a:rPr lang="en" sz="1600">
                <a:solidFill>
                  <a:srgbClr val="004466"/>
                </a:solidFill>
                <a:highlight>
                  <a:srgbClr val="EFEFEF"/>
                </a:highlight>
                <a:latin typeface="Consolas"/>
                <a:ea typeface="Consolas"/>
                <a:cs typeface="Consolas"/>
                <a:sym typeface="Consolas"/>
              </a:rPr>
              <a:t>length</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1</a:t>
            </a:r>
            <a:r>
              <a:rPr b="1" lang="en" sz="1600">
                <a:solidFill>
                  <a:schemeClr val="dk1"/>
                </a:solidFill>
                <a:highlight>
                  <a:srgbClr val="EFEFEF"/>
                </a:highlight>
                <a:latin typeface="Consolas"/>
                <a:ea typeface="Consolas"/>
                <a:cs typeface="Consolas"/>
                <a:sym typeface="Consolas"/>
              </a:rPr>
              <a:t>) {</a:t>
            </a:r>
            <a:r>
              <a:rPr lang="en" sz="1600">
                <a:solidFill>
                  <a:schemeClr val="dk1"/>
                </a:solidFill>
                <a:highlight>
                  <a:srgbClr val="EFEFEF"/>
                </a:highlight>
                <a:latin typeface="Consolas"/>
                <a:ea typeface="Consolas"/>
                <a:cs typeface="Consolas"/>
                <a:sym typeface="Consolas"/>
              </a:rPr>
              <a:t>       	</a:t>
            </a:r>
            <a:endParaRPr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126</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s</a:t>
            </a:r>
            <a:r>
              <a:rPr b="1" lang="en" sz="1600">
                <a:solidFill>
                  <a:schemeClr val="dk1"/>
                </a:solidFill>
                <a:highlight>
                  <a:srgbClr val="EFEFEF"/>
                </a:highlight>
                <a:latin typeface="Consolas"/>
                <a:ea typeface="Consolas"/>
                <a:cs typeface="Consolas"/>
                <a:sym typeface="Consolas"/>
              </a:rPr>
              <a:t>.</a:t>
            </a:r>
            <a:r>
              <a:rPr lang="en" sz="1600">
                <a:solidFill>
                  <a:srgbClr val="004466"/>
                </a:solidFill>
                <a:highlight>
                  <a:srgbClr val="EFEFEF"/>
                </a:highlight>
                <a:latin typeface="Consolas"/>
                <a:ea typeface="Consolas"/>
                <a:cs typeface="Consolas"/>
                <a:sym typeface="Consolas"/>
              </a:rPr>
              <a:t>charAt</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i</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661111"/>
                </a:solidFill>
                <a:highlight>
                  <a:srgbClr val="EFEFEF"/>
                </a:highlight>
                <a:latin typeface="Consolas"/>
                <a:ea typeface="Consolas"/>
                <a:cs typeface="Consolas"/>
                <a:sym typeface="Consolas"/>
              </a:rPr>
              <a:t>return</a:t>
            </a:r>
            <a:r>
              <a:rPr lang="en" sz="1600">
                <a:solidFill>
                  <a:schemeClr val="dk1"/>
                </a:solidFill>
                <a:highlight>
                  <a:srgbClr val="EFEFEF"/>
                </a:highlight>
                <a:latin typeface="Consolas"/>
                <a:ea typeface="Consolas"/>
                <a:cs typeface="Consolas"/>
                <a:sym typeface="Consolas"/>
              </a:rPr>
              <a:t> intRep</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t/>
            </a:r>
            <a:endParaRPr b="1" sz="1600">
              <a:solidFill>
                <a:srgbClr val="661111"/>
              </a:solidFill>
              <a:highlight>
                <a:srgbClr val="EFEFEF"/>
              </a:highlight>
              <a:latin typeface="Consolas"/>
              <a:ea typeface="Consolas"/>
              <a:cs typeface="Consolas"/>
              <a:sym typeface="Consolas"/>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8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Going Beyond ASCII</a:t>
            </a:r>
            <a:endParaRPr/>
          </a:p>
        </p:txBody>
      </p:sp>
      <p:sp>
        <p:nvSpPr>
          <p:cNvPr id="1065" name="Google Shape;1065;p87"/>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chars in Java also support character sets for other languages and symbols.</a:t>
            </a:r>
            <a:endParaRPr/>
          </a:p>
          <a:p>
            <a:pPr indent="-342900" lvl="0" marL="457200" rtl="0" algn="l">
              <a:spcBef>
                <a:spcPts val="600"/>
              </a:spcBef>
              <a:spcAft>
                <a:spcPts val="0"/>
              </a:spcAft>
              <a:buSzPts val="1800"/>
              <a:buChar char="●"/>
            </a:pPr>
            <a:r>
              <a:rPr b="1" lang="en">
                <a:solidFill>
                  <a:srgbClr val="000066"/>
                </a:solidFill>
                <a:highlight>
                  <a:srgbClr val="EFEFEF"/>
                </a:highlight>
                <a:latin typeface="Consolas"/>
                <a:ea typeface="Consolas"/>
                <a:cs typeface="Consolas"/>
                <a:sym typeface="Consolas"/>
              </a:rPr>
              <a:t>char </a:t>
            </a:r>
            <a:r>
              <a:rPr lang="en">
                <a:highlight>
                  <a:srgbClr val="EFEFEF"/>
                </a:highlight>
                <a:latin typeface="Consolas"/>
                <a:ea typeface="Consolas"/>
                <a:cs typeface="Consolas"/>
                <a:sym typeface="Consolas"/>
              </a:rPr>
              <a:t>c = ’</a:t>
            </a:r>
            <a:r>
              <a:rPr b="1" lang="en">
                <a:highlight>
                  <a:srgbClr val="EFEFEF"/>
                </a:highlight>
                <a:latin typeface="Consolas"/>
                <a:ea typeface="Consolas"/>
                <a:cs typeface="Consolas"/>
                <a:sym typeface="Consolas"/>
              </a:rPr>
              <a:t>☂</a:t>
            </a:r>
            <a:r>
              <a:rPr lang="en">
                <a:highlight>
                  <a:srgbClr val="EFEFEF"/>
                </a:highlight>
                <a:latin typeface="Consolas"/>
                <a:ea typeface="Consolas"/>
                <a:cs typeface="Consolas"/>
                <a:sym typeface="Consolas"/>
              </a:rPr>
              <a:t>’</a:t>
            </a:r>
            <a:r>
              <a:rPr lang="en">
                <a:latin typeface="Consolas"/>
                <a:ea typeface="Consolas"/>
                <a:cs typeface="Consolas"/>
                <a:sym typeface="Consolas"/>
              </a:rPr>
              <a:t> </a:t>
            </a:r>
            <a:r>
              <a:rPr lang="en"/>
              <a:t>is equivalent to </a:t>
            </a:r>
            <a:r>
              <a:rPr b="1" lang="en">
                <a:solidFill>
                  <a:srgbClr val="000066"/>
                </a:solidFill>
                <a:highlight>
                  <a:srgbClr val="EFEFEF"/>
                </a:highlight>
                <a:latin typeface="Consolas"/>
                <a:ea typeface="Consolas"/>
                <a:cs typeface="Consolas"/>
                <a:sym typeface="Consolas"/>
              </a:rPr>
              <a:t>char </a:t>
            </a:r>
            <a:r>
              <a:rPr lang="en">
                <a:highlight>
                  <a:srgbClr val="EFEFEF"/>
                </a:highlight>
                <a:latin typeface="Consolas"/>
                <a:ea typeface="Consolas"/>
                <a:cs typeface="Consolas"/>
                <a:sym typeface="Consolas"/>
              </a:rPr>
              <a:t>c = 9730</a:t>
            </a:r>
            <a:r>
              <a:rPr lang="en"/>
              <a:t>.</a:t>
            </a:r>
            <a:endParaRPr b="1">
              <a:solidFill>
                <a:srgbClr val="000066"/>
              </a:solidFill>
              <a:highlight>
                <a:srgbClr val="EFEFEF"/>
              </a:highlight>
              <a:latin typeface="Consolas"/>
              <a:ea typeface="Consolas"/>
              <a:cs typeface="Consolas"/>
              <a:sym typeface="Consolas"/>
            </a:endParaRPr>
          </a:p>
          <a:p>
            <a:pPr indent="-342900" lvl="0" marL="457200" rtl="0" algn="l">
              <a:spcBef>
                <a:spcPts val="600"/>
              </a:spcBef>
              <a:spcAft>
                <a:spcPts val="0"/>
              </a:spcAft>
              <a:buSzPts val="1800"/>
              <a:buChar char="●"/>
            </a:pPr>
            <a:r>
              <a:rPr b="1" lang="en">
                <a:solidFill>
                  <a:srgbClr val="000066"/>
                </a:solidFill>
                <a:highlight>
                  <a:srgbClr val="EFEFEF"/>
                </a:highlight>
                <a:latin typeface="Consolas"/>
                <a:ea typeface="Consolas"/>
                <a:cs typeface="Consolas"/>
                <a:sym typeface="Consolas"/>
              </a:rPr>
              <a:t>char </a:t>
            </a:r>
            <a:r>
              <a:rPr lang="en">
                <a:highlight>
                  <a:srgbClr val="EFEFEF"/>
                </a:highlight>
                <a:latin typeface="Consolas"/>
                <a:ea typeface="Consolas"/>
                <a:cs typeface="Consolas"/>
                <a:sym typeface="Consolas"/>
              </a:rPr>
              <a:t>c = ’</a:t>
            </a:r>
            <a:r>
              <a:rPr b="1" lang="en">
                <a:highlight>
                  <a:srgbClr val="EFEFEF"/>
                </a:highlight>
                <a:latin typeface="Consolas"/>
                <a:ea typeface="Consolas"/>
                <a:cs typeface="Consolas"/>
                <a:sym typeface="Consolas"/>
              </a:rPr>
              <a:t>鳌</a:t>
            </a:r>
            <a:r>
              <a:rPr lang="en">
                <a:highlight>
                  <a:srgbClr val="EFEFEF"/>
                </a:highlight>
                <a:latin typeface="Consolas"/>
                <a:ea typeface="Consolas"/>
                <a:cs typeface="Consolas"/>
                <a:sym typeface="Consolas"/>
              </a:rPr>
              <a:t>’</a:t>
            </a:r>
            <a:r>
              <a:rPr lang="en">
                <a:latin typeface="Consolas"/>
                <a:ea typeface="Consolas"/>
                <a:cs typeface="Consolas"/>
                <a:sym typeface="Consolas"/>
              </a:rPr>
              <a:t> </a:t>
            </a:r>
            <a:r>
              <a:rPr lang="en"/>
              <a:t>is equivalent to </a:t>
            </a:r>
            <a:r>
              <a:rPr b="1" lang="en">
                <a:solidFill>
                  <a:srgbClr val="000066"/>
                </a:solidFill>
                <a:highlight>
                  <a:srgbClr val="EFEFEF"/>
                </a:highlight>
                <a:latin typeface="Consolas"/>
                <a:ea typeface="Consolas"/>
                <a:cs typeface="Consolas"/>
                <a:sym typeface="Consolas"/>
              </a:rPr>
              <a:t>char </a:t>
            </a:r>
            <a:r>
              <a:rPr lang="en">
                <a:highlight>
                  <a:srgbClr val="EFEFEF"/>
                </a:highlight>
                <a:latin typeface="Consolas"/>
                <a:ea typeface="Consolas"/>
                <a:cs typeface="Consolas"/>
                <a:sym typeface="Consolas"/>
              </a:rPr>
              <a:t>c = 40140</a:t>
            </a:r>
            <a:r>
              <a:rPr lang="en"/>
              <a:t>.</a:t>
            </a:r>
            <a:endParaRPr/>
          </a:p>
          <a:p>
            <a:pPr indent="-342900" lvl="0" marL="457200" rtl="0" algn="l">
              <a:spcBef>
                <a:spcPts val="600"/>
              </a:spcBef>
              <a:spcAft>
                <a:spcPts val="0"/>
              </a:spcAft>
              <a:buSzPts val="1800"/>
              <a:buChar char="●"/>
            </a:pPr>
            <a:r>
              <a:rPr b="1" lang="en">
                <a:solidFill>
                  <a:srgbClr val="000066"/>
                </a:solidFill>
                <a:highlight>
                  <a:srgbClr val="EFEFEF"/>
                </a:highlight>
                <a:latin typeface="Consolas"/>
                <a:ea typeface="Consolas"/>
                <a:cs typeface="Consolas"/>
                <a:sym typeface="Consolas"/>
              </a:rPr>
              <a:t>char </a:t>
            </a:r>
            <a:r>
              <a:rPr lang="en">
                <a:highlight>
                  <a:srgbClr val="EFEFEF"/>
                </a:highlight>
                <a:latin typeface="Consolas"/>
                <a:ea typeface="Consolas"/>
                <a:cs typeface="Consolas"/>
                <a:sym typeface="Consolas"/>
              </a:rPr>
              <a:t>c = ’</a:t>
            </a:r>
            <a:r>
              <a:rPr b="1" lang="en">
                <a:highlight>
                  <a:srgbClr val="EFEFEF"/>
                </a:highlight>
                <a:latin typeface="Consolas"/>
                <a:ea typeface="Consolas"/>
                <a:cs typeface="Consolas"/>
                <a:sym typeface="Consolas"/>
              </a:rPr>
              <a:t>혜</a:t>
            </a:r>
            <a:r>
              <a:rPr lang="en">
                <a:highlight>
                  <a:srgbClr val="EFEFEF"/>
                </a:highlight>
                <a:latin typeface="Consolas"/>
                <a:ea typeface="Consolas"/>
                <a:cs typeface="Consolas"/>
                <a:sym typeface="Consolas"/>
              </a:rPr>
              <a:t>’</a:t>
            </a:r>
            <a:r>
              <a:rPr lang="en">
                <a:latin typeface="Consolas"/>
                <a:ea typeface="Consolas"/>
                <a:cs typeface="Consolas"/>
                <a:sym typeface="Consolas"/>
              </a:rPr>
              <a:t> </a:t>
            </a:r>
            <a:r>
              <a:rPr lang="en"/>
              <a:t>is equivalent to </a:t>
            </a:r>
            <a:r>
              <a:rPr b="1" lang="en">
                <a:solidFill>
                  <a:srgbClr val="000066"/>
                </a:solidFill>
                <a:highlight>
                  <a:srgbClr val="EFEFEF"/>
                </a:highlight>
                <a:latin typeface="Consolas"/>
                <a:ea typeface="Consolas"/>
                <a:cs typeface="Consolas"/>
                <a:sym typeface="Consolas"/>
              </a:rPr>
              <a:t>char </a:t>
            </a:r>
            <a:r>
              <a:rPr lang="en">
                <a:highlight>
                  <a:srgbClr val="EFEFEF"/>
                </a:highlight>
                <a:latin typeface="Consolas"/>
                <a:ea typeface="Consolas"/>
                <a:cs typeface="Consolas"/>
                <a:sym typeface="Consolas"/>
              </a:rPr>
              <a:t>c = 54812</a:t>
            </a:r>
            <a:r>
              <a:rPr lang="en"/>
              <a:t>.</a:t>
            </a:r>
            <a:endParaRPr/>
          </a:p>
          <a:p>
            <a:pPr indent="-342900" lvl="0" marL="457200" rtl="0" algn="l">
              <a:spcBef>
                <a:spcPts val="600"/>
              </a:spcBef>
              <a:spcAft>
                <a:spcPts val="0"/>
              </a:spcAft>
              <a:buSzPts val="1800"/>
              <a:buChar char="●"/>
            </a:pPr>
            <a:r>
              <a:rPr lang="en"/>
              <a:t>This encoding is known as Unicode. Table is too big to list.</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pic>
        <p:nvPicPr>
          <p:cNvPr id="1066" name="Google Shape;1066;p87"/>
          <p:cNvPicPr preferRelativeResize="0"/>
          <p:nvPr/>
        </p:nvPicPr>
        <p:blipFill>
          <a:blip r:embed="rId3">
            <a:alphaModFix/>
          </a:blip>
          <a:stretch>
            <a:fillRect/>
          </a:stretch>
        </p:blipFill>
        <p:spPr>
          <a:xfrm>
            <a:off x="7271525" y="1036950"/>
            <a:ext cx="1787520" cy="1340647"/>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 name="Shape 1070"/>
        <p:cNvGrpSpPr/>
        <p:nvPr/>
      </p:nvGrpSpPr>
      <p:grpSpPr>
        <a:xfrm>
          <a:off x="0" y="0"/>
          <a:ext cx="0" cy="0"/>
          <a:chOff x="0" y="0"/>
          <a:chExt cx="0" cy="0"/>
        </a:xfrm>
      </p:grpSpPr>
      <p:sp>
        <p:nvSpPr>
          <p:cNvPr id="1071" name="Google Shape;1071;p8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Computing Unique Representations of </a:t>
            </a:r>
            <a:r>
              <a:rPr lang="en"/>
              <a:t>Kanji</a:t>
            </a:r>
            <a:endParaRPr/>
          </a:p>
        </p:txBody>
      </p:sp>
      <p:sp>
        <p:nvSpPr>
          <p:cNvPr id="1072" name="Google Shape;1072;p88"/>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largest possible value for </a:t>
            </a:r>
            <a:r>
              <a:rPr lang="en"/>
              <a:t>Kanji </a:t>
            </a:r>
            <a:r>
              <a:rPr lang="en"/>
              <a:t>is 40,959*, so we’d need to use this as our base if we want to have a unique representation for all possible strings of </a:t>
            </a:r>
            <a:r>
              <a:rPr lang="en"/>
              <a:t>Kanji</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Example:</a:t>
            </a:r>
            <a:endParaRPr/>
          </a:p>
          <a:p>
            <a:pPr indent="-342900" lvl="0" marL="457200" rtl="0" algn="l">
              <a:spcBef>
                <a:spcPts val="600"/>
              </a:spcBef>
              <a:spcAft>
                <a:spcPts val="0"/>
              </a:spcAft>
              <a:buSzPts val="1800"/>
              <a:buChar char="●"/>
            </a:pPr>
            <a:r>
              <a:rPr lang="en">
                <a:solidFill>
                  <a:srgbClr val="8E7CC3"/>
                </a:solidFill>
              </a:rPr>
              <a:t>横田誠司</a:t>
            </a:r>
            <a:r>
              <a:rPr baseline="-25000" lang="en"/>
              <a:t>40959</a:t>
            </a:r>
            <a:r>
              <a:rPr lang="en"/>
              <a:t> = </a:t>
            </a:r>
            <a:r>
              <a:rPr lang="en" sz="2400"/>
              <a:t>(</a:t>
            </a:r>
            <a:r>
              <a:rPr lang="en" sz="2400">
                <a:solidFill>
                  <a:srgbClr val="8E7CC3"/>
                </a:solidFill>
              </a:rPr>
              <a:t>27178</a:t>
            </a:r>
            <a:r>
              <a:rPr lang="en" sz="2400"/>
              <a:t> x 40959</a:t>
            </a:r>
            <a:r>
              <a:rPr b="1" baseline="30000" lang="en" sz="2400">
                <a:solidFill>
                  <a:srgbClr val="CC0000"/>
                </a:solidFill>
              </a:rPr>
              <a:t>3</a:t>
            </a:r>
            <a:r>
              <a:rPr lang="en" sz="2400"/>
              <a:t>) + </a:t>
            </a:r>
            <a:r>
              <a:rPr lang="en" sz="2400"/>
              <a:t>(</a:t>
            </a:r>
            <a:r>
              <a:rPr lang="en" sz="2400">
                <a:solidFill>
                  <a:srgbClr val="8E7CC3"/>
                </a:solidFill>
              </a:rPr>
              <a:t>30000</a:t>
            </a:r>
            <a:r>
              <a:rPr lang="en" sz="2400"/>
              <a:t> x 40959</a:t>
            </a:r>
            <a:r>
              <a:rPr b="1" baseline="30000" lang="en" sz="2400">
                <a:solidFill>
                  <a:srgbClr val="CC0000"/>
                </a:solidFill>
              </a:rPr>
              <a:t>2</a:t>
            </a:r>
            <a:r>
              <a:rPr lang="en" sz="2400"/>
              <a:t>) + (</a:t>
            </a:r>
            <a:r>
              <a:rPr lang="en" sz="2400">
                <a:solidFill>
                  <a:srgbClr val="8E7CC3"/>
                </a:solidFill>
              </a:rPr>
              <a:t>35488</a:t>
            </a:r>
            <a:r>
              <a:rPr lang="en" sz="2400"/>
              <a:t> x 40959</a:t>
            </a:r>
            <a:r>
              <a:rPr b="1" baseline="30000" lang="en" sz="2400">
                <a:solidFill>
                  <a:srgbClr val="CC0000"/>
                </a:solidFill>
              </a:rPr>
              <a:t>1</a:t>
            </a:r>
            <a:r>
              <a:rPr lang="en" sz="2400"/>
              <a:t>) + (</a:t>
            </a:r>
            <a:r>
              <a:rPr lang="en" sz="2400">
                <a:solidFill>
                  <a:srgbClr val="8E7CC3"/>
                </a:solidFill>
              </a:rPr>
              <a:t>21496</a:t>
            </a:r>
            <a:r>
              <a:rPr lang="en" sz="2400"/>
              <a:t> x 40959</a:t>
            </a:r>
            <a:r>
              <a:rPr b="1" baseline="30000" lang="en" sz="2400">
                <a:solidFill>
                  <a:srgbClr val="CC0000"/>
                </a:solidFill>
              </a:rPr>
              <a:t>0</a:t>
            </a:r>
            <a:r>
              <a:rPr lang="en" sz="2400"/>
              <a:t>) = </a:t>
            </a:r>
            <a:r>
              <a:rPr lang="en" sz="2400"/>
              <a:t>1,867,571,481,361,683,550</a:t>
            </a:r>
            <a:endParaRPr/>
          </a:p>
          <a:p>
            <a:pPr indent="0" lvl="0" marL="0" rtl="0" algn="l">
              <a:spcBef>
                <a:spcPts val="600"/>
              </a:spcBef>
              <a:spcAft>
                <a:spcPts val="0"/>
              </a:spcAft>
              <a:buNone/>
            </a:pPr>
            <a:r>
              <a:t/>
            </a:r>
            <a:endParaRPr/>
          </a:p>
        </p:txBody>
      </p:sp>
      <p:sp>
        <p:nvSpPr>
          <p:cNvPr id="1073" name="Google Shape;1073;p88"/>
          <p:cNvSpPr txBox="1"/>
          <p:nvPr/>
        </p:nvSpPr>
        <p:spPr>
          <a:xfrm>
            <a:off x="2421598" y="3217750"/>
            <a:ext cx="1020000" cy="70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onsolas"/>
                <a:ea typeface="Consolas"/>
                <a:cs typeface="Consolas"/>
                <a:sym typeface="Consolas"/>
              </a:rPr>
              <a:t>横田誠号</a:t>
            </a:r>
            <a:endParaRPr sz="1500">
              <a:latin typeface="Consolas"/>
              <a:ea typeface="Consolas"/>
              <a:cs typeface="Consolas"/>
              <a:sym typeface="Consolas"/>
            </a:endParaRPr>
          </a:p>
          <a:p>
            <a:pPr indent="0" lvl="0" marL="0" rtl="0" algn="l">
              <a:spcBef>
                <a:spcPts val="0"/>
              </a:spcBef>
              <a:spcAft>
                <a:spcPts val="0"/>
              </a:spcAft>
              <a:buNone/>
            </a:pPr>
            <a:r>
              <a:rPr lang="en" sz="1500">
                <a:solidFill>
                  <a:schemeClr val="dk1"/>
                </a:solidFill>
                <a:latin typeface="Consolas"/>
                <a:ea typeface="Consolas"/>
                <a:cs typeface="Consolas"/>
                <a:sym typeface="Consolas"/>
              </a:rPr>
              <a:t>横田誠司</a:t>
            </a:r>
            <a:endParaRPr sz="1500">
              <a:latin typeface="Consolas"/>
              <a:ea typeface="Consolas"/>
              <a:cs typeface="Consolas"/>
              <a:sym typeface="Consolas"/>
            </a:endParaRPr>
          </a:p>
          <a:p>
            <a:pPr indent="0" lvl="0" marL="0" rtl="0" algn="l">
              <a:spcBef>
                <a:spcPts val="0"/>
              </a:spcBef>
              <a:spcAft>
                <a:spcPts val="0"/>
              </a:spcAft>
              <a:buNone/>
            </a:pPr>
            <a:r>
              <a:rPr lang="en" sz="1500">
                <a:solidFill>
                  <a:schemeClr val="dk1"/>
                </a:solidFill>
                <a:latin typeface="Consolas"/>
                <a:ea typeface="Consolas"/>
                <a:cs typeface="Consolas"/>
                <a:sym typeface="Consolas"/>
              </a:rPr>
              <a:t>横田誠叹</a:t>
            </a:r>
            <a:endParaRPr sz="1500">
              <a:latin typeface="Consolas"/>
              <a:ea typeface="Consolas"/>
              <a:cs typeface="Consolas"/>
              <a:sym typeface="Consolas"/>
            </a:endParaRPr>
          </a:p>
          <a:p>
            <a:pPr indent="0" lvl="0" marL="0" rtl="0" algn="l">
              <a:spcBef>
                <a:spcPts val="0"/>
              </a:spcBef>
              <a:spcAft>
                <a:spcPts val="0"/>
              </a:spcAft>
              <a:buNone/>
            </a:pPr>
            <a:r>
              <a:t/>
            </a:r>
            <a:endParaRPr sz="1500">
              <a:latin typeface="Consolas"/>
              <a:ea typeface="Consolas"/>
              <a:cs typeface="Consolas"/>
              <a:sym typeface="Consolas"/>
            </a:endParaRPr>
          </a:p>
          <a:p>
            <a:pPr indent="0" lvl="0" marL="0" rtl="0" algn="l">
              <a:spcBef>
                <a:spcPts val="0"/>
              </a:spcBef>
              <a:spcAft>
                <a:spcPts val="0"/>
              </a:spcAft>
              <a:buNone/>
            </a:pPr>
            <a:r>
              <a:t/>
            </a:r>
            <a:endParaRPr sz="1500">
              <a:latin typeface="Consolas"/>
              <a:ea typeface="Consolas"/>
              <a:cs typeface="Consolas"/>
              <a:sym typeface="Consolas"/>
            </a:endParaRPr>
          </a:p>
          <a:p>
            <a:pPr indent="0" lvl="0" marL="0" rtl="0" algn="l">
              <a:spcBef>
                <a:spcPts val="0"/>
              </a:spcBef>
              <a:spcAft>
                <a:spcPts val="0"/>
              </a:spcAft>
              <a:buNone/>
            </a:pPr>
            <a:r>
              <a:t/>
            </a:r>
            <a:endParaRPr sz="1500">
              <a:latin typeface="Consolas"/>
              <a:ea typeface="Consolas"/>
              <a:cs typeface="Consolas"/>
              <a:sym typeface="Consolas"/>
            </a:endParaRPr>
          </a:p>
        </p:txBody>
      </p:sp>
      <p:sp>
        <p:nvSpPr>
          <p:cNvPr id="1074" name="Google Shape;1074;p88"/>
          <p:cNvSpPr txBox="1"/>
          <p:nvPr/>
        </p:nvSpPr>
        <p:spPr>
          <a:xfrm>
            <a:off x="4211295" y="3217750"/>
            <a:ext cx="31848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Consolas"/>
                <a:ea typeface="Consolas"/>
                <a:cs typeface="Consolas"/>
                <a:sym typeface="Consolas"/>
              </a:rPr>
              <a:t>1,867,571,481,361,683,549</a:t>
            </a:r>
            <a:endParaRPr sz="1500">
              <a:latin typeface="Consolas"/>
              <a:ea typeface="Consolas"/>
              <a:cs typeface="Consolas"/>
              <a:sym typeface="Consolas"/>
            </a:endParaRPr>
          </a:p>
          <a:p>
            <a:pPr indent="0" lvl="0" marL="0" rtl="0" algn="l">
              <a:spcBef>
                <a:spcPts val="0"/>
              </a:spcBef>
              <a:spcAft>
                <a:spcPts val="0"/>
              </a:spcAft>
              <a:buNone/>
            </a:pPr>
            <a:r>
              <a:rPr lang="en" sz="1500">
                <a:latin typeface="Consolas"/>
                <a:ea typeface="Consolas"/>
                <a:cs typeface="Consolas"/>
                <a:sym typeface="Consolas"/>
              </a:rPr>
              <a:t>1,867,571,481,361,683,550</a:t>
            </a:r>
            <a:endParaRPr sz="1500">
              <a:latin typeface="Consolas"/>
              <a:ea typeface="Consolas"/>
              <a:cs typeface="Consolas"/>
              <a:sym typeface="Consolas"/>
            </a:endParaRPr>
          </a:p>
          <a:p>
            <a:pPr indent="0" lvl="0" marL="0" rtl="0" algn="l">
              <a:spcBef>
                <a:spcPts val="0"/>
              </a:spcBef>
              <a:spcAft>
                <a:spcPts val="0"/>
              </a:spcAft>
              <a:buNone/>
            </a:pPr>
            <a:r>
              <a:rPr lang="en" sz="1500">
                <a:solidFill>
                  <a:schemeClr val="dk1"/>
                </a:solidFill>
                <a:latin typeface="Consolas"/>
                <a:ea typeface="Consolas"/>
                <a:cs typeface="Consolas"/>
                <a:sym typeface="Consolas"/>
              </a:rPr>
              <a:t>1,867,571,481,361,683,551</a:t>
            </a:r>
            <a:endParaRPr sz="1500">
              <a:latin typeface="Consolas"/>
              <a:ea typeface="Consolas"/>
              <a:cs typeface="Consolas"/>
              <a:sym typeface="Consolas"/>
            </a:endParaRPr>
          </a:p>
          <a:p>
            <a:pPr indent="0" lvl="0" marL="0" rtl="0" algn="l">
              <a:spcBef>
                <a:spcPts val="0"/>
              </a:spcBef>
              <a:spcAft>
                <a:spcPts val="0"/>
              </a:spcAft>
              <a:buNone/>
            </a:pPr>
            <a:r>
              <a:t/>
            </a:r>
            <a:endParaRPr sz="1500">
              <a:latin typeface="Consolas"/>
              <a:ea typeface="Consolas"/>
              <a:cs typeface="Consolas"/>
              <a:sym typeface="Consolas"/>
            </a:endParaRPr>
          </a:p>
        </p:txBody>
      </p:sp>
      <p:sp>
        <p:nvSpPr>
          <p:cNvPr id="1075" name="Google Shape;1075;p88"/>
          <p:cNvSpPr txBox="1"/>
          <p:nvPr/>
        </p:nvSpPr>
        <p:spPr>
          <a:xfrm>
            <a:off x="4983133" y="3938316"/>
            <a:ext cx="3354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1076" name="Google Shape;1076;p88"/>
          <p:cNvSpPr txBox="1"/>
          <p:nvPr/>
        </p:nvSpPr>
        <p:spPr>
          <a:xfrm>
            <a:off x="4983133" y="2947716"/>
            <a:ext cx="3354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pic>
        <p:nvPicPr>
          <p:cNvPr id="1077" name="Google Shape;1077;p88"/>
          <p:cNvPicPr preferRelativeResize="0"/>
          <p:nvPr/>
        </p:nvPicPr>
        <p:blipFill>
          <a:blip r:embed="rId3">
            <a:alphaModFix/>
          </a:blip>
          <a:stretch>
            <a:fillRect/>
          </a:stretch>
        </p:blipFill>
        <p:spPr>
          <a:xfrm>
            <a:off x="4356700" y="4566425"/>
            <a:ext cx="335400" cy="335400"/>
          </a:xfrm>
          <a:prstGeom prst="rect">
            <a:avLst/>
          </a:prstGeom>
          <a:noFill/>
          <a:ln>
            <a:noFill/>
          </a:ln>
        </p:spPr>
      </p:pic>
      <p:sp>
        <p:nvSpPr>
          <p:cNvPr id="1078" name="Google Shape;1078;p88"/>
          <p:cNvSpPr txBox="1"/>
          <p:nvPr/>
        </p:nvSpPr>
        <p:spPr>
          <a:xfrm>
            <a:off x="243000" y="4451675"/>
            <a:ext cx="4185900" cy="450600"/>
          </a:xfrm>
          <a:prstGeom prst="rect">
            <a:avLst/>
          </a:prstGeom>
          <a:noFill/>
          <a:ln>
            <a:noFill/>
          </a:ln>
        </p:spPr>
        <p:txBody>
          <a:bodyPr anchorCtr="0" anchor="ctr" bIns="91425" lIns="91425" spcFirstLastPara="1" rIns="91425" wrap="square" tIns="91425">
            <a:noAutofit/>
          </a:bodyPr>
          <a:lstStyle/>
          <a:p>
            <a:pPr indent="0" lvl="0" marL="0" rtl="0" algn="l">
              <a:spcBef>
                <a:spcPts val="600"/>
              </a:spcBef>
              <a:spcAft>
                <a:spcPts val="0"/>
              </a:spcAft>
              <a:buNone/>
            </a:pPr>
            <a:r>
              <a:rPr lang="en" sz="2000">
                <a:solidFill>
                  <a:schemeClr val="dk1"/>
                </a:solidFill>
                <a:latin typeface="Calibri"/>
                <a:ea typeface="Calibri"/>
                <a:cs typeface="Calibri"/>
                <a:sym typeface="Calibri"/>
              </a:rPr>
              <a:t>*If you’re curious, the last character is: </a:t>
            </a:r>
            <a:endParaRPr/>
          </a:p>
        </p:txBody>
      </p:sp>
      <p:sp>
        <p:nvSpPr>
          <p:cNvPr id="1079" name="Google Shape;1079;p88"/>
          <p:cNvSpPr txBox="1"/>
          <p:nvPr/>
        </p:nvSpPr>
        <p:spPr>
          <a:xfrm>
            <a:off x="2697133" y="3938316"/>
            <a:ext cx="3354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1080" name="Google Shape;1080;p88"/>
          <p:cNvSpPr txBox="1"/>
          <p:nvPr/>
        </p:nvSpPr>
        <p:spPr>
          <a:xfrm>
            <a:off x="2697133" y="2947716"/>
            <a:ext cx="3354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4" name="Shape 1084"/>
        <p:cNvGrpSpPr/>
        <p:nvPr/>
      </p:nvGrpSpPr>
      <p:grpSpPr>
        <a:xfrm>
          <a:off x="0" y="0"/>
          <a:ext cx="0" cy="0"/>
          <a:chOff x="0" y="0"/>
          <a:chExt cx="0" cy="0"/>
        </a:xfrm>
      </p:grpSpPr>
      <p:sp>
        <p:nvSpPr>
          <p:cNvPr id="1085" name="Google Shape;1085;p89"/>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Deriving Hash Tables</a:t>
            </a:r>
            <a:endParaRPr b="1">
              <a:solidFill>
                <a:schemeClr val="accent3"/>
              </a:solidFill>
              <a:latin typeface="Roboto"/>
              <a:ea typeface="Roboto"/>
              <a:cs typeface="Roboto"/>
              <a:sym typeface="Roboto"/>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chemeClr val="accent3"/>
              </a:buClr>
              <a:buSzPts val="1800"/>
              <a:buFont typeface="Roboto"/>
              <a:buChar char="•"/>
            </a:pPr>
            <a:r>
              <a:rPr b="1" lang="en">
                <a:solidFill>
                  <a:schemeClr val="accent3"/>
                </a:solidFill>
                <a:latin typeface="Roboto"/>
                <a:ea typeface="Roboto"/>
                <a:cs typeface="Roboto"/>
                <a:sym typeface="Roboto"/>
              </a:rPr>
              <a:t>Hash Codes</a:t>
            </a:r>
            <a:endParaRPr b="1">
              <a:solidFill>
                <a:schemeClr val="accent3"/>
              </a:solidFill>
              <a:latin typeface="Roboto"/>
              <a:ea typeface="Roboto"/>
              <a:cs typeface="Roboto"/>
              <a:sym typeface="Roboto"/>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lang="en">
                <a:solidFill>
                  <a:srgbClr val="B7B7B7"/>
                </a:solidFill>
              </a:rPr>
              <a:t>Linear Probing (extra)</a:t>
            </a:r>
            <a:endParaRPr>
              <a:solidFill>
                <a:srgbClr val="B7B7B7"/>
              </a:solidFill>
            </a:endParaRPr>
          </a:p>
        </p:txBody>
      </p:sp>
      <p:sp>
        <p:nvSpPr>
          <p:cNvPr id="1086" name="Google Shape;1086;p89"/>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Hash Codes</a:t>
            </a:r>
            <a:endParaRPr/>
          </a:p>
        </p:txBody>
      </p:sp>
      <p:sp>
        <p:nvSpPr>
          <p:cNvPr id="1087" name="Google Shape;1087;p89"/>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 name="Shape 1091"/>
        <p:cNvGrpSpPr/>
        <p:nvPr/>
      </p:nvGrpSpPr>
      <p:grpSpPr>
        <a:xfrm>
          <a:off x="0" y="0"/>
          <a:ext cx="0" cy="0"/>
          <a:chOff x="0" y="0"/>
          <a:chExt cx="0" cy="0"/>
        </a:xfrm>
      </p:grpSpPr>
      <p:sp>
        <p:nvSpPr>
          <p:cNvPr id="1092" name="Google Shape;1092;p9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Finitely Many Integers</a:t>
            </a:r>
            <a:endParaRPr/>
          </a:p>
        </p:txBody>
      </p:sp>
      <p:sp>
        <p:nvSpPr>
          <p:cNvPr id="1093" name="Google Shape;1093;p90"/>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So far, we’ve tried to map any possible string to a unique integer.</a:t>
            </a:r>
            <a:endParaRPr/>
          </a:p>
          <a:p>
            <a:pPr indent="-342900" lvl="0" marL="457200" rtl="0" algn="l">
              <a:spcBef>
                <a:spcPts val="600"/>
              </a:spcBef>
              <a:spcAft>
                <a:spcPts val="0"/>
              </a:spcAft>
              <a:buSzPts val="1800"/>
              <a:buChar char="●"/>
            </a:pPr>
            <a:r>
              <a:rPr lang="en"/>
              <a:t>But in Java, there are only finitely many integers.</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That is, we tried to map </a:t>
            </a:r>
            <a:r>
              <a:rPr lang="en">
                <a:solidFill>
                  <a:srgbClr val="8E7CC3"/>
                </a:solidFill>
              </a:rPr>
              <a:t>横田誠司</a:t>
            </a:r>
            <a:r>
              <a:rPr lang="en"/>
              <a:t> as a base 40959 number, yielding 1,867,571,481,361,683,550, but this number doesn’t exist in Java as an int.</a:t>
            </a:r>
            <a:endParaRPr/>
          </a:p>
          <a:p>
            <a:pPr indent="-342900" lvl="0" marL="457200" rtl="0" algn="l">
              <a:spcBef>
                <a:spcPts val="600"/>
              </a:spcBef>
              <a:spcAft>
                <a:spcPts val="0"/>
              </a:spcAft>
              <a:buSzPts val="1800"/>
              <a:buChar char="●"/>
            </a:pPr>
            <a:r>
              <a:rPr lang="en"/>
              <a:t>Integer value grows exponentially with number of characters. Even limiting to　haiku, we'll get numbers in the quinvigintillions.</a:t>
            </a:r>
            <a:endParaRPr/>
          </a:p>
          <a:p>
            <a:pPr indent="0" lvl="0" marL="0" rtl="0" algn="l">
              <a:spcBef>
                <a:spcPts val="600"/>
              </a:spcBef>
              <a:spcAft>
                <a:spcPts val="0"/>
              </a:spcAft>
              <a:buNone/>
            </a:pPr>
            <a:r>
              <a:t/>
            </a:r>
            <a:endParaRPr/>
          </a:p>
          <a:p>
            <a:pPr indent="0" lvl="0" marL="0" rtl="0" algn="l">
              <a:spcBef>
                <a:spcPts val="600"/>
              </a:spcBef>
              <a:spcAft>
                <a:spcPts val="0"/>
              </a:spcAft>
              <a:buNone/>
            </a:pPr>
            <a:br>
              <a:rPr lang="en"/>
            </a:br>
            <a:r>
              <a:rPr lang="en"/>
              <a:t>Note: Other programming languages do not have finitely many integers. Python, for example, allows an integer to take on any value.</a:t>
            </a:r>
            <a:endParaRPr/>
          </a:p>
          <a:p>
            <a:pPr indent="-342900" lvl="0" marL="457200" rtl="0" algn="l">
              <a:spcBef>
                <a:spcPts val="600"/>
              </a:spcBef>
              <a:spcAft>
                <a:spcPts val="0"/>
              </a:spcAft>
              <a:buSzPts val="1800"/>
              <a:buChar char="●"/>
            </a:pPr>
            <a:r>
              <a:rPr lang="en"/>
              <a:t>On </a:t>
            </a:r>
            <a:r>
              <a:rPr lang="en"/>
              <a:t>actual</a:t>
            </a:r>
            <a:r>
              <a:rPr lang="en"/>
              <a:t> physical computers, some integers will not be able to be stored.</a:t>
            </a:r>
            <a:endParaRPr/>
          </a:p>
          <a:p>
            <a:pPr indent="-342900" lvl="0" marL="457200" rtl="0" algn="l">
              <a:spcBef>
                <a:spcPts val="0"/>
              </a:spcBef>
              <a:spcAft>
                <a:spcPts val="0"/>
              </a:spcAft>
              <a:buSzPts val="1800"/>
              <a:buChar char="●"/>
            </a:pPr>
            <a:r>
              <a:rPr lang="en"/>
              <a:t>Even when stored, large numbers tend to take much more time to do math on.</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9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Happens in Practice: </a:t>
            </a:r>
            <a:r>
              <a:rPr lang="en"/>
              <a:t>Integer Overflow</a:t>
            </a:r>
            <a:endParaRPr/>
          </a:p>
        </p:txBody>
      </p:sp>
      <p:sp>
        <p:nvSpPr>
          <p:cNvPr id="1099" name="Google Shape;1099;p91"/>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 Java, the largest possible integer is 2,147,483,647.</a:t>
            </a:r>
            <a:endParaRPr/>
          </a:p>
          <a:p>
            <a:pPr indent="-342900" lvl="0" marL="457200" rtl="0" algn="l">
              <a:spcBef>
                <a:spcPts val="600"/>
              </a:spcBef>
              <a:spcAft>
                <a:spcPts val="0"/>
              </a:spcAft>
              <a:buSzPts val="1800"/>
              <a:buChar char="●"/>
            </a:pPr>
            <a:r>
              <a:rPr lang="en"/>
              <a:t>If you go over this limit, you overflow, starting back over at the smallest integer, which is -2,147,483,648.</a:t>
            </a:r>
            <a:endParaRPr/>
          </a:p>
          <a:p>
            <a:pPr indent="-342900" lvl="0" marL="457200" rtl="0" algn="l">
              <a:spcBef>
                <a:spcPts val="600"/>
              </a:spcBef>
              <a:spcAft>
                <a:spcPts val="0"/>
              </a:spcAft>
              <a:buSzPts val="1800"/>
              <a:buChar char="●"/>
            </a:pPr>
            <a:r>
              <a:rPr lang="en"/>
              <a:t>In other words, the next number after 2,147,483,647 is -2,147,483,648.</a:t>
            </a:r>
            <a:endParaRPr/>
          </a:p>
        </p:txBody>
      </p:sp>
      <p:sp>
        <p:nvSpPr>
          <p:cNvPr id="1100" name="Google Shape;1100;p91"/>
          <p:cNvSpPr txBox="1"/>
          <p:nvPr/>
        </p:nvSpPr>
        <p:spPr>
          <a:xfrm>
            <a:off x="1805150" y="2405875"/>
            <a:ext cx="3636900" cy="1024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1900">
                <a:solidFill>
                  <a:srgbClr val="000066"/>
                </a:solidFill>
                <a:highlight>
                  <a:srgbClr val="EFEFEF"/>
                </a:highlight>
                <a:latin typeface="Consolas"/>
                <a:ea typeface="Consolas"/>
                <a:cs typeface="Consolas"/>
                <a:sym typeface="Consolas"/>
              </a:rPr>
              <a:t>int</a:t>
            </a:r>
            <a:r>
              <a:rPr lang="en" sz="1900">
                <a:solidFill>
                  <a:schemeClr val="dk1"/>
                </a:solidFill>
                <a:highlight>
                  <a:srgbClr val="EFEFEF"/>
                </a:highlight>
                <a:latin typeface="Consolas"/>
                <a:ea typeface="Consolas"/>
                <a:cs typeface="Consolas"/>
                <a:sym typeface="Consolas"/>
              </a:rPr>
              <a:t> x </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 </a:t>
            </a:r>
            <a:r>
              <a:rPr lang="en" sz="1900">
                <a:solidFill>
                  <a:srgbClr val="880022"/>
                </a:solidFill>
                <a:highlight>
                  <a:srgbClr val="EFEFEF"/>
                </a:highlight>
                <a:latin typeface="Consolas"/>
                <a:ea typeface="Consolas"/>
                <a:cs typeface="Consolas"/>
                <a:sym typeface="Consolas"/>
              </a:rPr>
              <a:t>2147483647</a:t>
            </a:r>
            <a:r>
              <a:rPr b="1" lang="en" sz="1900">
                <a:solidFill>
                  <a:schemeClr val="dk1"/>
                </a:solidFill>
                <a:highlight>
                  <a:srgbClr val="EFEFEF"/>
                </a:highlight>
                <a:latin typeface="Consolas"/>
                <a:ea typeface="Consolas"/>
                <a:cs typeface="Consolas"/>
                <a:sym typeface="Consolas"/>
              </a:rPr>
              <a:t>;</a:t>
            </a:r>
            <a:endParaRPr b="1" sz="1900">
              <a:solidFill>
                <a:schemeClr val="dk1"/>
              </a:solidFill>
              <a:highlight>
                <a:srgbClr val="EFEFEF"/>
              </a:highlight>
              <a:latin typeface="Consolas"/>
              <a:ea typeface="Consolas"/>
              <a:cs typeface="Consolas"/>
              <a:sym typeface="Consolas"/>
            </a:endParaRPr>
          </a:p>
          <a:p>
            <a:pPr indent="0" lvl="0" marL="0" rtl="0" algn="l">
              <a:spcBef>
                <a:spcPts val="0"/>
              </a:spcBef>
              <a:spcAft>
                <a:spcPts val="0"/>
              </a:spcAft>
              <a:buNone/>
            </a:pPr>
            <a:r>
              <a:rPr lang="en" sz="1900">
                <a:solidFill>
                  <a:schemeClr val="dk1"/>
                </a:solidFill>
                <a:highlight>
                  <a:srgbClr val="EFEFEF"/>
                </a:highlight>
                <a:latin typeface="Consolas"/>
                <a:ea typeface="Consolas"/>
                <a:cs typeface="Consolas"/>
                <a:sym typeface="Consolas"/>
              </a:rPr>
              <a:t>System</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out</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println</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x</a:t>
            </a:r>
            <a:r>
              <a:rPr b="1" lang="en" sz="1900">
                <a:solidFill>
                  <a:schemeClr val="dk1"/>
                </a:solidFill>
                <a:highlight>
                  <a:srgbClr val="EFEFEF"/>
                </a:highlight>
                <a:latin typeface="Consolas"/>
                <a:ea typeface="Consolas"/>
                <a:cs typeface="Consolas"/>
                <a:sym typeface="Consolas"/>
              </a:rPr>
              <a:t>);</a:t>
            </a:r>
            <a:endParaRPr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System</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out</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println</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x </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 </a:t>
            </a:r>
            <a:r>
              <a:rPr lang="en" sz="1900">
                <a:solidFill>
                  <a:srgbClr val="880022"/>
                </a:solidFill>
                <a:highlight>
                  <a:srgbClr val="EFEFEF"/>
                </a:highlight>
                <a:latin typeface="Consolas"/>
                <a:ea typeface="Consolas"/>
                <a:cs typeface="Consolas"/>
                <a:sym typeface="Consolas"/>
              </a:rPr>
              <a:t>1</a:t>
            </a:r>
            <a:r>
              <a:rPr b="1" lang="en" sz="1900">
                <a:solidFill>
                  <a:schemeClr val="dk1"/>
                </a:solidFill>
                <a:highlight>
                  <a:srgbClr val="EFEFEF"/>
                </a:highlight>
                <a:latin typeface="Consolas"/>
                <a:ea typeface="Consolas"/>
                <a:cs typeface="Consolas"/>
                <a:sym typeface="Consolas"/>
              </a:rPr>
              <a:t>);</a:t>
            </a:r>
            <a:endParaRPr b="1"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t/>
            </a:r>
            <a:endParaRPr>
              <a:highlight>
                <a:srgbClr val="EFEFEF"/>
              </a:highlight>
            </a:endParaRPr>
          </a:p>
        </p:txBody>
      </p:sp>
      <p:sp>
        <p:nvSpPr>
          <p:cNvPr id="1101" name="Google Shape;1101;p91"/>
          <p:cNvSpPr txBox="1"/>
          <p:nvPr/>
        </p:nvSpPr>
        <p:spPr>
          <a:xfrm>
            <a:off x="2709025" y="3484000"/>
            <a:ext cx="3609300" cy="1395900"/>
          </a:xfrm>
          <a:prstGeom prst="rect">
            <a:avLst/>
          </a:prstGeom>
          <a:solidFill>
            <a:srgbClr val="000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6AA84F"/>
                </a:solidFill>
                <a:highlight>
                  <a:srgbClr val="000000"/>
                </a:highlight>
                <a:latin typeface="Consolas"/>
                <a:ea typeface="Consolas"/>
                <a:cs typeface="Consolas"/>
                <a:sym typeface="Consolas"/>
              </a:rPr>
              <a:t>jug</a:t>
            </a:r>
            <a:r>
              <a:rPr lang="en" sz="1600">
                <a:solidFill>
                  <a:srgbClr val="FFFFFF"/>
                </a:solidFill>
                <a:highlight>
                  <a:srgbClr val="000000"/>
                </a:highlight>
                <a:latin typeface="Consolas"/>
                <a:ea typeface="Consolas"/>
                <a:cs typeface="Consolas"/>
                <a:sym typeface="Consolas"/>
              </a:rPr>
              <a:t> </a:t>
            </a:r>
            <a:r>
              <a:rPr lang="en" sz="1600">
                <a:solidFill>
                  <a:srgbClr val="FFD966"/>
                </a:solidFill>
                <a:highlight>
                  <a:srgbClr val="000000"/>
                </a:highlight>
                <a:latin typeface="Consolas"/>
                <a:ea typeface="Consolas"/>
                <a:cs typeface="Consolas"/>
                <a:sym typeface="Consolas"/>
              </a:rPr>
              <a:t>~/Dropbox/61b/lec/hashing</a:t>
            </a:r>
            <a:r>
              <a:rPr lang="en" sz="1600">
                <a:solidFill>
                  <a:srgbClr val="FFFFFF"/>
                </a:solidFill>
                <a:highlight>
                  <a:srgbClr val="000000"/>
                </a:highlight>
                <a:latin typeface="Consolas"/>
                <a:ea typeface="Consolas"/>
                <a:cs typeface="Consolas"/>
                <a:sym typeface="Consolas"/>
              </a:rPr>
              <a:t> </a:t>
            </a:r>
            <a:endParaRPr sz="1600">
              <a:solidFill>
                <a:srgbClr val="93C47D"/>
              </a:solidFill>
              <a:highlight>
                <a:srgbClr val="000000"/>
              </a:highlight>
              <a:latin typeface="Consolas"/>
              <a:ea typeface="Consolas"/>
              <a:cs typeface="Consolas"/>
              <a:sym typeface="Consolas"/>
            </a:endParaRPr>
          </a:p>
          <a:p>
            <a:pPr indent="0" lvl="0" marL="0" rtl="0" algn="l">
              <a:spcBef>
                <a:spcPts val="0"/>
              </a:spcBef>
              <a:spcAft>
                <a:spcPts val="0"/>
              </a:spcAft>
              <a:buNone/>
            </a:pPr>
            <a:r>
              <a:rPr lang="en" sz="1600">
                <a:solidFill>
                  <a:srgbClr val="93C47D"/>
                </a:solidFill>
                <a:highlight>
                  <a:srgbClr val="000000"/>
                </a:highlight>
                <a:latin typeface="Consolas"/>
                <a:ea typeface="Consolas"/>
                <a:cs typeface="Consolas"/>
                <a:sym typeface="Consolas"/>
              </a:rPr>
              <a:t>$</a:t>
            </a:r>
            <a:r>
              <a:rPr lang="en" sz="1600">
                <a:solidFill>
                  <a:srgbClr val="FFFFFF"/>
                </a:solidFill>
                <a:highlight>
                  <a:srgbClr val="000000"/>
                </a:highlight>
                <a:latin typeface="Consolas"/>
                <a:ea typeface="Consolas"/>
                <a:cs typeface="Consolas"/>
                <a:sym typeface="Consolas"/>
              </a:rPr>
              <a:t> javac BiggestPlusOne.java</a:t>
            </a:r>
            <a:endParaRPr sz="1600">
              <a:solidFill>
                <a:srgbClr val="FFFFFF"/>
              </a:solidFill>
              <a:highlight>
                <a:srgbClr val="000000"/>
              </a:highlight>
              <a:latin typeface="Consolas"/>
              <a:ea typeface="Consolas"/>
              <a:cs typeface="Consolas"/>
              <a:sym typeface="Consolas"/>
            </a:endParaRPr>
          </a:p>
          <a:p>
            <a:pPr indent="0" lvl="0" marL="0" rtl="0" algn="l">
              <a:spcBef>
                <a:spcPts val="0"/>
              </a:spcBef>
              <a:spcAft>
                <a:spcPts val="0"/>
              </a:spcAft>
              <a:buNone/>
            </a:pPr>
            <a:r>
              <a:rPr lang="en" sz="1600">
                <a:solidFill>
                  <a:srgbClr val="93C47D"/>
                </a:solidFill>
                <a:highlight>
                  <a:srgbClr val="000000"/>
                </a:highlight>
                <a:latin typeface="Consolas"/>
                <a:ea typeface="Consolas"/>
                <a:cs typeface="Consolas"/>
                <a:sym typeface="Consolas"/>
              </a:rPr>
              <a:t>$</a:t>
            </a:r>
            <a:r>
              <a:rPr lang="en" sz="1600">
                <a:solidFill>
                  <a:srgbClr val="FFFFFF"/>
                </a:solidFill>
                <a:highlight>
                  <a:srgbClr val="000000"/>
                </a:highlight>
                <a:latin typeface="Consolas"/>
                <a:ea typeface="Consolas"/>
                <a:cs typeface="Consolas"/>
                <a:sym typeface="Consolas"/>
              </a:rPr>
              <a:t> java </a:t>
            </a:r>
            <a:r>
              <a:rPr lang="en" sz="1600">
                <a:solidFill>
                  <a:schemeClr val="lt1"/>
                </a:solidFill>
                <a:highlight>
                  <a:schemeClr val="dk1"/>
                </a:highlight>
                <a:latin typeface="Consolas"/>
                <a:ea typeface="Consolas"/>
                <a:cs typeface="Consolas"/>
                <a:sym typeface="Consolas"/>
              </a:rPr>
              <a:t>BiggestPlusOne</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chemeClr val="lt1"/>
                </a:solidFill>
                <a:highlight>
                  <a:schemeClr val="dk1"/>
                </a:highlight>
                <a:latin typeface="Consolas"/>
                <a:ea typeface="Consolas"/>
                <a:cs typeface="Consolas"/>
                <a:sym typeface="Consolas"/>
              </a:rPr>
              <a:t>2147483647</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chemeClr val="lt1"/>
                </a:solidFill>
                <a:highlight>
                  <a:schemeClr val="dk1"/>
                </a:highlight>
                <a:latin typeface="Consolas"/>
                <a:ea typeface="Consolas"/>
                <a:cs typeface="Consolas"/>
                <a:sym typeface="Consolas"/>
              </a:rPr>
              <a:t>-2147483648</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t/>
            </a:r>
            <a:endParaRPr sz="1800">
              <a:highlight>
                <a:srgbClr val="000000"/>
              </a:highlight>
              <a:latin typeface="Consolas"/>
              <a:ea typeface="Consolas"/>
              <a:cs typeface="Consolas"/>
              <a:sym typeface="Consolas"/>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5" name="Shape 1105"/>
        <p:cNvGrpSpPr/>
        <p:nvPr/>
      </p:nvGrpSpPr>
      <p:grpSpPr>
        <a:xfrm>
          <a:off x="0" y="0"/>
          <a:ext cx="0" cy="0"/>
          <a:chOff x="0" y="0"/>
          <a:chExt cx="0" cy="0"/>
        </a:xfrm>
      </p:grpSpPr>
      <p:sp>
        <p:nvSpPr>
          <p:cNvPr id="1106" name="Google Shape;1106;p9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Consequence of Overflow</a:t>
            </a:r>
            <a:endParaRPr/>
          </a:p>
        </p:txBody>
      </p:sp>
      <p:sp>
        <p:nvSpPr>
          <p:cNvPr id="1107" name="Google Shape;1107;p92"/>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Because Java has a maximum integer, we won’t get the numbers we expect!</a:t>
            </a:r>
            <a:endParaRPr/>
          </a:p>
          <a:p>
            <a:pPr indent="-342900" lvl="0" marL="457200" rtl="0" algn="l">
              <a:spcBef>
                <a:spcPts val="600"/>
              </a:spcBef>
              <a:spcAft>
                <a:spcPts val="0"/>
              </a:spcAft>
              <a:buSzPts val="1800"/>
              <a:buChar char="●"/>
            </a:pPr>
            <a:r>
              <a:rPr lang="en"/>
              <a:t>With base 126, we will run into overflow even for short strings.</a:t>
            </a:r>
            <a:endParaRPr/>
          </a:p>
          <a:p>
            <a:pPr indent="-342900" lvl="1" marL="914400" rtl="0" algn="l">
              <a:spcBef>
                <a:spcPts val="600"/>
              </a:spcBef>
              <a:spcAft>
                <a:spcPts val="0"/>
              </a:spcAft>
              <a:buSzPts val="1800"/>
              <a:buChar char="○"/>
            </a:pPr>
            <a:r>
              <a:rPr lang="en"/>
              <a:t>Example: </a:t>
            </a:r>
            <a:r>
              <a:rPr lang="en" sz="2400">
                <a:solidFill>
                  <a:srgbClr val="8E7CC3"/>
                </a:solidFill>
              </a:rPr>
              <a:t>omens</a:t>
            </a:r>
            <a:r>
              <a:rPr baseline="-25000" lang="en" sz="2400"/>
              <a:t>126</a:t>
            </a:r>
            <a:r>
              <a:rPr lang="en" sz="2400"/>
              <a:t>= 28,196,917,171</a:t>
            </a:r>
            <a:r>
              <a:rPr lang="en"/>
              <a:t>, which is much greater than the maximum integer!</a:t>
            </a:r>
            <a:endParaRPr/>
          </a:p>
          <a:p>
            <a:pPr indent="-342900" lvl="1" marL="914400" rtl="0" algn="l">
              <a:spcBef>
                <a:spcPts val="0"/>
              </a:spcBef>
              <a:spcAft>
                <a:spcPts val="0"/>
              </a:spcAft>
              <a:buSzPts val="1800"/>
              <a:buChar char="○"/>
            </a:pPr>
            <a:r>
              <a:rPr lang="en" sz="1600">
                <a:solidFill>
                  <a:srgbClr val="004466"/>
                </a:solidFill>
                <a:highlight>
                  <a:srgbClr val="EFEFEF"/>
                </a:highlight>
                <a:latin typeface="Consolas"/>
                <a:ea typeface="Consolas"/>
                <a:cs typeface="Consolas"/>
                <a:sym typeface="Consolas"/>
              </a:rPr>
              <a:t>asciiToInt</a:t>
            </a:r>
            <a:r>
              <a:rPr lang="en" sz="1600">
                <a:solidFill>
                  <a:srgbClr val="000000"/>
                </a:solidFill>
                <a:highlight>
                  <a:srgbClr val="EFEFEF"/>
                </a:highlight>
                <a:latin typeface="Consolas"/>
                <a:ea typeface="Consolas"/>
                <a:cs typeface="Consolas"/>
                <a:sym typeface="Consolas"/>
              </a:rPr>
              <a:t>(’omens’)</a:t>
            </a:r>
            <a:r>
              <a:rPr lang="en"/>
              <a:t> will give us -1,867,853,901 in Java.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0"/>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Let's introduce a human implementation of Set: WriteItOnTheWall Set</a:t>
            </a:r>
            <a:endParaRPr/>
          </a:p>
          <a:p>
            <a:pPr indent="0" lvl="0" marL="0" rtl="0" algn="l">
              <a:spcBef>
                <a:spcPts val="600"/>
              </a:spcBef>
              <a:spcAft>
                <a:spcPts val="0"/>
              </a:spcAft>
              <a:buNone/>
            </a:pPr>
            <a:r>
              <a:rPr lang="en"/>
              <a:t>We will have a wall, and a pencil.</a:t>
            </a:r>
            <a:endParaRPr/>
          </a:p>
          <a:p>
            <a:pPr indent="-342900" lvl="0" marL="457200" rtl="0" algn="l">
              <a:spcBef>
                <a:spcPts val="600"/>
              </a:spcBef>
              <a:spcAft>
                <a:spcPts val="0"/>
              </a:spcAft>
              <a:buSzPts val="1800"/>
              <a:buChar char="●"/>
            </a:pPr>
            <a:r>
              <a:rPr lang="en"/>
              <a:t>Add: Write the number at a random place on the wall</a:t>
            </a:r>
            <a:endParaRPr/>
          </a:p>
          <a:p>
            <a:pPr indent="-342900" lvl="1" marL="914400" rtl="0" algn="l">
              <a:spcBef>
                <a:spcPts val="0"/>
              </a:spcBef>
              <a:spcAft>
                <a:spcPts val="0"/>
              </a:spcAft>
              <a:buSzPts val="1800"/>
              <a:buChar char="○"/>
            </a:pPr>
            <a:r>
              <a:rPr lang="en"/>
              <a:t>If the wall is full, get a bigger wall (we saw from ArrayList that this can be done in constant time amortized, so we can ignore this safely)</a:t>
            </a:r>
            <a:endParaRPr/>
          </a:p>
          <a:p>
            <a:pPr indent="-342900" lvl="0" marL="457200" rtl="0" algn="l">
              <a:spcBef>
                <a:spcPts val="0"/>
              </a:spcBef>
              <a:spcAft>
                <a:spcPts val="0"/>
              </a:spcAft>
              <a:buSzPts val="1800"/>
              <a:buChar char="●"/>
            </a:pPr>
            <a:r>
              <a:rPr lang="en"/>
              <a:t>Contains: Look for our number on the wall. If we find it, return true. Otherwise return false</a:t>
            </a:r>
            <a:endParaRPr/>
          </a:p>
          <a:p>
            <a:pPr indent="0" lvl="0" marL="0" rtl="0" algn="l">
              <a:spcBef>
                <a:spcPts val="600"/>
              </a:spcBef>
              <a:spcAft>
                <a:spcPts val="0"/>
              </a:spcAft>
              <a:buNone/>
            </a:pPr>
            <a:r>
              <a:rPr lang="en"/>
              <a:t>Strongly analogous to an "ArraySet"</a:t>
            </a:r>
            <a:endParaRPr/>
          </a:p>
          <a:p>
            <a:pPr indent="0" lvl="0" marL="0" rtl="0" algn="l">
              <a:spcBef>
                <a:spcPts val="600"/>
              </a:spcBef>
              <a:spcAft>
                <a:spcPts val="0"/>
              </a:spcAft>
              <a:buNone/>
            </a:pPr>
            <a:r>
              <a:rPr lang="en"/>
              <a:t>Two questions:</a:t>
            </a:r>
            <a:endParaRPr/>
          </a:p>
          <a:p>
            <a:pPr indent="-342900" lvl="0" marL="457200" rtl="0" algn="l">
              <a:spcBef>
                <a:spcPts val="600"/>
              </a:spcBef>
              <a:spcAft>
                <a:spcPts val="0"/>
              </a:spcAft>
              <a:buSzPts val="1800"/>
              <a:buChar char="●"/>
            </a:pPr>
            <a:r>
              <a:rPr lang="en"/>
              <a:t>Is it fast to add?</a:t>
            </a:r>
            <a:endParaRPr/>
          </a:p>
          <a:p>
            <a:pPr indent="-342900" lvl="0" marL="457200" rtl="0" algn="l">
              <a:spcBef>
                <a:spcPts val="0"/>
              </a:spcBef>
              <a:spcAft>
                <a:spcPts val="0"/>
              </a:spcAft>
              <a:buSzPts val="1800"/>
              <a:buChar char="●"/>
            </a:pPr>
            <a:r>
              <a:rPr lang="en"/>
              <a:t>Is it fast to contains?</a:t>
            </a:r>
            <a:endParaRPr/>
          </a:p>
        </p:txBody>
      </p:sp>
      <p:sp>
        <p:nvSpPr>
          <p:cNvPr id="202" name="Google Shape;202;p3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WriteItOnTheWallSet</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9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Codes</a:t>
            </a:r>
            <a:endParaRPr/>
          </a:p>
        </p:txBody>
      </p:sp>
      <p:sp>
        <p:nvSpPr>
          <p:cNvPr id="1113" name="Google Shape;1113;p9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t>The official term for the number we’re computing is “hash code”.</a:t>
            </a:r>
            <a:endParaRPr/>
          </a:p>
          <a:p>
            <a:pPr indent="-342900" lvl="0" marL="457200" rtl="0" algn="l">
              <a:spcBef>
                <a:spcPts val="600"/>
              </a:spcBef>
              <a:spcAft>
                <a:spcPts val="0"/>
              </a:spcAft>
              <a:buSzPts val="1800"/>
              <a:buChar char="●"/>
            </a:pPr>
            <a:r>
              <a:rPr lang="en"/>
              <a:t>Via </a:t>
            </a:r>
            <a:r>
              <a:rPr lang="en" u="sng">
                <a:solidFill>
                  <a:schemeClr val="hlink"/>
                </a:solidFill>
                <a:hlinkClick r:id="rId3"/>
              </a:rPr>
              <a:t>Wolfram Alpha</a:t>
            </a:r>
            <a:r>
              <a:rPr lang="en"/>
              <a:t>: a hash code “projects a value from a set with many (or even an infinite number of) members to a value from a set with a fixed number of (fewer) members.”</a:t>
            </a:r>
            <a:endParaRPr/>
          </a:p>
          <a:p>
            <a:pPr indent="-342900" lvl="0" marL="457200" rtl="0" algn="l">
              <a:spcBef>
                <a:spcPts val="0"/>
              </a:spcBef>
              <a:spcAft>
                <a:spcPts val="0"/>
              </a:spcAft>
              <a:buSzPts val="1800"/>
              <a:buChar char="●"/>
            </a:pPr>
            <a:r>
              <a:rPr lang="en"/>
              <a:t>Here, our target set is the set of Java integers, which is of size 4,294,967,296.</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That is, our integerization function is a “hash code” because the set we’re projected onto is fixed.</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p9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Java Uses Base 31</a:t>
            </a:r>
            <a:endParaRPr/>
          </a:p>
        </p:txBody>
      </p:sp>
      <p:sp>
        <p:nvSpPr>
          <p:cNvPr id="1119" name="Google Shape;1119;p9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Because the range of our hashCode is finite, it is impossible to pursue unique factorizations for each String.</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Instead of base 40,959 or something larger, </a:t>
            </a:r>
            <a:r>
              <a:rPr b="1" lang="en">
                <a:solidFill>
                  <a:schemeClr val="accent3"/>
                </a:solidFill>
              </a:rPr>
              <a:t>Java uses 31</a:t>
            </a:r>
            <a:r>
              <a:rPr lang="en"/>
              <a:t>.</a:t>
            </a:r>
            <a:endParaRPr/>
          </a:p>
          <a:p>
            <a:pPr indent="-342900" lvl="0" marL="457200" rtl="0" algn="l">
              <a:spcBef>
                <a:spcPts val="600"/>
              </a:spcBef>
              <a:spcAft>
                <a:spcPts val="0"/>
              </a:spcAft>
              <a:buSzPts val="1800"/>
              <a:buChar char="●"/>
            </a:pPr>
            <a:r>
              <a:rPr lang="en"/>
              <a:t>Fixed mod prevents the issue of having different mods for different Strings</a:t>
            </a:r>
            <a:endParaRPr/>
          </a:p>
          <a:p>
            <a:pPr indent="-342900" lvl="0" marL="457200" rtl="0" algn="l">
              <a:spcBef>
                <a:spcPts val="0"/>
              </a:spcBef>
              <a:spcAft>
                <a:spcPts val="0"/>
              </a:spcAft>
              <a:buSzPts val="1800"/>
              <a:buChar char="●"/>
            </a:pPr>
            <a:r>
              <a:rPr lang="en">
                <a:solidFill>
                  <a:srgbClr val="8E7CC3"/>
                </a:solidFill>
              </a:rPr>
              <a:t>横田誠司</a:t>
            </a:r>
            <a:r>
              <a:rPr baseline="-25000" lang="en"/>
              <a:t>40959</a:t>
            </a:r>
            <a:r>
              <a:rPr lang="en"/>
              <a:t> = </a:t>
            </a:r>
            <a:r>
              <a:rPr lang="en"/>
              <a:t>(</a:t>
            </a:r>
            <a:r>
              <a:rPr lang="en">
                <a:solidFill>
                  <a:srgbClr val="8E7CC3"/>
                </a:solidFill>
              </a:rPr>
              <a:t>27178</a:t>
            </a:r>
            <a:r>
              <a:rPr lang="en"/>
              <a:t> x 40959</a:t>
            </a:r>
            <a:r>
              <a:rPr b="1" baseline="30000" lang="en">
                <a:solidFill>
                  <a:srgbClr val="CC0000"/>
                </a:solidFill>
              </a:rPr>
              <a:t>3</a:t>
            </a:r>
            <a:r>
              <a:rPr lang="en"/>
              <a:t>) + (</a:t>
            </a:r>
            <a:r>
              <a:rPr lang="en">
                <a:solidFill>
                  <a:srgbClr val="8E7CC3"/>
                </a:solidFill>
              </a:rPr>
              <a:t>30000</a:t>
            </a:r>
            <a:r>
              <a:rPr lang="en"/>
              <a:t> x 40959</a:t>
            </a:r>
            <a:r>
              <a:rPr b="1" baseline="30000" lang="en">
                <a:solidFill>
                  <a:srgbClr val="CC0000"/>
                </a:solidFill>
              </a:rPr>
              <a:t>2</a:t>
            </a:r>
            <a:r>
              <a:rPr lang="en"/>
              <a:t>) + (</a:t>
            </a:r>
            <a:r>
              <a:rPr lang="en">
                <a:solidFill>
                  <a:srgbClr val="8E7CC3"/>
                </a:solidFill>
              </a:rPr>
              <a:t>35488</a:t>
            </a:r>
            <a:r>
              <a:rPr lang="en"/>
              <a:t> x 40959</a:t>
            </a:r>
            <a:r>
              <a:rPr b="1" baseline="30000" lang="en">
                <a:solidFill>
                  <a:srgbClr val="CC0000"/>
                </a:solidFill>
              </a:rPr>
              <a:t>1</a:t>
            </a:r>
            <a:r>
              <a:rPr lang="en"/>
              <a:t>) + (</a:t>
            </a:r>
            <a:r>
              <a:rPr lang="en">
                <a:solidFill>
                  <a:srgbClr val="8E7CC3"/>
                </a:solidFill>
              </a:rPr>
              <a:t>21496</a:t>
            </a:r>
            <a:r>
              <a:rPr lang="en"/>
              <a:t> x 40959</a:t>
            </a:r>
            <a:r>
              <a:rPr b="1" baseline="30000" lang="en">
                <a:solidFill>
                  <a:srgbClr val="CC0000"/>
                </a:solidFill>
              </a:rPr>
              <a:t>0</a:t>
            </a:r>
            <a:r>
              <a:rPr lang="en"/>
              <a:t>) = 1,867,571,481,361,683,550</a:t>
            </a:r>
            <a:endParaRPr sz="1200"/>
          </a:p>
          <a:p>
            <a:pPr indent="-342900" lvl="0" marL="457200" rtl="0" algn="l">
              <a:spcBef>
                <a:spcPts val="0"/>
              </a:spcBef>
              <a:spcAft>
                <a:spcPts val="0"/>
              </a:spcAft>
              <a:buSzPts val="1800"/>
              <a:buChar char="●"/>
            </a:pPr>
            <a:r>
              <a:rPr lang="en">
                <a:solidFill>
                  <a:srgbClr val="8E7CC3"/>
                </a:solidFill>
              </a:rPr>
              <a:t>横田誠司</a:t>
            </a:r>
            <a:r>
              <a:rPr baseline="-25000" lang="en"/>
              <a:t>31</a:t>
            </a:r>
            <a:r>
              <a:rPr lang="en"/>
              <a:t> = </a:t>
            </a:r>
            <a:r>
              <a:rPr lang="en"/>
              <a:t>(</a:t>
            </a:r>
            <a:r>
              <a:rPr lang="en">
                <a:solidFill>
                  <a:srgbClr val="8E7CC3"/>
                </a:solidFill>
              </a:rPr>
              <a:t>27178</a:t>
            </a:r>
            <a:r>
              <a:rPr lang="en"/>
              <a:t> x 31</a:t>
            </a:r>
            <a:r>
              <a:rPr b="1" baseline="30000" lang="en">
                <a:solidFill>
                  <a:srgbClr val="CC0000"/>
                </a:solidFill>
              </a:rPr>
              <a:t>3</a:t>
            </a:r>
            <a:r>
              <a:rPr lang="en"/>
              <a:t>) + (</a:t>
            </a:r>
            <a:r>
              <a:rPr lang="en">
                <a:solidFill>
                  <a:srgbClr val="8E7CC3"/>
                </a:solidFill>
              </a:rPr>
              <a:t>30000</a:t>
            </a:r>
            <a:r>
              <a:rPr lang="en"/>
              <a:t> x 31</a:t>
            </a:r>
            <a:r>
              <a:rPr b="1" baseline="30000" lang="en">
                <a:solidFill>
                  <a:srgbClr val="CC0000"/>
                </a:solidFill>
              </a:rPr>
              <a:t>2</a:t>
            </a:r>
            <a:r>
              <a:rPr lang="en"/>
              <a:t>) + (</a:t>
            </a:r>
            <a:r>
              <a:rPr lang="en">
                <a:solidFill>
                  <a:srgbClr val="8E7CC3"/>
                </a:solidFill>
              </a:rPr>
              <a:t>35488</a:t>
            </a:r>
            <a:r>
              <a:rPr lang="en"/>
              <a:t> x 31</a:t>
            </a:r>
            <a:r>
              <a:rPr b="1" baseline="30000" lang="en">
                <a:solidFill>
                  <a:srgbClr val="CC0000"/>
                </a:solidFill>
              </a:rPr>
              <a:t>1</a:t>
            </a:r>
            <a:r>
              <a:rPr lang="en"/>
              <a:t>) + (</a:t>
            </a:r>
            <a:r>
              <a:rPr lang="en">
                <a:solidFill>
                  <a:srgbClr val="8E7CC3"/>
                </a:solidFill>
              </a:rPr>
              <a:t>21496</a:t>
            </a:r>
            <a:r>
              <a:rPr lang="en"/>
              <a:t> x 31</a:t>
            </a:r>
            <a:r>
              <a:rPr b="1" baseline="30000" lang="en">
                <a:solidFill>
                  <a:srgbClr val="CC0000"/>
                </a:solidFill>
              </a:rPr>
              <a:t>0</a:t>
            </a:r>
            <a:r>
              <a:rPr lang="en"/>
              <a:t>) = 839,611,422</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You can verify this by trying the code below in Java:</a:t>
            </a:r>
            <a:endParaRPr/>
          </a:p>
        </p:txBody>
      </p:sp>
      <p:sp>
        <p:nvSpPr>
          <p:cNvPr id="1120" name="Google Shape;1120;p94"/>
          <p:cNvSpPr txBox="1"/>
          <p:nvPr/>
        </p:nvSpPr>
        <p:spPr>
          <a:xfrm>
            <a:off x="688625" y="3723725"/>
            <a:ext cx="7167000" cy="5541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F8B662"/>
                </a:solidFill>
                <a:highlight>
                  <a:schemeClr val="dk1"/>
                </a:highlight>
                <a:latin typeface="Consolas"/>
                <a:ea typeface="Consolas"/>
                <a:cs typeface="Consolas"/>
                <a:sym typeface="Consolas"/>
              </a:rPr>
              <a:t>System</a:t>
            </a:r>
            <a:r>
              <a:rPr b="1" lang="en" sz="2400">
                <a:solidFill>
                  <a:srgbClr val="8C9196"/>
                </a:solidFill>
                <a:highlight>
                  <a:schemeClr val="dk1"/>
                </a:highlight>
                <a:latin typeface="Consolas"/>
                <a:ea typeface="Consolas"/>
                <a:cs typeface="Consolas"/>
                <a:sym typeface="Consolas"/>
              </a:rPr>
              <a:t>.</a:t>
            </a:r>
            <a:r>
              <a:rPr b="1" lang="en" sz="2400">
                <a:solidFill>
                  <a:srgbClr val="E2E3E4"/>
                </a:solidFill>
                <a:highlight>
                  <a:schemeClr val="dk1"/>
                </a:highlight>
                <a:latin typeface="Consolas"/>
                <a:ea typeface="Consolas"/>
                <a:cs typeface="Consolas"/>
                <a:sym typeface="Consolas"/>
              </a:rPr>
              <a:t>out</a:t>
            </a:r>
            <a:r>
              <a:rPr b="1" lang="en" sz="2400">
                <a:solidFill>
                  <a:srgbClr val="8C9196"/>
                </a:solidFill>
                <a:highlight>
                  <a:schemeClr val="dk1"/>
                </a:highlight>
                <a:latin typeface="Consolas"/>
                <a:ea typeface="Consolas"/>
                <a:cs typeface="Consolas"/>
                <a:sym typeface="Consolas"/>
              </a:rPr>
              <a:t>.</a:t>
            </a:r>
            <a:r>
              <a:rPr b="1" lang="en" sz="2400">
                <a:solidFill>
                  <a:srgbClr val="5EB2B2"/>
                </a:solidFill>
                <a:highlight>
                  <a:schemeClr val="dk1"/>
                </a:highlight>
                <a:latin typeface="Consolas"/>
                <a:ea typeface="Consolas"/>
                <a:cs typeface="Consolas"/>
                <a:sym typeface="Consolas"/>
              </a:rPr>
              <a:t>println</a:t>
            </a:r>
            <a:r>
              <a:rPr b="1" lang="en" sz="2400">
                <a:solidFill>
                  <a:srgbClr val="E2E3E4"/>
                </a:solidFill>
                <a:highlight>
                  <a:schemeClr val="dk1"/>
                </a:highlight>
                <a:latin typeface="Consolas"/>
                <a:ea typeface="Consolas"/>
                <a:cs typeface="Consolas"/>
                <a:sym typeface="Consolas"/>
              </a:rPr>
              <a:t>(</a:t>
            </a:r>
            <a:r>
              <a:rPr b="1" lang="en" sz="2400">
                <a:solidFill>
                  <a:srgbClr val="A2CC9D"/>
                </a:solidFill>
                <a:highlight>
                  <a:schemeClr val="dk1"/>
                </a:highlight>
                <a:latin typeface="Consolas"/>
                <a:ea typeface="Consolas"/>
                <a:cs typeface="Consolas"/>
                <a:sym typeface="Consolas"/>
              </a:rPr>
              <a:t>"</a:t>
            </a:r>
            <a:r>
              <a:rPr lang="en" sz="2400">
                <a:solidFill>
                  <a:srgbClr val="A2CC9D"/>
                </a:solidFill>
                <a:highlight>
                  <a:schemeClr val="dk1"/>
                </a:highlight>
                <a:latin typeface="Consolas"/>
                <a:ea typeface="Consolas"/>
                <a:cs typeface="Consolas"/>
                <a:sym typeface="Consolas"/>
              </a:rPr>
              <a:t>横田誠司</a:t>
            </a:r>
            <a:r>
              <a:rPr b="1" lang="en" sz="2400">
                <a:solidFill>
                  <a:srgbClr val="A2CC9D"/>
                </a:solidFill>
                <a:highlight>
                  <a:schemeClr val="dk1"/>
                </a:highlight>
                <a:latin typeface="Consolas"/>
                <a:ea typeface="Consolas"/>
                <a:cs typeface="Consolas"/>
                <a:sym typeface="Consolas"/>
              </a:rPr>
              <a:t>"</a:t>
            </a:r>
            <a:r>
              <a:rPr b="1" lang="en" sz="2400">
                <a:solidFill>
                  <a:srgbClr val="8C9196"/>
                </a:solidFill>
                <a:highlight>
                  <a:schemeClr val="dk1"/>
                </a:highlight>
                <a:latin typeface="Consolas"/>
                <a:ea typeface="Consolas"/>
                <a:cs typeface="Consolas"/>
                <a:sym typeface="Consolas"/>
              </a:rPr>
              <a:t>.</a:t>
            </a:r>
            <a:r>
              <a:rPr b="1" lang="en" sz="2400">
                <a:solidFill>
                  <a:srgbClr val="5EB2B2"/>
                </a:solidFill>
                <a:highlight>
                  <a:schemeClr val="dk1"/>
                </a:highlight>
                <a:latin typeface="Consolas"/>
                <a:ea typeface="Consolas"/>
                <a:cs typeface="Consolas"/>
                <a:sym typeface="Consolas"/>
              </a:rPr>
              <a:t>hashCode</a:t>
            </a:r>
            <a:r>
              <a:rPr b="1" lang="en" sz="2400">
                <a:solidFill>
                  <a:srgbClr val="E2E3E4"/>
                </a:solidFill>
                <a:highlight>
                  <a:schemeClr val="dk1"/>
                </a:highlight>
                <a:latin typeface="Consolas"/>
                <a:ea typeface="Consolas"/>
                <a:cs typeface="Consolas"/>
                <a:sym typeface="Consolas"/>
              </a:rPr>
              <a:t>())</a:t>
            </a:r>
            <a:r>
              <a:rPr b="1" lang="en" sz="2400">
                <a:solidFill>
                  <a:srgbClr val="8C9196"/>
                </a:solidFill>
                <a:highlight>
                  <a:schemeClr val="dk1"/>
                </a:highlight>
                <a:latin typeface="Consolas"/>
                <a:ea typeface="Consolas"/>
                <a:cs typeface="Consolas"/>
                <a:sym typeface="Consolas"/>
              </a:rPr>
              <a:t>;</a:t>
            </a:r>
            <a:endParaRPr b="1" sz="2400">
              <a:latin typeface="Consolas"/>
              <a:ea typeface="Consolas"/>
              <a:cs typeface="Consolas"/>
              <a:sym typeface="Consolas"/>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9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Java Uses Base 31</a:t>
            </a:r>
            <a:endParaRPr/>
          </a:p>
        </p:txBody>
      </p:sp>
      <p:sp>
        <p:nvSpPr>
          <p:cNvPr id="1126" name="Google Shape;1126;p9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Because the range of our hashCode is finite, it is impossible to pursue unique factorizations for each String.</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Instead of base 40,959 or something larger, </a:t>
            </a:r>
            <a:r>
              <a:rPr b="1" lang="en">
                <a:solidFill>
                  <a:schemeClr val="accent3"/>
                </a:solidFill>
              </a:rPr>
              <a:t>Java uses 31</a:t>
            </a:r>
            <a:r>
              <a:rPr lang="en"/>
              <a:t>.</a:t>
            </a:r>
            <a:endParaRPr/>
          </a:p>
          <a:p>
            <a:pPr indent="-342900" lvl="0" marL="457200" rtl="0" algn="l">
              <a:spcBef>
                <a:spcPts val="600"/>
              </a:spcBef>
              <a:spcAft>
                <a:spcPts val="0"/>
              </a:spcAft>
              <a:buSzPts val="1800"/>
              <a:buChar char="●"/>
            </a:pPr>
            <a:r>
              <a:rPr lang="en">
                <a:solidFill>
                  <a:srgbClr val="8E7CC3"/>
                </a:solidFill>
              </a:rPr>
              <a:t>横田誠司</a:t>
            </a:r>
            <a:r>
              <a:rPr baseline="-25000" lang="en"/>
              <a:t>31</a:t>
            </a:r>
            <a:r>
              <a:rPr lang="en"/>
              <a:t> = (</a:t>
            </a:r>
            <a:r>
              <a:rPr lang="en">
                <a:solidFill>
                  <a:srgbClr val="8E7CC3"/>
                </a:solidFill>
              </a:rPr>
              <a:t>27178</a:t>
            </a:r>
            <a:r>
              <a:rPr lang="en"/>
              <a:t> x 31</a:t>
            </a:r>
            <a:r>
              <a:rPr b="1" baseline="30000" lang="en">
                <a:solidFill>
                  <a:srgbClr val="CC0000"/>
                </a:solidFill>
              </a:rPr>
              <a:t>3</a:t>
            </a:r>
            <a:r>
              <a:rPr lang="en"/>
              <a:t>) + (</a:t>
            </a:r>
            <a:r>
              <a:rPr lang="en">
                <a:solidFill>
                  <a:srgbClr val="8E7CC3"/>
                </a:solidFill>
              </a:rPr>
              <a:t>30000</a:t>
            </a:r>
            <a:r>
              <a:rPr lang="en"/>
              <a:t> x 31</a:t>
            </a:r>
            <a:r>
              <a:rPr b="1" baseline="30000" lang="en">
                <a:solidFill>
                  <a:srgbClr val="CC0000"/>
                </a:solidFill>
              </a:rPr>
              <a:t>2</a:t>
            </a:r>
            <a:r>
              <a:rPr lang="en"/>
              <a:t>) + (</a:t>
            </a:r>
            <a:r>
              <a:rPr lang="en">
                <a:solidFill>
                  <a:srgbClr val="8E7CC3"/>
                </a:solidFill>
              </a:rPr>
              <a:t>35488</a:t>
            </a:r>
            <a:r>
              <a:rPr lang="en"/>
              <a:t> x 31</a:t>
            </a:r>
            <a:r>
              <a:rPr b="1" baseline="30000" lang="en">
                <a:solidFill>
                  <a:srgbClr val="CC0000"/>
                </a:solidFill>
              </a:rPr>
              <a:t>1</a:t>
            </a:r>
            <a:r>
              <a:rPr lang="en"/>
              <a:t>) + (</a:t>
            </a:r>
            <a:r>
              <a:rPr lang="en">
                <a:solidFill>
                  <a:srgbClr val="8E7CC3"/>
                </a:solidFill>
              </a:rPr>
              <a:t>21496</a:t>
            </a:r>
            <a:r>
              <a:rPr lang="en"/>
              <a:t> x 31</a:t>
            </a:r>
            <a:r>
              <a:rPr b="1" baseline="30000" lang="en">
                <a:solidFill>
                  <a:srgbClr val="CC0000"/>
                </a:solidFill>
              </a:rPr>
              <a:t>0</a:t>
            </a:r>
            <a:r>
              <a:rPr lang="en"/>
              <a:t>) = 839,611,422</a:t>
            </a:r>
            <a:endParaRPr/>
          </a:p>
          <a:p>
            <a:pPr indent="0" lvl="0" marL="0" rtl="0" algn="l">
              <a:spcBef>
                <a:spcPts val="600"/>
              </a:spcBef>
              <a:spcAft>
                <a:spcPts val="0"/>
              </a:spcAft>
              <a:buNone/>
            </a:pPr>
            <a:r>
              <a:rPr lang="en"/>
              <a:t>Of course there are infinitely many other strings that also map to </a:t>
            </a:r>
            <a:r>
              <a:rPr lang="en"/>
              <a:t>839,611,422</a:t>
            </a:r>
            <a:r>
              <a:rPr lang="en"/>
              <a:t>.</a:t>
            </a:r>
            <a:endParaRPr/>
          </a:p>
          <a:p>
            <a:pPr indent="-342900" lvl="0" marL="457200" rtl="0" algn="l">
              <a:spcBef>
                <a:spcPts val="600"/>
              </a:spcBef>
              <a:spcAft>
                <a:spcPts val="0"/>
              </a:spcAft>
              <a:buSzPts val="1800"/>
              <a:buChar char="●"/>
            </a:pPr>
            <a:r>
              <a:rPr lang="en"/>
              <a:t>Example: </a:t>
            </a:r>
            <a:r>
              <a:rPr lang="en">
                <a:solidFill>
                  <a:srgbClr val="8E7CC3"/>
                </a:solidFill>
              </a:rPr>
              <a:t>±EreWn</a:t>
            </a:r>
            <a:r>
              <a:rPr baseline="-25000" lang="en"/>
              <a:t>31</a:t>
            </a:r>
            <a:r>
              <a:rPr lang="en"/>
              <a:t>= (</a:t>
            </a:r>
            <a:r>
              <a:rPr lang="en">
                <a:solidFill>
                  <a:srgbClr val="8E7CC3"/>
                </a:solidFill>
              </a:rPr>
              <a:t>177</a:t>
            </a:r>
            <a:r>
              <a:rPr lang="en"/>
              <a:t> x 31</a:t>
            </a:r>
            <a:r>
              <a:rPr b="1" baseline="30000" lang="en">
                <a:solidFill>
                  <a:srgbClr val="CC0000"/>
                </a:solidFill>
              </a:rPr>
              <a:t>5</a:t>
            </a:r>
            <a:r>
              <a:rPr lang="en"/>
              <a:t>) + (</a:t>
            </a:r>
            <a:r>
              <a:rPr lang="en">
                <a:solidFill>
                  <a:srgbClr val="8E7CC3"/>
                </a:solidFill>
              </a:rPr>
              <a:t>69</a:t>
            </a:r>
            <a:r>
              <a:rPr lang="en"/>
              <a:t> x 31</a:t>
            </a:r>
            <a:r>
              <a:rPr b="1" baseline="30000" lang="en">
                <a:solidFill>
                  <a:srgbClr val="CC0000"/>
                </a:solidFill>
              </a:rPr>
              <a:t>4</a:t>
            </a:r>
            <a:r>
              <a:rPr lang="en"/>
              <a:t>) + (</a:t>
            </a:r>
            <a:r>
              <a:rPr lang="en">
                <a:solidFill>
                  <a:srgbClr val="8E7CC3"/>
                </a:solidFill>
              </a:rPr>
              <a:t>114</a:t>
            </a:r>
            <a:r>
              <a:rPr lang="en"/>
              <a:t> x 31</a:t>
            </a:r>
            <a:r>
              <a:rPr b="1" baseline="30000" lang="en">
                <a:solidFill>
                  <a:srgbClr val="CC0000"/>
                </a:solidFill>
              </a:rPr>
              <a:t>3</a:t>
            </a:r>
            <a:r>
              <a:rPr lang="en"/>
              <a:t>) + (</a:t>
            </a:r>
            <a:r>
              <a:rPr lang="en">
                <a:solidFill>
                  <a:srgbClr val="8E7CC3"/>
                </a:solidFill>
              </a:rPr>
              <a:t>101</a:t>
            </a:r>
            <a:r>
              <a:rPr lang="en"/>
              <a:t> x 31</a:t>
            </a:r>
            <a:r>
              <a:rPr b="1" baseline="30000" lang="en">
                <a:solidFill>
                  <a:srgbClr val="CC0000"/>
                </a:solidFill>
              </a:rPr>
              <a:t>2</a:t>
            </a:r>
            <a:r>
              <a:rPr lang="en"/>
              <a:t>) + (</a:t>
            </a:r>
            <a:r>
              <a:rPr lang="en">
                <a:solidFill>
                  <a:srgbClr val="8E7CC3"/>
                </a:solidFill>
              </a:rPr>
              <a:t>87</a:t>
            </a:r>
            <a:r>
              <a:rPr lang="en"/>
              <a:t> x 31</a:t>
            </a:r>
            <a:r>
              <a:rPr b="1" baseline="30000" lang="en">
                <a:solidFill>
                  <a:srgbClr val="CC0000"/>
                </a:solidFill>
              </a:rPr>
              <a:t>1</a:t>
            </a:r>
            <a:r>
              <a:rPr lang="en"/>
              <a:t>) + (</a:t>
            </a:r>
            <a:r>
              <a:rPr lang="en">
                <a:solidFill>
                  <a:srgbClr val="8E7CC3"/>
                </a:solidFill>
              </a:rPr>
              <a:t>110</a:t>
            </a:r>
            <a:r>
              <a:rPr lang="en"/>
              <a:t> x 31</a:t>
            </a:r>
            <a:r>
              <a:rPr b="1" baseline="30000" lang="en">
                <a:solidFill>
                  <a:srgbClr val="CC0000"/>
                </a:solidFill>
              </a:rPr>
              <a:t>0</a:t>
            </a:r>
            <a:r>
              <a:rPr lang="en"/>
              <a:t>) = </a:t>
            </a:r>
            <a:r>
              <a:rPr lang="en"/>
              <a:t>5,134,578,718</a:t>
            </a:r>
            <a:endParaRPr/>
          </a:p>
          <a:p>
            <a:pPr indent="-342900" lvl="0" marL="457200" rtl="0" algn="l">
              <a:spcBef>
                <a:spcPts val="0"/>
              </a:spcBef>
              <a:spcAft>
                <a:spcPts val="0"/>
              </a:spcAft>
              <a:buSzPts val="1800"/>
              <a:buChar char="●"/>
            </a:pPr>
            <a:r>
              <a:rPr lang="en"/>
              <a:t>After overflow, </a:t>
            </a:r>
            <a:r>
              <a:rPr lang="en"/>
              <a:t>5,134,578,718</a:t>
            </a:r>
            <a:r>
              <a:rPr lang="en"/>
              <a:t> is just </a:t>
            </a:r>
            <a:r>
              <a:rPr lang="en"/>
              <a:t>839,611,422</a:t>
            </a:r>
            <a:r>
              <a:rPr lang="en"/>
              <a:t>. </a:t>
            </a:r>
            <a:endParaRPr/>
          </a:p>
        </p:txBody>
      </p:sp>
      <p:sp>
        <p:nvSpPr>
          <p:cNvPr id="1127" name="Google Shape;1127;p95"/>
          <p:cNvSpPr txBox="1"/>
          <p:nvPr/>
        </p:nvSpPr>
        <p:spPr>
          <a:xfrm>
            <a:off x="688625" y="3952325"/>
            <a:ext cx="7898100" cy="9234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F8B662"/>
                </a:solidFill>
                <a:highlight>
                  <a:schemeClr val="dk1"/>
                </a:highlight>
                <a:latin typeface="Consolas"/>
                <a:ea typeface="Consolas"/>
                <a:cs typeface="Consolas"/>
                <a:sym typeface="Consolas"/>
              </a:rPr>
              <a:t>System</a:t>
            </a:r>
            <a:r>
              <a:rPr b="1" lang="en" sz="2400">
                <a:solidFill>
                  <a:srgbClr val="8C9196"/>
                </a:solidFill>
                <a:highlight>
                  <a:schemeClr val="dk1"/>
                </a:highlight>
                <a:latin typeface="Consolas"/>
                <a:ea typeface="Consolas"/>
                <a:cs typeface="Consolas"/>
                <a:sym typeface="Consolas"/>
              </a:rPr>
              <a:t>.</a:t>
            </a:r>
            <a:r>
              <a:rPr b="1" lang="en" sz="2400">
                <a:solidFill>
                  <a:srgbClr val="E2E3E4"/>
                </a:solidFill>
                <a:highlight>
                  <a:schemeClr val="dk1"/>
                </a:highlight>
                <a:latin typeface="Consolas"/>
                <a:ea typeface="Consolas"/>
                <a:cs typeface="Consolas"/>
                <a:sym typeface="Consolas"/>
              </a:rPr>
              <a:t>out</a:t>
            </a:r>
            <a:r>
              <a:rPr b="1" lang="en" sz="2400">
                <a:solidFill>
                  <a:srgbClr val="8C9196"/>
                </a:solidFill>
                <a:highlight>
                  <a:schemeClr val="dk1"/>
                </a:highlight>
                <a:latin typeface="Consolas"/>
                <a:ea typeface="Consolas"/>
                <a:cs typeface="Consolas"/>
                <a:sym typeface="Consolas"/>
              </a:rPr>
              <a:t>.</a:t>
            </a:r>
            <a:r>
              <a:rPr b="1" lang="en" sz="2400">
                <a:solidFill>
                  <a:srgbClr val="5EB2B2"/>
                </a:solidFill>
                <a:highlight>
                  <a:schemeClr val="dk1"/>
                </a:highlight>
                <a:latin typeface="Consolas"/>
                <a:ea typeface="Consolas"/>
                <a:cs typeface="Consolas"/>
                <a:sym typeface="Consolas"/>
              </a:rPr>
              <a:t>println</a:t>
            </a:r>
            <a:r>
              <a:rPr b="1" lang="en" sz="2400">
                <a:solidFill>
                  <a:srgbClr val="E2E3E4"/>
                </a:solidFill>
                <a:highlight>
                  <a:schemeClr val="dk1"/>
                </a:highlight>
                <a:latin typeface="Consolas"/>
                <a:ea typeface="Consolas"/>
                <a:cs typeface="Consolas"/>
                <a:sym typeface="Consolas"/>
              </a:rPr>
              <a:t>(</a:t>
            </a:r>
            <a:r>
              <a:rPr b="1" lang="en" sz="2400">
                <a:solidFill>
                  <a:srgbClr val="A2CC9D"/>
                </a:solidFill>
                <a:highlight>
                  <a:schemeClr val="dk1"/>
                </a:highlight>
                <a:latin typeface="Consolas"/>
                <a:ea typeface="Consolas"/>
                <a:cs typeface="Consolas"/>
                <a:sym typeface="Consolas"/>
              </a:rPr>
              <a:t>"</a:t>
            </a:r>
            <a:r>
              <a:rPr lang="en" sz="2400">
                <a:solidFill>
                  <a:srgbClr val="A2CC9D"/>
                </a:solidFill>
                <a:highlight>
                  <a:schemeClr val="dk1"/>
                </a:highlight>
                <a:latin typeface="Consolas"/>
                <a:ea typeface="Consolas"/>
                <a:cs typeface="Consolas"/>
                <a:sym typeface="Consolas"/>
              </a:rPr>
              <a:t>横田誠司</a:t>
            </a:r>
            <a:r>
              <a:rPr b="1" lang="en" sz="2400">
                <a:solidFill>
                  <a:srgbClr val="A2CC9D"/>
                </a:solidFill>
                <a:highlight>
                  <a:schemeClr val="dk1"/>
                </a:highlight>
                <a:latin typeface="Consolas"/>
                <a:ea typeface="Consolas"/>
                <a:cs typeface="Consolas"/>
                <a:sym typeface="Consolas"/>
              </a:rPr>
              <a:t>"</a:t>
            </a:r>
            <a:r>
              <a:rPr b="1" lang="en" sz="2400">
                <a:solidFill>
                  <a:srgbClr val="8C9196"/>
                </a:solidFill>
                <a:highlight>
                  <a:schemeClr val="dk1"/>
                </a:highlight>
                <a:latin typeface="Consolas"/>
                <a:ea typeface="Consolas"/>
                <a:cs typeface="Consolas"/>
                <a:sym typeface="Consolas"/>
              </a:rPr>
              <a:t>.</a:t>
            </a:r>
            <a:r>
              <a:rPr b="1" lang="en" sz="2400">
                <a:solidFill>
                  <a:srgbClr val="5EB2B2"/>
                </a:solidFill>
                <a:highlight>
                  <a:schemeClr val="dk1"/>
                </a:highlight>
                <a:latin typeface="Consolas"/>
                <a:ea typeface="Consolas"/>
                <a:cs typeface="Consolas"/>
                <a:sym typeface="Consolas"/>
              </a:rPr>
              <a:t>hashCode</a:t>
            </a:r>
            <a:r>
              <a:rPr b="1" lang="en" sz="2400">
                <a:solidFill>
                  <a:srgbClr val="E2E3E4"/>
                </a:solidFill>
                <a:highlight>
                  <a:schemeClr val="dk1"/>
                </a:highlight>
                <a:latin typeface="Consolas"/>
                <a:ea typeface="Consolas"/>
                <a:cs typeface="Consolas"/>
                <a:sym typeface="Consolas"/>
              </a:rPr>
              <a:t>())</a:t>
            </a:r>
            <a:r>
              <a:rPr b="1" lang="en" sz="2400">
                <a:solidFill>
                  <a:srgbClr val="8C9196"/>
                </a:solidFill>
                <a:highlight>
                  <a:schemeClr val="dk1"/>
                </a:highlight>
                <a:latin typeface="Consolas"/>
                <a:ea typeface="Consolas"/>
                <a:cs typeface="Consolas"/>
                <a:sym typeface="Consolas"/>
              </a:rPr>
              <a:t>;</a:t>
            </a:r>
            <a:endParaRPr b="1" sz="2400">
              <a:solidFill>
                <a:srgbClr val="8C9196"/>
              </a:solidFill>
              <a:highlight>
                <a:schemeClr val="dk1"/>
              </a:highlight>
              <a:latin typeface="Consolas"/>
              <a:ea typeface="Consolas"/>
              <a:cs typeface="Consolas"/>
              <a:sym typeface="Consolas"/>
            </a:endParaRPr>
          </a:p>
          <a:p>
            <a:pPr indent="0" lvl="0" marL="0" rtl="0" algn="l">
              <a:spcBef>
                <a:spcPts val="0"/>
              </a:spcBef>
              <a:spcAft>
                <a:spcPts val="0"/>
              </a:spcAft>
              <a:buNone/>
            </a:pPr>
            <a:r>
              <a:rPr b="1" lang="en" sz="2400">
                <a:solidFill>
                  <a:srgbClr val="F8B662"/>
                </a:solidFill>
                <a:highlight>
                  <a:schemeClr val="dk1"/>
                </a:highlight>
                <a:latin typeface="Consolas"/>
                <a:ea typeface="Consolas"/>
                <a:cs typeface="Consolas"/>
                <a:sym typeface="Consolas"/>
              </a:rPr>
              <a:t>System</a:t>
            </a:r>
            <a:r>
              <a:rPr b="1" lang="en" sz="2400">
                <a:solidFill>
                  <a:srgbClr val="8C9196"/>
                </a:solidFill>
                <a:highlight>
                  <a:schemeClr val="dk1"/>
                </a:highlight>
                <a:latin typeface="Consolas"/>
                <a:ea typeface="Consolas"/>
                <a:cs typeface="Consolas"/>
                <a:sym typeface="Consolas"/>
              </a:rPr>
              <a:t>.</a:t>
            </a:r>
            <a:r>
              <a:rPr b="1" lang="en" sz="2400">
                <a:solidFill>
                  <a:srgbClr val="E2E3E4"/>
                </a:solidFill>
                <a:highlight>
                  <a:schemeClr val="dk1"/>
                </a:highlight>
                <a:latin typeface="Consolas"/>
                <a:ea typeface="Consolas"/>
                <a:cs typeface="Consolas"/>
                <a:sym typeface="Consolas"/>
              </a:rPr>
              <a:t>out</a:t>
            </a:r>
            <a:r>
              <a:rPr b="1" lang="en" sz="2400">
                <a:solidFill>
                  <a:srgbClr val="8C9196"/>
                </a:solidFill>
                <a:highlight>
                  <a:schemeClr val="dk1"/>
                </a:highlight>
                <a:latin typeface="Consolas"/>
                <a:ea typeface="Consolas"/>
                <a:cs typeface="Consolas"/>
                <a:sym typeface="Consolas"/>
              </a:rPr>
              <a:t>.</a:t>
            </a:r>
            <a:r>
              <a:rPr b="1" lang="en" sz="2400">
                <a:solidFill>
                  <a:srgbClr val="5EB2B2"/>
                </a:solidFill>
                <a:highlight>
                  <a:schemeClr val="dk1"/>
                </a:highlight>
                <a:latin typeface="Consolas"/>
                <a:ea typeface="Consolas"/>
                <a:cs typeface="Consolas"/>
                <a:sym typeface="Consolas"/>
              </a:rPr>
              <a:t>println</a:t>
            </a:r>
            <a:r>
              <a:rPr b="1" lang="en" sz="2400">
                <a:solidFill>
                  <a:srgbClr val="E2E3E4"/>
                </a:solidFill>
                <a:highlight>
                  <a:schemeClr val="dk1"/>
                </a:highlight>
                <a:latin typeface="Consolas"/>
                <a:ea typeface="Consolas"/>
                <a:cs typeface="Consolas"/>
                <a:sym typeface="Consolas"/>
              </a:rPr>
              <a:t>(</a:t>
            </a:r>
            <a:r>
              <a:rPr b="1" lang="en" sz="2400">
                <a:solidFill>
                  <a:srgbClr val="A2CC9D"/>
                </a:solidFill>
                <a:highlight>
                  <a:schemeClr val="dk1"/>
                </a:highlight>
                <a:latin typeface="Consolas"/>
                <a:ea typeface="Consolas"/>
                <a:cs typeface="Consolas"/>
                <a:sym typeface="Consolas"/>
              </a:rPr>
              <a:t>"</a:t>
            </a:r>
            <a:r>
              <a:rPr lang="en" sz="2400">
                <a:solidFill>
                  <a:srgbClr val="A2CC9D"/>
                </a:solidFill>
                <a:highlight>
                  <a:schemeClr val="dk1"/>
                </a:highlight>
                <a:latin typeface="Consolas"/>
                <a:ea typeface="Consolas"/>
                <a:cs typeface="Consolas"/>
                <a:sym typeface="Consolas"/>
              </a:rPr>
              <a:t>±EreWn</a:t>
            </a:r>
            <a:r>
              <a:rPr b="1" lang="en" sz="2400">
                <a:solidFill>
                  <a:srgbClr val="A2CC9D"/>
                </a:solidFill>
                <a:highlight>
                  <a:schemeClr val="dk1"/>
                </a:highlight>
                <a:latin typeface="Consolas"/>
                <a:ea typeface="Consolas"/>
                <a:cs typeface="Consolas"/>
                <a:sym typeface="Consolas"/>
              </a:rPr>
              <a:t>"</a:t>
            </a:r>
            <a:r>
              <a:rPr b="1" lang="en" sz="2400">
                <a:solidFill>
                  <a:srgbClr val="8C9196"/>
                </a:solidFill>
                <a:highlight>
                  <a:schemeClr val="dk1"/>
                </a:highlight>
                <a:latin typeface="Consolas"/>
                <a:ea typeface="Consolas"/>
                <a:cs typeface="Consolas"/>
                <a:sym typeface="Consolas"/>
              </a:rPr>
              <a:t>.</a:t>
            </a:r>
            <a:r>
              <a:rPr b="1" lang="en" sz="2400">
                <a:solidFill>
                  <a:srgbClr val="5EB2B2"/>
                </a:solidFill>
                <a:highlight>
                  <a:schemeClr val="dk1"/>
                </a:highlight>
                <a:latin typeface="Consolas"/>
                <a:ea typeface="Consolas"/>
                <a:cs typeface="Consolas"/>
                <a:sym typeface="Consolas"/>
              </a:rPr>
              <a:t>hashCode</a:t>
            </a:r>
            <a:r>
              <a:rPr b="1" lang="en" sz="2400">
                <a:solidFill>
                  <a:srgbClr val="E2E3E4"/>
                </a:solidFill>
                <a:highlight>
                  <a:schemeClr val="dk1"/>
                </a:highlight>
                <a:latin typeface="Consolas"/>
                <a:ea typeface="Consolas"/>
                <a:cs typeface="Consolas"/>
                <a:sym typeface="Consolas"/>
              </a:rPr>
              <a:t>())</a:t>
            </a:r>
            <a:r>
              <a:rPr b="1" lang="en" sz="2400">
                <a:solidFill>
                  <a:srgbClr val="8C9196"/>
                </a:solidFill>
                <a:highlight>
                  <a:schemeClr val="dk1"/>
                </a:highlight>
                <a:latin typeface="Consolas"/>
                <a:ea typeface="Consolas"/>
                <a:cs typeface="Consolas"/>
                <a:sym typeface="Consolas"/>
              </a:rPr>
              <a:t>;</a:t>
            </a:r>
            <a:endParaRPr b="1" sz="2400">
              <a:solidFill>
                <a:srgbClr val="8C9196"/>
              </a:solidFill>
              <a:highlight>
                <a:schemeClr val="dk1"/>
              </a:highlight>
              <a:latin typeface="Consolas"/>
              <a:ea typeface="Consolas"/>
              <a:cs typeface="Consolas"/>
              <a:sym typeface="Consolas"/>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9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Hash Table</a:t>
            </a:r>
            <a:endParaRPr/>
          </a:p>
        </p:txBody>
      </p:sp>
      <p:sp>
        <p:nvSpPr>
          <p:cNvPr id="1133" name="Google Shape;1133;p9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What we’ve just created here is called a </a:t>
            </a:r>
            <a:r>
              <a:rPr b="1" lang="en"/>
              <a:t>hash table</a:t>
            </a:r>
            <a:r>
              <a:rPr lang="en"/>
              <a:t>.</a:t>
            </a:r>
            <a:endParaRPr/>
          </a:p>
          <a:p>
            <a:pPr indent="-342900" lvl="0" marL="457200" rtl="0" algn="l">
              <a:spcBef>
                <a:spcPts val="600"/>
              </a:spcBef>
              <a:spcAft>
                <a:spcPts val="0"/>
              </a:spcAft>
              <a:buSzPts val="1800"/>
              <a:buChar char="●"/>
            </a:pPr>
            <a:r>
              <a:rPr i="1" lang="en"/>
              <a:t>Data</a:t>
            </a:r>
            <a:r>
              <a:rPr lang="en"/>
              <a:t> is converted by a </a:t>
            </a:r>
            <a:r>
              <a:rPr b="1" lang="en"/>
              <a:t>hash function</a:t>
            </a:r>
            <a:r>
              <a:rPr lang="en"/>
              <a:t> into an integer representation called a </a:t>
            </a:r>
            <a:r>
              <a:rPr b="1" lang="en"/>
              <a:t>hash code</a:t>
            </a:r>
            <a:r>
              <a:rPr lang="en"/>
              <a:t>. Range of possible hash codes is -2,147,483,648 to </a:t>
            </a:r>
            <a:r>
              <a:rPr lang="en"/>
              <a:t>2,147,483,647.</a:t>
            </a:r>
            <a:endParaRPr/>
          </a:p>
          <a:p>
            <a:pPr indent="-342900" lvl="0" marL="457200" rtl="0" algn="l">
              <a:spcBef>
                <a:spcPts val="600"/>
              </a:spcBef>
              <a:spcAft>
                <a:spcPts val="0"/>
              </a:spcAft>
              <a:buSzPts val="1800"/>
              <a:buChar char="●"/>
            </a:pPr>
            <a:r>
              <a:rPr lang="en"/>
              <a:t>The </a:t>
            </a:r>
            <a:r>
              <a:rPr b="1" lang="en"/>
              <a:t>hash code</a:t>
            </a:r>
            <a:r>
              <a:rPr lang="en"/>
              <a:t> is then </a:t>
            </a:r>
            <a:r>
              <a:rPr b="1" lang="en"/>
              <a:t>reduced</a:t>
            </a:r>
            <a:r>
              <a:rPr lang="en"/>
              <a:t> to a valid </a:t>
            </a:r>
            <a:r>
              <a:rPr i="1" lang="en"/>
              <a:t>index</a:t>
            </a:r>
            <a:r>
              <a:rPr lang="en"/>
              <a:t>, usually using the modulus operator, e.g. 2348762878 % 10 = 8.</a:t>
            </a:r>
            <a:endParaRPr/>
          </a:p>
        </p:txBody>
      </p:sp>
      <p:sp>
        <p:nvSpPr>
          <p:cNvPr id="1134" name="Google Shape;1134;p96"/>
          <p:cNvSpPr/>
          <p:nvPr/>
        </p:nvSpPr>
        <p:spPr>
          <a:xfrm>
            <a:off x="5273116" y="330227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135" name="Google Shape;1135;p96"/>
          <p:cNvSpPr/>
          <p:nvPr/>
        </p:nvSpPr>
        <p:spPr>
          <a:xfrm>
            <a:off x="5273116" y="3536660"/>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136" name="Google Shape;1136;p96"/>
          <p:cNvSpPr/>
          <p:nvPr/>
        </p:nvSpPr>
        <p:spPr>
          <a:xfrm>
            <a:off x="5273116" y="284021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1137" name="Google Shape;1137;p96"/>
          <p:cNvGrpSpPr/>
          <p:nvPr/>
        </p:nvGrpSpPr>
        <p:grpSpPr>
          <a:xfrm>
            <a:off x="5273116" y="2599794"/>
            <a:ext cx="335400" cy="237000"/>
            <a:chOff x="1911775" y="4636234"/>
            <a:chExt cx="335400" cy="237000"/>
          </a:xfrm>
        </p:grpSpPr>
        <p:sp>
          <p:nvSpPr>
            <p:cNvPr id="1138" name="Google Shape;1138;p96"/>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139" name="Google Shape;1139;p96"/>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1140" name="Google Shape;1140;p96"/>
          <p:cNvSpPr/>
          <p:nvPr/>
        </p:nvSpPr>
        <p:spPr>
          <a:xfrm>
            <a:off x="5273116" y="3074073"/>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141" name="Google Shape;1141;p96"/>
          <p:cNvSpPr/>
          <p:nvPr/>
        </p:nvSpPr>
        <p:spPr>
          <a:xfrm>
            <a:off x="5273116" y="23659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142" name="Google Shape;1142;p96"/>
          <p:cNvSpPr txBox="1"/>
          <p:nvPr/>
        </p:nvSpPr>
        <p:spPr>
          <a:xfrm>
            <a:off x="4825850" y="2318525"/>
            <a:ext cx="438600" cy="251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7</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8</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9</a:t>
            </a:r>
            <a:endParaRPr sz="1500">
              <a:latin typeface="Consolas"/>
              <a:ea typeface="Consolas"/>
              <a:cs typeface="Consolas"/>
              <a:sym typeface="Consolas"/>
            </a:endParaRPr>
          </a:p>
        </p:txBody>
      </p:sp>
      <p:sp>
        <p:nvSpPr>
          <p:cNvPr id="1143" name="Google Shape;1143;p96"/>
          <p:cNvSpPr/>
          <p:nvPr/>
        </p:nvSpPr>
        <p:spPr>
          <a:xfrm>
            <a:off x="5273116" y="4240326"/>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144" name="Google Shape;1144;p96"/>
          <p:cNvSpPr/>
          <p:nvPr/>
        </p:nvSpPr>
        <p:spPr>
          <a:xfrm>
            <a:off x="5273116" y="400029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1145" name="Google Shape;1145;p96"/>
          <p:cNvGrpSpPr/>
          <p:nvPr/>
        </p:nvGrpSpPr>
        <p:grpSpPr>
          <a:xfrm>
            <a:off x="5273116" y="3766442"/>
            <a:ext cx="335400" cy="237000"/>
            <a:chOff x="1911775" y="4636234"/>
            <a:chExt cx="335400" cy="237000"/>
          </a:xfrm>
        </p:grpSpPr>
        <p:sp>
          <p:nvSpPr>
            <p:cNvPr id="1146" name="Google Shape;1146;p96"/>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147" name="Google Shape;1147;p96"/>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cxnSp>
        <p:nvCxnSpPr>
          <p:cNvPr id="1148" name="Google Shape;1148;p96"/>
          <p:cNvCxnSpPr>
            <a:endCxn id="1149" idx="1"/>
          </p:cNvCxnSpPr>
          <p:nvPr/>
        </p:nvCxnSpPr>
        <p:spPr>
          <a:xfrm flipH="1" rot="10800000">
            <a:off x="5428625" y="4358825"/>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150" name="Google Shape;1150;p96"/>
          <p:cNvSpPr/>
          <p:nvPr/>
        </p:nvSpPr>
        <p:spPr>
          <a:xfrm>
            <a:off x="5273116" y="447470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151" name="Google Shape;1151;p96"/>
          <p:cNvCxnSpPr>
            <a:endCxn id="1152" idx="1"/>
          </p:cNvCxnSpPr>
          <p:nvPr/>
        </p:nvCxnSpPr>
        <p:spPr>
          <a:xfrm>
            <a:off x="5437925" y="4590174"/>
            <a:ext cx="368700" cy="0"/>
          </a:xfrm>
          <a:prstGeom prst="straightConnector1">
            <a:avLst/>
          </a:prstGeom>
          <a:noFill/>
          <a:ln cap="flat" cmpd="sng" w="19050">
            <a:solidFill>
              <a:schemeClr val="dk2"/>
            </a:solidFill>
            <a:prstDash val="solid"/>
            <a:round/>
            <a:headEnd len="med" w="med" type="none"/>
            <a:tailEnd len="med" w="med" type="triangle"/>
          </a:ln>
        </p:spPr>
      </p:cxnSp>
      <p:sp>
        <p:nvSpPr>
          <p:cNvPr id="1149" name="Google Shape;1149;p96"/>
          <p:cNvSpPr/>
          <p:nvPr/>
        </p:nvSpPr>
        <p:spPr>
          <a:xfrm>
            <a:off x="5806625" y="4240325"/>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bee</a:t>
            </a:r>
            <a:endParaRPr/>
          </a:p>
        </p:txBody>
      </p:sp>
      <p:sp>
        <p:nvSpPr>
          <p:cNvPr id="1153" name="Google Shape;1153;p96"/>
          <p:cNvSpPr/>
          <p:nvPr/>
        </p:nvSpPr>
        <p:spPr>
          <a:xfrm>
            <a:off x="5771424" y="2357250"/>
            <a:ext cx="555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抱抱</a:t>
            </a:r>
            <a:endParaRPr>
              <a:latin typeface="Consolas"/>
              <a:ea typeface="Consolas"/>
              <a:cs typeface="Consolas"/>
              <a:sym typeface="Consolas"/>
            </a:endParaRPr>
          </a:p>
        </p:txBody>
      </p:sp>
      <p:cxnSp>
        <p:nvCxnSpPr>
          <p:cNvPr id="1154" name="Google Shape;1154;p96"/>
          <p:cNvCxnSpPr>
            <a:stCxn id="1155" idx="3"/>
            <a:endCxn id="1153" idx="1"/>
          </p:cNvCxnSpPr>
          <p:nvPr/>
        </p:nvCxnSpPr>
        <p:spPr>
          <a:xfrm>
            <a:off x="5446524" y="2484450"/>
            <a:ext cx="324900" cy="0"/>
          </a:xfrm>
          <a:prstGeom prst="straightConnector1">
            <a:avLst/>
          </a:prstGeom>
          <a:noFill/>
          <a:ln cap="flat" cmpd="sng" w="19050">
            <a:solidFill>
              <a:schemeClr val="dk2"/>
            </a:solidFill>
            <a:prstDash val="solid"/>
            <a:round/>
            <a:headEnd len="med" w="med" type="none"/>
            <a:tailEnd len="med" w="med" type="triangle"/>
          </a:ln>
        </p:spPr>
      </p:cxnSp>
      <p:sp>
        <p:nvSpPr>
          <p:cNvPr id="1152" name="Google Shape;1152;p96"/>
          <p:cNvSpPr/>
          <p:nvPr/>
        </p:nvSpPr>
        <p:spPr>
          <a:xfrm>
            <a:off x="5806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están</a:t>
            </a:r>
            <a:endParaRPr/>
          </a:p>
        </p:txBody>
      </p:sp>
      <p:sp>
        <p:nvSpPr>
          <p:cNvPr id="1156" name="Google Shape;1156;p96"/>
          <p:cNvSpPr txBox="1"/>
          <p:nvPr/>
        </p:nvSpPr>
        <p:spPr>
          <a:xfrm>
            <a:off x="631975" y="2949850"/>
            <a:ext cx="576900" cy="326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抱抱</a:t>
            </a:r>
            <a:endParaRPr/>
          </a:p>
        </p:txBody>
      </p:sp>
      <p:sp>
        <p:nvSpPr>
          <p:cNvPr id="1157" name="Google Shape;1157;p96"/>
          <p:cNvSpPr txBox="1"/>
          <p:nvPr/>
        </p:nvSpPr>
        <p:spPr>
          <a:xfrm>
            <a:off x="1526825" y="2949850"/>
            <a:ext cx="13854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hashCode()</a:t>
            </a:r>
            <a:endParaRPr>
              <a:latin typeface="Consolas"/>
              <a:ea typeface="Consolas"/>
              <a:cs typeface="Consolas"/>
              <a:sym typeface="Consolas"/>
            </a:endParaRPr>
          </a:p>
        </p:txBody>
      </p:sp>
      <p:cxnSp>
        <p:nvCxnSpPr>
          <p:cNvPr id="1158" name="Google Shape;1158;p96"/>
          <p:cNvCxnSpPr>
            <a:stCxn id="1156" idx="3"/>
            <a:endCxn id="1157" idx="1"/>
          </p:cNvCxnSpPr>
          <p:nvPr/>
        </p:nvCxnSpPr>
        <p:spPr>
          <a:xfrm>
            <a:off x="1208875" y="3112900"/>
            <a:ext cx="318000" cy="0"/>
          </a:xfrm>
          <a:prstGeom prst="straightConnector1">
            <a:avLst/>
          </a:prstGeom>
          <a:noFill/>
          <a:ln cap="flat" cmpd="sng" w="19050">
            <a:solidFill>
              <a:schemeClr val="dk2"/>
            </a:solidFill>
            <a:prstDash val="solid"/>
            <a:round/>
            <a:headEnd len="med" w="med" type="none"/>
            <a:tailEnd len="med" w="med" type="triangle"/>
          </a:ln>
        </p:spPr>
      </p:cxnSp>
      <p:sp>
        <p:nvSpPr>
          <p:cNvPr id="1159" name="Google Shape;1159;p96"/>
          <p:cNvSpPr txBox="1"/>
          <p:nvPr/>
        </p:nvSpPr>
        <p:spPr>
          <a:xfrm>
            <a:off x="3215350" y="2949850"/>
            <a:ext cx="1333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1034854400</a:t>
            </a:r>
            <a:endParaRPr>
              <a:latin typeface="Consolas"/>
              <a:ea typeface="Consolas"/>
              <a:cs typeface="Consolas"/>
              <a:sym typeface="Consolas"/>
            </a:endParaRPr>
          </a:p>
        </p:txBody>
      </p:sp>
      <p:cxnSp>
        <p:nvCxnSpPr>
          <p:cNvPr id="1160" name="Google Shape;1160;p96"/>
          <p:cNvCxnSpPr>
            <a:stCxn id="1157" idx="3"/>
            <a:endCxn id="1159" idx="1"/>
          </p:cNvCxnSpPr>
          <p:nvPr/>
        </p:nvCxnSpPr>
        <p:spPr>
          <a:xfrm>
            <a:off x="2912225" y="3112900"/>
            <a:ext cx="303000" cy="0"/>
          </a:xfrm>
          <a:prstGeom prst="straightConnector1">
            <a:avLst/>
          </a:prstGeom>
          <a:noFill/>
          <a:ln cap="flat" cmpd="sng" w="19050">
            <a:solidFill>
              <a:schemeClr val="dk2"/>
            </a:solidFill>
            <a:prstDash val="solid"/>
            <a:round/>
            <a:headEnd len="med" w="med" type="none"/>
            <a:tailEnd len="med" w="med" type="triangle"/>
          </a:ln>
        </p:spPr>
      </p:cxnSp>
      <p:sp>
        <p:nvSpPr>
          <p:cNvPr id="1161" name="Google Shape;1161;p96"/>
          <p:cNvSpPr txBox="1"/>
          <p:nvPr/>
        </p:nvSpPr>
        <p:spPr>
          <a:xfrm>
            <a:off x="1012975" y="3926050"/>
            <a:ext cx="6102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 10</a:t>
            </a:r>
            <a:endParaRPr/>
          </a:p>
        </p:txBody>
      </p:sp>
      <p:sp>
        <p:nvSpPr>
          <p:cNvPr id="1162" name="Google Shape;1162;p96"/>
          <p:cNvSpPr txBox="1"/>
          <p:nvPr/>
        </p:nvSpPr>
        <p:spPr>
          <a:xfrm>
            <a:off x="2336725" y="3926050"/>
            <a:ext cx="610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cxnSp>
        <p:nvCxnSpPr>
          <p:cNvPr id="1163" name="Google Shape;1163;p96"/>
          <p:cNvCxnSpPr>
            <a:stCxn id="1159" idx="2"/>
            <a:endCxn id="1161" idx="1"/>
          </p:cNvCxnSpPr>
          <p:nvPr/>
        </p:nvCxnSpPr>
        <p:spPr>
          <a:xfrm rot="5400000">
            <a:off x="2040850" y="2248150"/>
            <a:ext cx="813300" cy="2868900"/>
          </a:xfrm>
          <a:prstGeom prst="bentConnector4">
            <a:avLst>
              <a:gd fmla="val 39967" name="adj1"/>
              <a:gd fmla="val 108303" name="adj2"/>
            </a:avLst>
          </a:prstGeom>
          <a:noFill/>
          <a:ln cap="flat" cmpd="sng" w="19050">
            <a:solidFill>
              <a:schemeClr val="dk2"/>
            </a:solidFill>
            <a:prstDash val="solid"/>
            <a:round/>
            <a:headEnd len="med" w="med" type="none"/>
            <a:tailEnd len="med" w="med" type="triangle"/>
          </a:ln>
        </p:spPr>
      </p:cxnSp>
      <p:cxnSp>
        <p:nvCxnSpPr>
          <p:cNvPr id="1164" name="Google Shape;1164;p96"/>
          <p:cNvCxnSpPr>
            <a:stCxn id="1161" idx="3"/>
            <a:endCxn id="1162" idx="1"/>
          </p:cNvCxnSpPr>
          <p:nvPr/>
        </p:nvCxnSpPr>
        <p:spPr>
          <a:xfrm>
            <a:off x="1623175" y="4089100"/>
            <a:ext cx="713700" cy="0"/>
          </a:xfrm>
          <a:prstGeom prst="straightConnector1">
            <a:avLst/>
          </a:prstGeom>
          <a:noFill/>
          <a:ln cap="flat" cmpd="sng" w="19050">
            <a:solidFill>
              <a:schemeClr val="dk2"/>
            </a:solidFill>
            <a:prstDash val="solid"/>
            <a:round/>
            <a:headEnd len="med" w="med" type="none"/>
            <a:tailEnd len="med" w="med" type="triangle"/>
          </a:ln>
        </p:spPr>
      </p:cxnSp>
      <p:sp>
        <p:nvSpPr>
          <p:cNvPr id="1165" name="Google Shape;1165;p96"/>
          <p:cNvSpPr txBox="1"/>
          <p:nvPr/>
        </p:nvSpPr>
        <p:spPr>
          <a:xfrm>
            <a:off x="631975" y="2629800"/>
            <a:ext cx="5769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data</a:t>
            </a:r>
            <a:endParaRPr i="1"/>
          </a:p>
        </p:txBody>
      </p:sp>
      <p:sp>
        <p:nvSpPr>
          <p:cNvPr id="1166" name="Google Shape;1166;p96"/>
          <p:cNvSpPr txBox="1"/>
          <p:nvPr/>
        </p:nvSpPr>
        <p:spPr>
          <a:xfrm>
            <a:off x="3215350" y="2629800"/>
            <a:ext cx="11025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hash code</a:t>
            </a:r>
            <a:endParaRPr b="1"/>
          </a:p>
        </p:txBody>
      </p:sp>
      <p:sp>
        <p:nvSpPr>
          <p:cNvPr id="1167" name="Google Shape;1167;p96"/>
          <p:cNvSpPr txBox="1"/>
          <p:nvPr/>
        </p:nvSpPr>
        <p:spPr>
          <a:xfrm>
            <a:off x="1474550" y="2629800"/>
            <a:ext cx="13854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hash function</a:t>
            </a:r>
            <a:endParaRPr b="1"/>
          </a:p>
        </p:txBody>
      </p:sp>
      <p:sp>
        <p:nvSpPr>
          <p:cNvPr id="1168" name="Google Shape;1168;p96"/>
          <p:cNvSpPr txBox="1"/>
          <p:nvPr/>
        </p:nvSpPr>
        <p:spPr>
          <a:xfrm>
            <a:off x="915275" y="4215028"/>
            <a:ext cx="799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reduce</a:t>
            </a:r>
            <a:endParaRPr b="1"/>
          </a:p>
        </p:txBody>
      </p:sp>
      <p:sp>
        <p:nvSpPr>
          <p:cNvPr id="1169" name="Google Shape;1169;p96"/>
          <p:cNvSpPr txBox="1"/>
          <p:nvPr/>
        </p:nvSpPr>
        <p:spPr>
          <a:xfrm>
            <a:off x="2336725" y="4215028"/>
            <a:ext cx="610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index</a:t>
            </a:r>
            <a:endParaRPr i="1"/>
          </a:p>
        </p:txBody>
      </p:sp>
      <p:sp>
        <p:nvSpPr>
          <p:cNvPr id="1170" name="Google Shape;1170;p96"/>
          <p:cNvSpPr/>
          <p:nvPr/>
        </p:nvSpPr>
        <p:spPr>
          <a:xfrm rot="5400000">
            <a:off x="6599025" y="3447175"/>
            <a:ext cx="177000" cy="2781900"/>
          </a:xfrm>
          <a:prstGeom prst="rightBrace">
            <a:avLst>
              <a:gd fmla="val 8333" name="adj1"/>
              <a:gd fmla="val 50000" name="adj2"/>
            </a:avLst>
          </a:prstGeom>
          <a:noFill/>
          <a:ln cap="flat" cmpd="sng" w="9525">
            <a:solidFill>
              <a:srgbClr val="AC20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96"/>
          <p:cNvSpPr txBox="1"/>
          <p:nvPr/>
        </p:nvSpPr>
        <p:spPr>
          <a:xfrm>
            <a:off x="4375430" y="4824875"/>
            <a:ext cx="13854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C2020"/>
                </a:solidFill>
              </a:rPr>
              <a:t>hash table</a:t>
            </a:r>
            <a:endParaRPr>
              <a:solidFill>
                <a:srgbClr val="AC2020"/>
              </a:solidFill>
            </a:endParaRPr>
          </a:p>
        </p:txBody>
      </p:sp>
      <p:sp>
        <p:nvSpPr>
          <p:cNvPr id="1172" name="Google Shape;1172;p96"/>
          <p:cNvSpPr/>
          <p:nvPr/>
        </p:nvSpPr>
        <p:spPr>
          <a:xfrm>
            <a:off x="6901625" y="4232975"/>
            <a:ext cx="744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dog</a:t>
            </a:r>
            <a:endParaRPr>
              <a:latin typeface="Consolas"/>
              <a:ea typeface="Consolas"/>
              <a:cs typeface="Consolas"/>
              <a:sym typeface="Consolas"/>
            </a:endParaRPr>
          </a:p>
        </p:txBody>
      </p:sp>
      <p:cxnSp>
        <p:nvCxnSpPr>
          <p:cNvPr id="1173" name="Google Shape;1173;p96"/>
          <p:cNvCxnSpPr>
            <a:endCxn id="1172" idx="1"/>
          </p:cNvCxnSpPr>
          <p:nvPr/>
        </p:nvCxnSpPr>
        <p:spPr>
          <a:xfrm>
            <a:off x="6551525" y="4358675"/>
            <a:ext cx="350100" cy="1500"/>
          </a:xfrm>
          <a:prstGeom prst="straightConnector1">
            <a:avLst/>
          </a:prstGeom>
          <a:noFill/>
          <a:ln cap="flat" cmpd="sng" w="19050">
            <a:solidFill>
              <a:schemeClr val="dk2"/>
            </a:solidFill>
            <a:prstDash val="solid"/>
            <a:round/>
            <a:headEnd len="med" w="med" type="none"/>
            <a:tailEnd len="med" w="med" type="triangle"/>
          </a:ln>
        </p:spPr>
      </p:cxnSp>
      <p:cxnSp>
        <p:nvCxnSpPr>
          <p:cNvPr id="1174" name="Google Shape;1174;p96"/>
          <p:cNvCxnSpPr>
            <a:endCxn id="1175" idx="1"/>
          </p:cNvCxnSpPr>
          <p:nvPr/>
        </p:nvCxnSpPr>
        <p:spPr>
          <a:xfrm flipH="1" rot="10800000">
            <a:off x="5415276" y="34218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175" name="Google Shape;1175;p96"/>
          <p:cNvSpPr/>
          <p:nvPr/>
        </p:nvSpPr>
        <p:spPr>
          <a:xfrm>
            <a:off x="5793276" y="33033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الطبيعة</a:t>
            </a:r>
            <a:endParaRPr/>
          </a:p>
        </p:txBody>
      </p:sp>
      <p:sp>
        <p:nvSpPr>
          <p:cNvPr id="1176" name="Google Shape;1176;p96"/>
          <p:cNvSpPr/>
          <p:nvPr/>
        </p:nvSpPr>
        <p:spPr>
          <a:xfrm>
            <a:off x="6901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शानदार</a:t>
            </a:r>
            <a:endParaRPr/>
          </a:p>
        </p:txBody>
      </p:sp>
      <p:cxnSp>
        <p:nvCxnSpPr>
          <p:cNvPr id="1177" name="Google Shape;1177;p96"/>
          <p:cNvCxnSpPr>
            <a:stCxn id="1152" idx="3"/>
            <a:endCxn id="1176" idx="1"/>
          </p:cNvCxnSpPr>
          <p:nvPr/>
        </p:nvCxnSpPr>
        <p:spPr>
          <a:xfrm>
            <a:off x="6551525" y="4590174"/>
            <a:ext cx="350100" cy="0"/>
          </a:xfrm>
          <a:prstGeom prst="straightConnector1">
            <a:avLst/>
          </a:prstGeom>
          <a:noFill/>
          <a:ln cap="flat" cmpd="sng" w="19050">
            <a:solidFill>
              <a:schemeClr val="dk2"/>
            </a:solidFill>
            <a:prstDash val="solid"/>
            <a:round/>
            <a:headEnd len="med" w="med" type="none"/>
            <a:tailEnd len="med" w="med" type="triangle"/>
          </a:ln>
        </p:spPr>
      </p:cxnSp>
      <p:sp>
        <p:nvSpPr>
          <p:cNvPr id="1178" name="Google Shape;1178;p96"/>
          <p:cNvSpPr/>
          <p:nvPr/>
        </p:nvSpPr>
        <p:spPr>
          <a:xfrm>
            <a:off x="6652224" y="2359650"/>
            <a:ext cx="555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포옹</a:t>
            </a:r>
            <a:endParaRPr>
              <a:latin typeface="Consolas"/>
              <a:ea typeface="Consolas"/>
              <a:cs typeface="Consolas"/>
              <a:sym typeface="Consolas"/>
            </a:endParaRPr>
          </a:p>
        </p:txBody>
      </p:sp>
      <p:cxnSp>
        <p:nvCxnSpPr>
          <p:cNvPr id="1179" name="Google Shape;1179;p96"/>
          <p:cNvCxnSpPr>
            <a:endCxn id="1178" idx="1"/>
          </p:cNvCxnSpPr>
          <p:nvPr/>
        </p:nvCxnSpPr>
        <p:spPr>
          <a:xfrm>
            <a:off x="6327324" y="2486850"/>
            <a:ext cx="324900" cy="0"/>
          </a:xfrm>
          <a:prstGeom prst="straightConnector1">
            <a:avLst/>
          </a:prstGeom>
          <a:noFill/>
          <a:ln cap="flat" cmpd="sng" w="19050">
            <a:solidFill>
              <a:schemeClr val="dk2"/>
            </a:solidFill>
            <a:prstDash val="solid"/>
            <a:round/>
            <a:headEnd len="med" w="med" type="none"/>
            <a:tailEnd len="med" w="med" type="triangle"/>
          </a:ln>
        </p:spPr>
      </p:cxnSp>
      <p:cxnSp>
        <p:nvCxnSpPr>
          <p:cNvPr id="1180" name="Google Shape;1180;p96"/>
          <p:cNvCxnSpPr/>
          <p:nvPr/>
        </p:nvCxnSpPr>
        <p:spPr>
          <a:xfrm rot="10800000">
            <a:off x="1526075" y="4563200"/>
            <a:ext cx="316800" cy="185400"/>
          </a:xfrm>
          <a:prstGeom prst="straightConnector1">
            <a:avLst/>
          </a:prstGeom>
          <a:noFill/>
          <a:ln cap="flat" cmpd="sng" w="9525">
            <a:solidFill>
              <a:srgbClr val="BE0712"/>
            </a:solidFill>
            <a:prstDash val="solid"/>
            <a:round/>
            <a:headEnd len="med" w="med" type="none"/>
            <a:tailEnd len="med" w="med" type="triangle"/>
          </a:ln>
        </p:spPr>
      </p:cxnSp>
      <p:sp>
        <p:nvSpPr>
          <p:cNvPr id="1181" name="Google Shape;1181;p96"/>
          <p:cNvSpPr txBox="1"/>
          <p:nvPr/>
        </p:nvSpPr>
        <p:spPr>
          <a:xfrm>
            <a:off x="1803875" y="4541300"/>
            <a:ext cx="21843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E0712"/>
                </a:solidFill>
              </a:rPr>
              <a:t>In Java there’s a caveat here. Will revisit later.</a:t>
            </a:r>
            <a:endParaRPr>
              <a:solidFill>
                <a:srgbClr val="BE0712"/>
              </a:solidFill>
            </a:endParaRPr>
          </a:p>
        </p:txBody>
      </p:sp>
      <p:sp>
        <p:nvSpPr>
          <p:cNvPr id="1182" name="Google Shape;1182;p96"/>
          <p:cNvSpPr/>
          <p:nvPr/>
        </p:nvSpPr>
        <p:spPr>
          <a:xfrm>
            <a:off x="7524425" y="2359650"/>
            <a:ext cx="744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守门员</a:t>
            </a:r>
            <a:endParaRPr>
              <a:latin typeface="Consolas"/>
              <a:ea typeface="Consolas"/>
              <a:cs typeface="Consolas"/>
              <a:sym typeface="Consolas"/>
            </a:endParaRPr>
          </a:p>
        </p:txBody>
      </p:sp>
      <p:cxnSp>
        <p:nvCxnSpPr>
          <p:cNvPr id="1183" name="Google Shape;1183;p96"/>
          <p:cNvCxnSpPr>
            <a:endCxn id="1182" idx="1"/>
          </p:cNvCxnSpPr>
          <p:nvPr/>
        </p:nvCxnSpPr>
        <p:spPr>
          <a:xfrm>
            <a:off x="7199525" y="2486850"/>
            <a:ext cx="324900" cy="0"/>
          </a:xfrm>
          <a:prstGeom prst="straightConnector1">
            <a:avLst/>
          </a:prstGeom>
          <a:noFill/>
          <a:ln cap="flat" cmpd="sng" w="19050">
            <a:solidFill>
              <a:schemeClr val="dk2"/>
            </a:solidFill>
            <a:prstDash val="solid"/>
            <a:round/>
            <a:headEnd len="med" w="med" type="none"/>
            <a:tailEnd len="med" w="med" type="triangle"/>
          </a:ln>
        </p:spPr>
      </p:cxnSp>
      <p:cxnSp>
        <p:nvCxnSpPr>
          <p:cNvPr id="1184" name="Google Shape;1184;p96"/>
          <p:cNvCxnSpPr>
            <a:endCxn id="1185" idx="1"/>
          </p:cNvCxnSpPr>
          <p:nvPr/>
        </p:nvCxnSpPr>
        <p:spPr>
          <a:xfrm flipH="1" rot="10800000">
            <a:off x="5415276" y="36504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185" name="Google Shape;1185;p96"/>
          <p:cNvSpPr/>
          <p:nvPr/>
        </p:nvSpPr>
        <p:spPr>
          <a:xfrm>
            <a:off x="5793276" y="35319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kao</a:t>
            </a:r>
            <a:endParaRPr/>
          </a:p>
        </p:txBody>
      </p:sp>
      <p:cxnSp>
        <p:nvCxnSpPr>
          <p:cNvPr id="1186" name="Google Shape;1186;p96"/>
          <p:cNvCxnSpPr>
            <a:endCxn id="1187" idx="1"/>
          </p:cNvCxnSpPr>
          <p:nvPr/>
        </p:nvCxnSpPr>
        <p:spPr>
          <a:xfrm flipH="1" rot="10800000">
            <a:off x="5424577" y="41076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187" name="Google Shape;1187;p96"/>
          <p:cNvSpPr/>
          <p:nvPr/>
        </p:nvSpPr>
        <p:spPr>
          <a:xfrm>
            <a:off x="5802577" y="39891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peyrin</a:t>
            </a:r>
            <a:endParaRPr/>
          </a:p>
        </p:txBody>
      </p:sp>
      <p:cxnSp>
        <p:nvCxnSpPr>
          <p:cNvPr id="1188" name="Google Shape;1188;p96"/>
          <p:cNvCxnSpPr>
            <a:endCxn id="1189" idx="1"/>
          </p:cNvCxnSpPr>
          <p:nvPr/>
        </p:nvCxnSpPr>
        <p:spPr>
          <a:xfrm flipH="1" rot="10800000">
            <a:off x="5415276" y="31932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189" name="Google Shape;1189;p96"/>
          <p:cNvSpPr/>
          <p:nvPr/>
        </p:nvSpPr>
        <p:spPr>
          <a:xfrm>
            <a:off x="5793276" y="30747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justin</a:t>
            </a:r>
            <a:endParaRPr/>
          </a:p>
        </p:txBody>
      </p:sp>
      <p:cxnSp>
        <p:nvCxnSpPr>
          <p:cNvPr id="1190" name="Google Shape;1190;p96"/>
          <p:cNvCxnSpPr>
            <a:endCxn id="1191" idx="1"/>
          </p:cNvCxnSpPr>
          <p:nvPr/>
        </p:nvCxnSpPr>
        <p:spPr>
          <a:xfrm flipH="1" rot="10800000">
            <a:off x="6530373" y="41076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191" name="Google Shape;1191;p96"/>
          <p:cNvSpPr/>
          <p:nvPr/>
        </p:nvSpPr>
        <p:spPr>
          <a:xfrm>
            <a:off x="6908373" y="39891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yokota</a:t>
            </a:r>
            <a:endParaRPr/>
          </a:p>
        </p:txBody>
      </p:sp>
      <p:cxnSp>
        <p:nvCxnSpPr>
          <p:cNvPr id="1192" name="Google Shape;1192;p96"/>
          <p:cNvCxnSpPr>
            <a:endCxn id="1193" idx="1"/>
          </p:cNvCxnSpPr>
          <p:nvPr/>
        </p:nvCxnSpPr>
        <p:spPr>
          <a:xfrm flipH="1" rot="10800000">
            <a:off x="5415275" y="29646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193" name="Google Shape;1193;p96"/>
          <p:cNvSpPr/>
          <p:nvPr/>
        </p:nvSpPr>
        <p:spPr>
          <a:xfrm>
            <a:off x="5793275" y="2846150"/>
            <a:ext cx="93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横田誠司</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9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Hash Table</a:t>
            </a:r>
            <a:endParaRPr/>
          </a:p>
        </p:txBody>
      </p:sp>
      <p:sp>
        <p:nvSpPr>
          <p:cNvPr id="1199" name="Google Shape;1199;p97"/>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Note, there are other versions of hash tables out there.</a:t>
            </a:r>
            <a:endParaRPr/>
          </a:p>
          <a:p>
            <a:pPr indent="-342900" lvl="0" marL="457200" rtl="0" algn="l">
              <a:spcBef>
                <a:spcPts val="600"/>
              </a:spcBef>
              <a:spcAft>
                <a:spcPts val="0"/>
              </a:spcAft>
              <a:buSzPts val="1800"/>
              <a:buChar char="●"/>
            </a:pPr>
            <a:r>
              <a:rPr lang="en"/>
              <a:t>The version we’re using is an array of lists.</a:t>
            </a:r>
            <a:endParaRPr/>
          </a:p>
          <a:p>
            <a:pPr indent="-342900" lvl="0" marL="457200" rtl="0" algn="l">
              <a:spcBef>
                <a:spcPts val="0"/>
              </a:spcBef>
              <a:spcAft>
                <a:spcPts val="0"/>
              </a:spcAft>
              <a:buSzPts val="1800"/>
              <a:buChar char="●"/>
            </a:pPr>
            <a:r>
              <a:rPr lang="en"/>
              <a:t>This is sometimes called “separate chaining”, where each bucket is a separate chain of items.</a:t>
            </a:r>
            <a:endParaRPr/>
          </a:p>
          <a:p>
            <a:pPr indent="-342900" lvl="0" marL="457200" rtl="0" algn="l">
              <a:spcBef>
                <a:spcPts val="0"/>
              </a:spcBef>
              <a:spcAft>
                <a:spcPts val="0"/>
              </a:spcAft>
              <a:buSzPts val="1800"/>
              <a:buChar char="●"/>
            </a:pPr>
            <a:r>
              <a:rPr lang="en"/>
              <a:t>Many more exotic solutions exist (linear probing, cuckoo hashing, using things other than linked lists for buckets, etc).</a:t>
            </a:r>
            <a:endParaRPr/>
          </a:p>
        </p:txBody>
      </p:sp>
      <p:sp>
        <p:nvSpPr>
          <p:cNvPr id="1200" name="Google Shape;1200;p97"/>
          <p:cNvSpPr/>
          <p:nvPr/>
        </p:nvSpPr>
        <p:spPr>
          <a:xfrm>
            <a:off x="5273116" y="330227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201" name="Google Shape;1201;p97"/>
          <p:cNvSpPr/>
          <p:nvPr/>
        </p:nvSpPr>
        <p:spPr>
          <a:xfrm>
            <a:off x="5273116" y="3536660"/>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202" name="Google Shape;1202;p97"/>
          <p:cNvSpPr/>
          <p:nvPr/>
        </p:nvSpPr>
        <p:spPr>
          <a:xfrm>
            <a:off x="5273116" y="284021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1203" name="Google Shape;1203;p97"/>
          <p:cNvGrpSpPr/>
          <p:nvPr/>
        </p:nvGrpSpPr>
        <p:grpSpPr>
          <a:xfrm>
            <a:off x="5273116" y="2599794"/>
            <a:ext cx="335400" cy="237000"/>
            <a:chOff x="1911775" y="4636234"/>
            <a:chExt cx="335400" cy="237000"/>
          </a:xfrm>
        </p:grpSpPr>
        <p:sp>
          <p:nvSpPr>
            <p:cNvPr id="1204" name="Google Shape;1204;p97"/>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205" name="Google Shape;1205;p97"/>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1206" name="Google Shape;1206;p97"/>
          <p:cNvSpPr/>
          <p:nvPr/>
        </p:nvSpPr>
        <p:spPr>
          <a:xfrm>
            <a:off x="5273116" y="3074073"/>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207" name="Google Shape;1207;p97"/>
          <p:cNvSpPr/>
          <p:nvPr/>
        </p:nvSpPr>
        <p:spPr>
          <a:xfrm>
            <a:off x="5273116" y="23659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208" name="Google Shape;1208;p97"/>
          <p:cNvSpPr txBox="1"/>
          <p:nvPr/>
        </p:nvSpPr>
        <p:spPr>
          <a:xfrm>
            <a:off x="4825850" y="2318525"/>
            <a:ext cx="438600" cy="251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5</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6</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7</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8</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9</a:t>
            </a:r>
            <a:endParaRPr sz="1500">
              <a:latin typeface="Consolas"/>
              <a:ea typeface="Consolas"/>
              <a:cs typeface="Consolas"/>
              <a:sym typeface="Consolas"/>
            </a:endParaRPr>
          </a:p>
        </p:txBody>
      </p:sp>
      <p:sp>
        <p:nvSpPr>
          <p:cNvPr id="1209" name="Google Shape;1209;p97"/>
          <p:cNvSpPr/>
          <p:nvPr/>
        </p:nvSpPr>
        <p:spPr>
          <a:xfrm>
            <a:off x="5273116" y="4240326"/>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210" name="Google Shape;1210;p97"/>
          <p:cNvSpPr/>
          <p:nvPr/>
        </p:nvSpPr>
        <p:spPr>
          <a:xfrm>
            <a:off x="5273116" y="400029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grpSp>
        <p:nvGrpSpPr>
          <p:cNvPr id="1211" name="Google Shape;1211;p97"/>
          <p:cNvGrpSpPr/>
          <p:nvPr/>
        </p:nvGrpSpPr>
        <p:grpSpPr>
          <a:xfrm>
            <a:off x="5273116" y="3766442"/>
            <a:ext cx="335400" cy="237000"/>
            <a:chOff x="1911775" y="4636234"/>
            <a:chExt cx="335400" cy="237000"/>
          </a:xfrm>
        </p:grpSpPr>
        <p:sp>
          <p:nvSpPr>
            <p:cNvPr id="1212" name="Google Shape;1212;p97"/>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213" name="Google Shape;1213;p97"/>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cxnSp>
        <p:nvCxnSpPr>
          <p:cNvPr id="1214" name="Google Shape;1214;p97"/>
          <p:cNvCxnSpPr>
            <a:endCxn id="1215" idx="1"/>
          </p:cNvCxnSpPr>
          <p:nvPr/>
        </p:nvCxnSpPr>
        <p:spPr>
          <a:xfrm flipH="1" rot="10800000">
            <a:off x="5428625" y="4358825"/>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216" name="Google Shape;1216;p97"/>
          <p:cNvSpPr/>
          <p:nvPr/>
        </p:nvSpPr>
        <p:spPr>
          <a:xfrm>
            <a:off x="5273116" y="447470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217" name="Google Shape;1217;p97"/>
          <p:cNvCxnSpPr>
            <a:endCxn id="1218" idx="1"/>
          </p:cNvCxnSpPr>
          <p:nvPr/>
        </p:nvCxnSpPr>
        <p:spPr>
          <a:xfrm>
            <a:off x="5437925" y="4590174"/>
            <a:ext cx="368700" cy="0"/>
          </a:xfrm>
          <a:prstGeom prst="straightConnector1">
            <a:avLst/>
          </a:prstGeom>
          <a:noFill/>
          <a:ln cap="flat" cmpd="sng" w="19050">
            <a:solidFill>
              <a:schemeClr val="dk2"/>
            </a:solidFill>
            <a:prstDash val="solid"/>
            <a:round/>
            <a:headEnd len="med" w="med" type="none"/>
            <a:tailEnd len="med" w="med" type="triangle"/>
          </a:ln>
        </p:spPr>
      </p:cxnSp>
      <p:sp>
        <p:nvSpPr>
          <p:cNvPr id="1215" name="Google Shape;1215;p97"/>
          <p:cNvSpPr/>
          <p:nvPr/>
        </p:nvSpPr>
        <p:spPr>
          <a:xfrm>
            <a:off x="5806625" y="4240325"/>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bee</a:t>
            </a:r>
            <a:endParaRPr/>
          </a:p>
        </p:txBody>
      </p:sp>
      <p:sp>
        <p:nvSpPr>
          <p:cNvPr id="1219" name="Google Shape;1219;p97"/>
          <p:cNvSpPr/>
          <p:nvPr/>
        </p:nvSpPr>
        <p:spPr>
          <a:xfrm>
            <a:off x="5771424" y="2357250"/>
            <a:ext cx="555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抱抱</a:t>
            </a:r>
            <a:endParaRPr>
              <a:latin typeface="Consolas"/>
              <a:ea typeface="Consolas"/>
              <a:cs typeface="Consolas"/>
              <a:sym typeface="Consolas"/>
            </a:endParaRPr>
          </a:p>
        </p:txBody>
      </p:sp>
      <p:cxnSp>
        <p:nvCxnSpPr>
          <p:cNvPr id="1220" name="Google Shape;1220;p97"/>
          <p:cNvCxnSpPr>
            <a:stCxn id="1221" idx="3"/>
            <a:endCxn id="1219" idx="1"/>
          </p:cNvCxnSpPr>
          <p:nvPr/>
        </p:nvCxnSpPr>
        <p:spPr>
          <a:xfrm>
            <a:off x="5446524" y="2484450"/>
            <a:ext cx="324900" cy="0"/>
          </a:xfrm>
          <a:prstGeom prst="straightConnector1">
            <a:avLst/>
          </a:prstGeom>
          <a:noFill/>
          <a:ln cap="flat" cmpd="sng" w="19050">
            <a:solidFill>
              <a:schemeClr val="dk2"/>
            </a:solidFill>
            <a:prstDash val="solid"/>
            <a:round/>
            <a:headEnd len="med" w="med" type="none"/>
            <a:tailEnd len="med" w="med" type="triangle"/>
          </a:ln>
        </p:spPr>
      </p:cxnSp>
      <p:sp>
        <p:nvSpPr>
          <p:cNvPr id="1218" name="Google Shape;1218;p97"/>
          <p:cNvSpPr/>
          <p:nvPr/>
        </p:nvSpPr>
        <p:spPr>
          <a:xfrm>
            <a:off x="5806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están</a:t>
            </a:r>
            <a:endParaRPr/>
          </a:p>
        </p:txBody>
      </p:sp>
      <p:sp>
        <p:nvSpPr>
          <p:cNvPr id="1222" name="Google Shape;1222;p97"/>
          <p:cNvSpPr txBox="1"/>
          <p:nvPr/>
        </p:nvSpPr>
        <p:spPr>
          <a:xfrm>
            <a:off x="631975" y="2949850"/>
            <a:ext cx="576900" cy="326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抱抱</a:t>
            </a:r>
            <a:endParaRPr/>
          </a:p>
        </p:txBody>
      </p:sp>
      <p:sp>
        <p:nvSpPr>
          <p:cNvPr id="1223" name="Google Shape;1223;p97"/>
          <p:cNvSpPr txBox="1"/>
          <p:nvPr/>
        </p:nvSpPr>
        <p:spPr>
          <a:xfrm>
            <a:off x="1526825" y="2949850"/>
            <a:ext cx="13854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hashCode()</a:t>
            </a:r>
            <a:endParaRPr>
              <a:latin typeface="Consolas"/>
              <a:ea typeface="Consolas"/>
              <a:cs typeface="Consolas"/>
              <a:sym typeface="Consolas"/>
            </a:endParaRPr>
          </a:p>
        </p:txBody>
      </p:sp>
      <p:cxnSp>
        <p:nvCxnSpPr>
          <p:cNvPr id="1224" name="Google Shape;1224;p97"/>
          <p:cNvCxnSpPr>
            <a:stCxn id="1222" idx="3"/>
            <a:endCxn id="1223" idx="1"/>
          </p:cNvCxnSpPr>
          <p:nvPr/>
        </p:nvCxnSpPr>
        <p:spPr>
          <a:xfrm>
            <a:off x="1208875" y="3112900"/>
            <a:ext cx="318000" cy="0"/>
          </a:xfrm>
          <a:prstGeom prst="straightConnector1">
            <a:avLst/>
          </a:prstGeom>
          <a:noFill/>
          <a:ln cap="flat" cmpd="sng" w="19050">
            <a:solidFill>
              <a:schemeClr val="dk2"/>
            </a:solidFill>
            <a:prstDash val="solid"/>
            <a:round/>
            <a:headEnd len="med" w="med" type="none"/>
            <a:tailEnd len="med" w="med" type="triangle"/>
          </a:ln>
        </p:spPr>
      </p:cxnSp>
      <p:sp>
        <p:nvSpPr>
          <p:cNvPr id="1225" name="Google Shape;1225;p97"/>
          <p:cNvSpPr txBox="1"/>
          <p:nvPr/>
        </p:nvSpPr>
        <p:spPr>
          <a:xfrm>
            <a:off x="3215350" y="2949850"/>
            <a:ext cx="1333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1034854400</a:t>
            </a:r>
            <a:endParaRPr>
              <a:latin typeface="Consolas"/>
              <a:ea typeface="Consolas"/>
              <a:cs typeface="Consolas"/>
              <a:sym typeface="Consolas"/>
            </a:endParaRPr>
          </a:p>
        </p:txBody>
      </p:sp>
      <p:cxnSp>
        <p:nvCxnSpPr>
          <p:cNvPr id="1226" name="Google Shape;1226;p97"/>
          <p:cNvCxnSpPr>
            <a:stCxn id="1223" idx="3"/>
            <a:endCxn id="1225" idx="1"/>
          </p:cNvCxnSpPr>
          <p:nvPr/>
        </p:nvCxnSpPr>
        <p:spPr>
          <a:xfrm>
            <a:off x="2912225" y="3112900"/>
            <a:ext cx="303000" cy="0"/>
          </a:xfrm>
          <a:prstGeom prst="straightConnector1">
            <a:avLst/>
          </a:prstGeom>
          <a:noFill/>
          <a:ln cap="flat" cmpd="sng" w="19050">
            <a:solidFill>
              <a:schemeClr val="dk2"/>
            </a:solidFill>
            <a:prstDash val="solid"/>
            <a:round/>
            <a:headEnd len="med" w="med" type="none"/>
            <a:tailEnd len="med" w="med" type="triangle"/>
          </a:ln>
        </p:spPr>
      </p:cxnSp>
      <p:sp>
        <p:nvSpPr>
          <p:cNvPr id="1227" name="Google Shape;1227;p97"/>
          <p:cNvSpPr txBox="1"/>
          <p:nvPr/>
        </p:nvSpPr>
        <p:spPr>
          <a:xfrm>
            <a:off x="1012975" y="3926050"/>
            <a:ext cx="6102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 10</a:t>
            </a:r>
            <a:endParaRPr/>
          </a:p>
        </p:txBody>
      </p:sp>
      <p:sp>
        <p:nvSpPr>
          <p:cNvPr id="1228" name="Google Shape;1228;p97"/>
          <p:cNvSpPr txBox="1"/>
          <p:nvPr/>
        </p:nvSpPr>
        <p:spPr>
          <a:xfrm>
            <a:off x="2336725" y="3926050"/>
            <a:ext cx="610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cxnSp>
        <p:nvCxnSpPr>
          <p:cNvPr id="1229" name="Google Shape;1229;p97"/>
          <p:cNvCxnSpPr>
            <a:stCxn id="1225" idx="2"/>
            <a:endCxn id="1227" idx="1"/>
          </p:cNvCxnSpPr>
          <p:nvPr/>
        </p:nvCxnSpPr>
        <p:spPr>
          <a:xfrm rot="5400000">
            <a:off x="2040850" y="2248150"/>
            <a:ext cx="813300" cy="2868900"/>
          </a:xfrm>
          <a:prstGeom prst="bentConnector4">
            <a:avLst>
              <a:gd fmla="val 39967" name="adj1"/>
              <a:gd fmla="val 108303" name="adj2"/>
            </a:avLst>
          </a:prstGeom>
          <a:noFill/>
          <a:ln cap="flat" cmpd="sng" w="19050">
            <a:solidFill>
              <a:schemeClr val="dk2"/>
            </a:solidFill>
            <a:prstDash val="solid"/>
            <a:round/>
            <a:headEnd len="med" w="med" type="none"/>
            <a:tailEnd len="med" w="med" type="triangle"/>
          </a:ln>
        </p:spPr>
      </p:cxnSp>
      <p:cxnSp>
        <p:nvCxnSpPr>
          <p:cNvPr id="1230" name="Google Shape;1230;p97"/>
          <p:cNvCxnSpPr>
            <a:stCxn id="1227" idx="3"/>
            <a:endCxn id="1228" idx="1"/>
          </p:cNvCxnSpPr>
          <p:nvPr/>
        </p:nvCxnSpPr>
        <p:spPr>
          <a:xfrm>
            <a:off x="1623175" y="4089100"/>
            <a:ext cx="713700" cy="0"/>
          </a:xfrm>
          <a:prstGeom prst="straightConnector1">
            <a:avLst/>
          </a:prstGeom>
          <a:noFill/>
          <a:ln cap="flat" cmpd="sng" w="19050">
            <a:solidFill>
              <a:schemeClr val="dk2"/>
            </a:solidFill>
            <a:prstDash val="solid"/>
            <a:round/>
            <a:headEnd len="med" w="med" type="none"/>
            <a:tailEnd len="med" w="med" type="triangle"/>
          </a:ln>
        </p:spPr>
      </p:cxnSp>
      <p:sp>
        <p:nvSpPr>
          <p:cNvPr id="1231" name="Google Shape;1231;p97"/>
          <p:cNvSpPr txBox="1"/>
          <p:nvPr/>
        </p:nvSpPr>
        <p:spPr>
          <a:xfrm>
            <a:off x="631975" y="2629800"/>
            <a:ext cx="5769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data</a:t>
            </a:r>
            <a:endParaRPr i="1"/>
          </a:p>
        </p:txBody>
      </p:sp>
      <p:sp>
        <p:nvSpPr>
          <p:cNvPr id="1232" name="Google Shape;1232;p97"/>
          <p:cNvSpPr txBox="1"/>
          <p:nvPr/>
        </p:nvSpPr>
        <p:spPr>
          <a:xfrm>
            <a:off x="3215350" y="2629800"/>
            <a:ext cx="11025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hash code</a:t>
            </a:r>
            <a:endParaRPr b="1"/>
          </a:p>
        </p:txBody>
      </p:sp>
      <p:sp>
        <p:nvSpPr>
          <p:cNvPr id="1233" name="Google Shape;1233;p97"/>
          <p:cNvSpPr txBox="1"/>
          <p:nvPr/>
        </p:nvSpPr>
        <p:spPr>
          <a:xfrm>
            <a:off x="1474550" y="2629800"/>
            <a:ext cx="13854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hash function</a:t>
            </a:r>
            <a:endParaRPr b="1"/>
          </a:p>
        </p:txBody>
      </p:sp>
      <p:sp>
        <p:nvSpPr>
          <p:cNvPr id="1234" name="Google Shape;1234;p97"/>
          <p:cNvSpPr txBox="1"/>
          <p:nvPr/>
        </p:nvSpPr>
        <p:spPr>
          <a:xfrm>
            <a:off x="915275" y="4215028"/>
            <a:ext cx="799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reduce</a:t>
            </a:r>
            <a:endParaRPr b="1"/>
          </a:p>
        </p:txBody>
      </p:sp>
      <p:sp>
        <p:nvSpPr>
          <p:cNvPr id="1235" name="Google Shape;1235;p97"/>
          <p:cNvSpPr txBox="1"/>
          <p:nvPr/>
        </p:nvSpPr>
        <p:spPr>
          <a:xfrm>
            <a:off x="2336725" y="4215028"/>
            <a:ext cx="610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index</a:t>
            </a:r>
            <a:endParaRPr i="1"/>
          </a:p>
        </p:txBody>
      </p:sp>
      <p:sp>
        <p:nvSpPr>
          <p:cNvPr id="1236" name="Google Shape;1236;p97"/>
          <p:cNvSpPr/>
          <p:nvPr/>
        </p:nvSpPr>
        <p:spPr>
          <a:xfrm rot="5400000">
            <a:off x="6599025" y="3447175"/>
            <a:ext cx="177000" cy="2781900"/>
          </a:xfrm>
          <a:prstGeom prst="rightBrace">
            <a:avLst>
              <a:gd fmla="val 8333" name="adj1"/>
              <a:gd fmla="val 50000" name="adj2"/>
            </a:avLst>
          </a:prstGeom>
          <a:noFill/>
          <a:ln cap="flat" cmpd="sng" w="9525">
            <a:solidFill>
              <a:srgbClr val="AC20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97"/>
          <p:cNvSpPr txBox="1"/>
          <p:nvPr/>
        </p:nvSpPr>
        <p:spPr>
          <a:xfrm>
            <a:off x="4375430" y="4824875"/>
            <a:ext cx="13854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C2020"/>
                </a:solidFill>
              </a:rPr>
              <a:t>hash table</a:t>
            </a:r>
            <a:endParaRPr>
              <a:solidFill>
                <a:srgbClr val="AC2020"/>
              </a:solidFill>
            </a:endParaRPr>
          </a:p>
        </p:txBody>
      </p:sp>
      <p:sp>
        <p:nvSpPr>
          <p:cNvPr id="1238" name="Google Shape;1238;p97"/>
          <p:cNvSpPr/>
          <p:nvPr/>
        </p:nvSpPr>
        <p:spPr>
          <a:xfrm>
            <a:off x="6901625" y="4232975"/>
            <a:ext cx="744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dog</a:t>
            </a:r>
            <a:endParaRPr>
              <a:latin typeface="Consolas"/>
              <a:ea typeface="Consolas"/>
              <a:cs typeface="Consolas"/>
              <a:sym typeface="Consolas"/>
            </a:endParaRPr>
          </a:p>
        </p:txBody>
      </p:sp>
      <p:cxnSp>
        <p:nvCxnSpPr>
          <p:cNvPr id="1239" name="Google Shape;1239;p97"/>
          <p:cNvCxnSpPr>
            <a:endCxn id="1238" idx="1"/>
          </p:cNvCxnSpPr>
          <p:nvPr/>
        </p:nvCxnSpPr>
        <p:spPr>
          <a:xfrm>
            <a:off x="6551525" y="4358675"/>
            <a:ext cx="350100" cy="1500"/>
          </a:xfrm>
          <a:prstGeom prst="straightConnector1">
            <a:avLst/>
          </a:prstGeom>
          <a:noFill/>
          <a:ln cap="flat" cmpd="sng" w="19050">
            <a:solidFill>
              <a:schemeClr val="dk2"/>
            </a:solidFill>
            <a:prstDash val="solid"/>
            <a:round/>
            <a:headEnd len="med" w="med" type="none"/>
            <a:tailEnd len="med" w="med" type="triangle"/>
          </a:ln>
        </p:spPr>
      </p:cxnSp>
      <p:cxnSp>
        <p:nvCxnSpPr>
          <p:cNvPr id="1240" name="Google Shape;1240;p97"/>
          <p:cNvCxnSpPr>
            <a:endCxn id="1241" idx="1"/>
          </p:cNvCxnSpPr>
          <p:nvPr/>
        </p:nvCxnSpPr>
        <p:spPr>
          <a:xfrm flipH="1" rot="10800000">
            <a:off x="5415276" y="34218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241" name="Google Shape;1241;p97"/>
          <p:cNvSpPr/>
          <p:nvPr/>
        </p:nvSpPr>
        <p:spPr>
          <a:xfrm>
            <a:off x="5793276" y="33033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الطبيعة</a:t>
            </a:r>
            <a:endParaRPr/>
          </a:p>
        </p:txBody>
      </p:sp>
      <p:sp>
        <p:nvSpPr>
          <p:cNvPr id="1242" name="Google Shape;1242;p97"/>
          <p:cNvSpPr/>
          <p:nvPr/>
        </p:nvSpPr>
        <p:spPr>
          <a:xfrm>
            <a:off x="6901625" y="4471674"/>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शानदार</a:t>
            </a:r>
            <a:endParaRPr/>
          </a:p>
        </p:txBody>
      </p:sp>
      <p:cxnSp>
        <p:nvCxnSpPr>
          <p:cNvPr id="1243" name="Google Shape;1243;p97"/>
          <p:cNvCxnSpPr>
            <a:stCxn id="1218" idx="3"/>
            <a:endCxn id="1242" idx="1"/>
          </p:cNvCxnSpPr>
          <p:nvPr/>
        </p:nvCxnSpPr>
        <p:spPr>
          <a:xfrm>
            <a:off x="6551525" y="4590174"/>
            <a:ext cx="350100" cy="0"/>
          </a:xfrm>
          <a:prstGeom prst="straightConnector1">
            <a:avLst/>
          </a:prstGeom>
          <a:noFill/>
          <a:ln cap="flat" cmpd="sng" w="19050">
            <a:solidFill>
              <a:schemeClr val="dk2"/>
            </a:solidFill>
            <a:prstDash val="solid"/>
            <a:round/>
            <a:headEnd len="med" w="med" type="none"/>
            <a:tailEnd len="med" w="med" type="triangle"/>
          </a:ln>
        </p:spPr>
      </p:cxnSp>
      <p:sp>
        <p:nvSpPr>
          <p:cNvPr id="1244" name="Google Shape;1244;p97"/>
          <p:cNvSpPr/>
          <p:nvPr/>
        </p:nvSpPr>
        <p:spPr>
          <a:xfrm>
            <a:off x="6652224" y="2359650"/>
            <a:ext cx="555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포옹</a:t>
            </a:r>
            <a:endParaRPr>
              <a:latin typeface="Consolas"/>
              <a:ea typeface="Consolas"/>
              <a:cs typeface="Consolas"/>
              <a:sym typeface="Consolas"/>
            </a:endParaRPr>
          </a:p>
        </p:txBody>
      </p:sp>
      <p:cxnSp>
        <p:nvCxnSpPr>
          <p:cNvPr id="1245" name="Google Shape;1245;p97"/>
          <p:cNvCxnSpPr>
            <a:endCxn id="1244" idx="1"/>
          </p:cNvCxnSpPr>
          <p:nvPr/>
        </p:nvCxnSpPr>
        <p:spPr>
          <a:xfrm>
            <a:off x="6327324" y="2486850"/>
            <a:ext cx="324900" cy="0"/>
          </a:xfrm>
          <a:prstGeom prst="straightConnector1">
            <a:avLst/>
          </a:prstGeom>
          <a:noFill/>
          <a:ln cap="flat" cmpd="sng" w="19050">
            <a:solidFill>
              <a:schemeClr val="dk2"/>
            </a:solidFill>
            <a:prstDash val="solid"/>
            <a:round/>
            <a:headEnd len="med" w="med" type="none"/>
            <a:tailEnd len="med" w="med" type="triangle"/>
          </a:ln>
        </p:spPr>
      </p:cxnSp>
      <p:cxnSp>
        <p:nvCxnSpPr>
          <p:cNvPr id="1246" name="Google Shape;1246;p97"/>
          <p:cNvCxnSpPr/>
          <p:nvPr/>
        </p:nvCxnSpPr>
        <p:spPr>
          <a:xfrm rot="10800000">
            <a:off x="1526075" y="4563200"/>
            <a:ext cx="316800" cy="185400"/>
          </a:xfrm>
          <a:prstGeom prst="straightConnector1">
            <a:avLst/>
          </a:prstGeom>
          <a:noFill/>
          <a:ln cap="flat" cmpd="sng" w="9525">
            <a:solidFill>
              <a:srgbClr val="BE0712"/>
            </a:solidFill>
            <a:prstDash val="solid"/>
            <a:round/>
            <a:headEnd len="med" w="med" type="none"/>
            <a:tailEnd len="med" w="med" type="triangle"/>
          </a:ln>
        </p:spPr>
      </p:cxnSp>
      <p:sp>
        <p:nvSpPr>
          <p:cNvPr id="1247" name="Google Shape;1247;p97"/>
          <p:cNvSpPr txBox="1"/>
          <p:nvPr/>
        </p:nvSpPr>
        <p:spPr>
          <a:xfrm>
            <a:off x="1803875" y="4541300"/>
            <a:ext cx="21843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E0712"/>
                </a:solidFill>
              </a:rPr>
              <a:t>In Java there’s a caveat here. Will revisit later.</a:t>
            </a:r>
            <a:endParaRPr>
              <a:solidFill>
                <a:srgbClr val="BE0712"/>
              </a:solidFill>
            </a:endParaRPr>
          </a:p>
        </p:txBody>
      </p:sp>
      <p:sp>
        <p:nvSpPr>
          <p:cNvPr id="1248" name="Google Shape;1248;p97"/>
          <p:cNvSpPr/>
          <p:nvPr/>
        </p:nvSpPr>
        <p:spPr>
          <a:xfrm>
            <a:off x="7524425" y="2359650"/>
            <a:ext cx="7449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守门员</a:t>
            </a:r>
            <a:endParaRPr>
              <a:latin typeface="Consolas"/>
              <a:ea typeface="Consolas"/>
              <a:cs typeface="Consolas"/>
              <a:sym typeface="Consolas"/>
            </a:endParaRPr>
          </a:p>
        </p:txBody>
      </p:sp>
      <p:cxnSp>
        <p:nvCxnSpPr>
          <p:cNvPr id="1249" name="Google Shape;1249;p97"/>
          <p:cNvCxnSpPr>
            <a:endCxn id="1248" idx="1"/>
          </p:cNvCxnSpPr>
          <p:nvPr/>
        </p:nvCxnSpPr>
        <p:spPr>
          <a:xfrm>
            <a:off x="7199525" y="2486850"/>
            <a:ext cx="324900" cy="0"/>
          </a:xfrm>
          <a:prstGeom prst="straightConnector1">
            <a:avLst/>
          </a:prstGeom>
          <a:noFill/>
          <a:ln cap="flat" cmpd="sng" w="19050">
            <a:solidFill>
              <a:schemeClr val="dk2"/>
            </a:solidFill>
            <a:prstDash val="solid"/>
            <a:round/>
            <a:headEnd len="med" w="med" type="none"/>
            <a:tailEnd len="med" w="med" type="triangle"/>
          </a:ln>
        </p:spPr>
      </p:cxnSp>
      <p:cxnSp>
        <p:nvCxnSpPr>
          <p:cNvPr id="1250" name="Google Shape;1250;p97"/>
          <p:cNvCxnSpPr>
            <a:endCxn id="1251" idx="1"/>
          </p:cNvCxnSpPr>
          <p:nvPr/>
        </p:nvCxnSpPr>
        <p:spPr>
          <a:xfrm flipH="1" rot="10800000">
            <a:off x="5415276" y="36504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251" name="Google Shape;1251;p97"/>
          <p:cNvSpPr/>
          <p:nvPr/>
        </p:nvSpPr>
        <p:spPr>
          <a:xfrm>
            <a:off x="5793276" y="35319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kao</a:t>
            </a:r>
            <a:endParaRPr/>
          </a:p>
        </p:txBody>
      </p:sp>
      <p:cxnSp>
        <p:nvCxnSpPr>
          <p:cNvPr id="1252" name="Google Shape;1252;p97"/>
          <p:cNvCxnSpPr>
            <a:endCxn id="1253" idx="1"/>
          </p:cNvCxnSpPr>
          <p:nvPr/>
        </p:nvCxnSpPr>
        <p:spPr>
          <a:xfrm flipH="1" rot="10800000">
            <a:off x="5424577" y="41076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253" name="Google Shape;1253;p97"/>
          <p:cNvSpPr/>
          <p:nvPr/>
        </p:nvSpPr>
        <p:spPr>
          <a:xfrm>
            <a:off x="5802577" y="39891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peyrin</a:t>
            </a:r>
            <a:endParaRPr/>
          </a:p>
        </p:txBody>
      </p:sp>
      <p:cxnSp>
        <p:nvCxnSpPr>
          <p:cNvPr id="1254" name="Google Shape;1254;p97"/>
          <p:cNvCxnSpPr>
            <a:endCxn id="1255" idx="1"/>
          </p:cNvCxnSpPr>
          <p:nvPr/>
        </p:nvCxnSpPr>
        <p:spPr>
          <a:xfrm flipH="1" rot="10800000">
            <a:off x="5415276" y="31932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255" name="Google Shape;1255;p97"/>
          <p:cNvSpPr/>
          <p:nvPr/>
        </p:nvSpPr>
        <p:spPr>
          <a:xfrm>
            <a:off x="5793276" y="30747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justin</a:t>
            </a:r>
            <a:endParaRPr/>
          </a:p>
        </p:txBody>
      </p:sp>
      <p:cxnSp>
        <p:nvCxnSpPr>
          <p:cNvPr id="1256" name="Google Shape;1256;p97"/>
          <p:cNvCxnSpPr>
            <a:endCxn id="1257" idx="1"/>
          </p:cNvCxnSpPr>
          <p:nvPr/>
        </p:nvCxnSpPr>
        <p:spPr>
          <a:xfrm flipH="1" rot="10800000">
            <a:off x="6530373" y="41076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257" name="Google Shape;1257;p97"/>
          <p:cNvSpPr/>
          <p:nvPr/>
        </p:nvSpPr>
        <p:spPr>
          <a:xfrm>
            <a:off x="6908373" y="3989150"/>
            <a:ext cx="7449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yokota</a:t>
            </a:r>
            <a:endParaRPr/>
          </a:p>
        </p:txBody>
      </p:sp>
      <p:cxnSp>
        <p:nvCxnSpPr>
          <p:cNvPr id="1258" name="Google Shape;1258;p97"/>
          <p:cNvCxnSpPr>
            <a:endCxn id="1259" idx="1"/>
          </p:cNvCxnSpPr>
          <p:nvPr/>
        </p:nvCxnSpPr>
        <p:spPr>
          <a:xfrm flipH="1" rot="10800000">
            <a:off x="5415275" y="2964650"/>
            <a:ext cx="378000" cy="2700"/>
          </a:xfrm>
          <a:prstGeom prst="straightConnector1">
            <a:avLst/>
          </a:prstGeom>
          <a:noFill/>
          <a:ln cap="flat" cmpd="sng" w="19050">
            <a:solidFill>
              <a:schemeClr val="dk2"/>
            </a:solidFill>
            <a:prstDash val="solid"/>
            <a:round/>
            <a:headEnd len="med" w="med" type="none"/>
            <a:tailEnd len="med" w="med" type="triangle"/>
          </a:ln>
        </p:spPr>
      </p:cxnSp>
      <p:sp>
        <p:nvSpPr>
          <p:cNvPr id="1259" name="Google Shape;1259;p97"/>
          <p:cNvSpPr/>
          <p:nvPr/>
        </p:nvSpPr>
        <p:spPr>
          <a:xfrm>
            <a:off x="5793275" y="2846150"/>
            <a:ext cx="933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横田誠司</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3" name="Shape 1263"/>
        <p:cNvGrpSpPr/>
        <p:nvPr/>
      </p:nvGrpSpPr>
      <p:grpSpPr>
        <a:xfrm>
          <a:off x="0" y="0"/>
          <a:ext cx="0" cy="0"/>
          <a:chOff x="0" y="0"/>
          <a:chExt cx="0" cy="0"/>
        </a:xfrm>
      </p:grpSpPr>
      <p:sp>
        <p:nvSpPr>
          <p:cNvPr id="1264" name="Google Shape;1264;p98"/>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lang="en">
                <a:solidFill>
                  <a:srgbClr val="B7B7B7"/>
                </a:solidFill>
              </a:rPr>
              <a:t>Deriving Hash Tables</a:t>
            </a:r>
            <a:endParaRPr>
              <a:solidFill>
                <a:srgbClr val="B7B7B7"/>
              </a:solidFill>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Hash Tables in Java</a:t>
            </a:r>
            <a:endParaRPr>
              <a:solidFill>
                <a:srgbClr val="B7B7B7"/>
              </a:solidFill>
            </a:endParaRPr>
          </a:p>
          <a:p>
            <a:pPr indent="0" lvl="0" marL="0" rtl="0" algn="l">
              <a:spcBef>
                <a:spcPts val="600"/>
              </a:spcBef>
              <a:spcAft>
                <a:spcPts val="0"/>
              </a:spcAft>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lang="en">
                <a:solidFill>
                  <a:srgbClr val="B7B7B7"/>
                </a:solidFill>
              </a:rPr>
              <a:t>Linear Probing (extra)</a:t>
            </a:r>
            <a:endParaRPr>
              <a:solidFill>
                <a:srgbClr val="B7B7B7"/>
              </a:solidFill>
            </a:endParaRPr>
          </a:p>
        </p:txBody>
      </p:sp>
      <p:sp>
        <p:nvSpPr>
          <p:cNvPr id="1265" name="Google Shape;1265;p98"/>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Hash Tables in Java</a:t>
            </a:r>
            <a:endParaRPr/>
          </a:p>
        </p:txBody>
      </p:sp>
      <p:sp>
        <p:nvSpPr>
          <p:cNvPr id="1266" name="Google Shape;1266;p98"/>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70" name="Shape 1270"/>
        <p:cNvGrpSpPr/>
        <p:nvPr/>
      </p:nvGrpSpPr>
      <p:grpSpPr>
        <a:xfrm>
          <a:off x="0" y="0"/>
          <a:ext cx="0" cy="0"/>
          <a:chOff x="0" y="0"/>
          <a:chExt cx="0" cy="0"/>
        </a:xfrm>
      </p:grpSpPr>
      <p:sp>
        <p:nvSpPr>
          <p:cNvPr id="1271" name="Google Shape;1271;p9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Ubiquity of Hash Tables</a:t>
            </a:r>
            <a:endParaRPr/>
          </a:p>
        </p:txBody>
      </p:sp>
      <p:sp>
        <p:nvSpPr>
          <p:cNvPr id="1272" name="Google Shape;1272;p99"/>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Hash tables are the most popular implementation for sets and maps.</a:t>
            </a:r>
            <a:endParaRPr/>
          </a:p>
          <a:p>
            <a:pPr indent="-342900" lvl="0" marL="457200" rtl="0" algn="l">
              <a:spcBef>
                <a:spcPts val="600"/>
              </a:spcBef>
              <a:spcAft>
                <a:spcPts val="0"/>
              </a:spcAft>
              <a:buSzPts val="1800"/>
              <a:buChar char="●"/>
            </a:pPr>
            <a:r>
              <a:rPr lang="en"/>
              <a:t>Great performance in practice.</a:t>
            </a:r>
            <a:endParaRPr/>
          </a:p>
          <a:p>
            <a:pPr indent="-342900" lvl="0" marL="457200" rtl="0" algn="l">
              <a:spcBef>
                <a:spcPts val="600"/>
              </a:spcBef>
              <a:spcAft>
                <a:spcPts val="0"/>
              </a:spcAft>
              <a:buSzPts val="1800"/>
              <a:buChar char="●"/>
            </a:pPr>
            <a:r>
              <a:rPr lang="en"/>
              <a:t>Don’t require items to be comparable.</a:t>
            </a:r>
            <a:endParaRPr/>
          </a:p>
          <a:p>
            <a:pPr indent="-342900" lvl="0" marL="457200" rtl="0" algn="l">
              <a:spcBef>
                <a:spcPts val="600"/>
              </a:spcBef>
              <a:spcAft>
                <a:spcPts val="0"/>
              </a:spcAft>
              <a:buSzPts val="1800"/>
              <a:buChar char="●"/>
            </a:pPr>
            <a:r>
              <a:rPr lang="en"/>
              <a:t>Implementations often relatively simple.</a:t>
            </a:r>
            <a:endParaRPr/>
          </a:p>
          <a:p>
            <a:pPr indent="-342900" lvl="0" marL="457200" rtl="0" algn="l">
              <a:spcBef>
                <a:spcPts val="600"/>
              </a:spcBef>
              <a:spcAft>
                <a:spcPts val="0"/>
              </a:spcAft>
              <a:buSzPts val="1800"/>
              <a:buChar char="●"/>
            </a:pPr>
            <a:r>
              <a:rPr lang="en"/>
              <a:t>Python dictionaries are just hash tables in disguise.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In Java, implemented as </a:t>
            </a:r>
            <a:r>
              <a:rPr lang="en">
                <a:latin typeface="Consolas"/>
                <a:ea typeface="Consolas"/>
                <a:cs typeface="Consolas"/>
                <a:sym typeface="Consolas"/>
              </a:rPr>
              <a:t>java.util.HashMap</a:t>
            </a:r>
            <a:r>
              <a:rPr lang="en"/>
              <a:t> and </a:t>
            </a:r>
            <a:r>
              <a:rPr lang="en">
                <a:latin typeface="Consolas"/>
                <a:ea typeface="Consolas"/>
                <a:cs typeface="Consolas"/>
                <a:sym typeface="Consolas"/>
              </a:rPr>
              <a:t>java.util.HashSet</a:t>
            </a:r>
            <a:r>
              <a:rPr lang="en"/>
              <a:t>.</a:t>
            </a:r>
            <a:endParaRPr/>
          </a:p>
          <a:p>
            <a:pPr indent="-342900" lvl="0" marL="457200" rtl="0" algn="l">
              <a:spcBef>
                <a:spcPts val="600"/>
              </a:spcBef>
              <a:spcAft>
                <a:spcPts val="0"/>
              </a:spcAft>
              <a:buSzPts val="1800"/>
              <a:buChar char="●"/>
            </a:pPr>
            <a:r>
              <a:rPr lang="en"/>
              <a:t>How does a HashMap know how to compute each object’s hash code?</a:t>
            </a:r>
            <a:endParaRPr/>
          </a:p>
          <a:p>
            <a:pPr indent="-342900" lvl="1" marL="914400" rtl="0" algn="l">
              <a:spcBef>
                <a:spcPts val="600"/>
              </a:spcBef>
              <a:spcAft>
                <a:spcPts val="0"/>
              </a:spcAft>
              <a:buSzPts val="1800"/>
              <a:buChar char="○"/>
            </a:pPr>
            <a:r>
              <a:rPr lang="en"/>
              <a:t>Good news: It’s not “</a:t>
            </a:r>
            <a:r>
              <a:rPr lang="en">
                <a:latin typeface="Consolas"/>
                <a:ea typeface="Consolas"/>
                <a:cs typeface="Consolas"/>
                <a:sym typeface="Consolas"/>
              </a:rPr>
              <a:t>implements Hashable</a:t>
            </a:r>
            <a:r>
              <a:rPr lang="en"/>
              <a:t>”.</a:t>
            </a:r>
            <a:endParaRPr/>
          </a:p>
          <a:p>
            <a:pPr indent="-342900" lvl="1" marL="914400" rtl="0" algn="l">
              <a:spcBef>
                <a:spcPts val="600"/>
              </a:spcBef>
              <a:spcAft>
                <a:spcPts val="0"/>
              </a:spcAft>
              <a:buSzPts val="1800"/>
              <a:buChar char="○"/>
            </a:pPr>
            <a:r>
              <a:rPr lang="en"/>
              <a:t>Instead, all objects in Java must implement a </a:t>
            </a:r>
            <a:r>
              <a:rPr lang="en">
                <a:latin typeface="Consolas"/>
                <a:ea typeface="Consolas"/>
                <a:cs typeface="Consolas"/>
                <a:sym typeface="Consolas"/>
              </a:rPr>
              <a:t>.hashCode()</a:t>
            </a:r>
            <a:r>
              <a:rPr lang="en"/>
              <a:t> method.</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sp>
        <p:nvSpPr>
          <p:cNvPr id="1277" name="Google Shape;1277;p10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 Methods</a:t>
            </a:r>
            <a:endParaRPr/>
          </a:p>
        </p:txBody>
      </p:sp>
      <p:sp>
        <p:nvSpPr>
          <p:cNvPr id="1278" name="Google Shape;1278;p100"/>
          <p:cNvSpPr txBox="1"/>
          <p:nvPr>
            <p:ph idx="1" type="body"/>
          </p:nvPr>
        </p:nvSpPr>
        <p:spPr>
          <a:xfrm>
            <a:off x="107050" y="402200"/>
            <a:ext cx="89892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2000">
                <a:latin typeface="Calibri"/>
                <a:ea typeface="Calibri"/>
                <a:cs typeface="Calibri"/>
                <a:sym typeface="Calibri"/>
              </a:rPr>
              <a:t>All classes are hyponyms of </a:t>
            </a:r>
            <a:r>
              <a:rPr lang="en" sz="2000">
                <a:latin typeface="Consolas"/>
                <a:ea typeface="Consolas"/>
                <a:cs typeface="Consolas"/>
                <a:sym typeface="Consolas"/>
              </a:rPr>
              <a:t>Object</a:t>
            </a:r>
            <a:r>
              <a:rPr lang="en" sz="2000">
                <a:latin typeface="Calibri"/>
                <a:ea typeface="Calibri"/>
                <a:cs typeface="Calibri"/>
                <a:sym typeface="Calibri"/>
              </a:rPr>
              <a:t>.</a:t>
            </a:r>
            <a:endParaRPr sz="2000">
              <a:latin typeface="Calibri"/>
              <a:ea typeface="Calibri"/>
              <a:cs typeface="Calibri"/>
              <a:sym typeface="Calibri"/>
            </a:endParaRPr>
          </a:p>
          <a:p>
            <a:pPr indent="-355600" lvl="0" marL="457200" rtl="0" algn="l">
              <a:spcBef>
                <a:spcPts val="600"/>
              </a:spcBef>
              <a:spcAft>
                <a:spcPts val="0"/>
              </a:spcAft>
              <a:buSzPts val="2000"/>
              <a:buFont typeface="Consolas"/>
              <a:buChar char="●"/>
            </a:pPr>
            <a:r>
              <a:rPr lang="en" sz="2000">
                <a:latin typeface="Consolas"/>
                <a:ea typeface="Consolas"/>
                <a:cs typeface="Consolas"/>
                <a:sym typeface="Consolas"/>
              </a:rPr>
              <a:t>String toString()</a:t>
            </a:r>
            <a:endParaRPr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b="1" lang="en" sz="2000">
                <a:latin typeface="Consolas"/>
                <a:ea typeface="Consolas"/>
                <a:cs typeface="Consolas"/>
                <a:sym typeface="Consolas"/>
              </a:rPr>
              <a:t>boolean equals(Object obj)</a:t>
            </a:r>
            <a:endParaRPr b="1"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lang="en" sz="2000">
                <a:latin typeface="Consolas"/>
                <a:ea typeface="Consolas"/>
                <a:cs typeface="Consolas"/>
                <a:sym typeface="Consolas"/>
              </a:rPr>
              <a:t>int hashCode()</a:t>
            </a:r>
            <a:endParaRPr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lang="en" sz="2000">
                <a:latin typeface="Consolas"/>
                <a:ea typeface="Consolas"/>
                <a:cs typeface="Consolas"/>
                <a:sym typeface="Consolas"/>
              </a:rPr>
              <a:t>Class&lt;?&gt;	getClass()</a:t>
            </a:r>
            <a:endParaRPr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lang="en" sz="2000">
                <a:latin typeface="Consolas"/>
                <a:ea typeface="Consolas"/>
                <a:cs typeface="Consolas"/>
                <a:sym typeface="Consolas"/>
              </a:rPr>
              <a:t>protected Object	clone()  </a:t>
            </a:r>
            <a:endParaRPr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lang="en" sz="2000">
                <a:latin typeface="Consolas"/>
                <a:ea typeface="Consolas"/>
                <a:cs typeface="Consolas"/>
                <a:sym typeface="Consolas"/>
              </a:rPr>
              <a:t>protected void finalize()</a:t>
            </a:r>
            <a:endParaRPr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lang="en" sz="2000">
                <a:latin typeface="Consolas"/>
                <a:ea typeface="Consolas"/>
                <a:cs typeface="Consolas"/>
                <a:sym typeface="Consolas"/>
              </a:rPr>
              <a:t>void notify()</a:t>
            </a:r>
            <a:endParaRPr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lang="en" sz="2000">
                <a:latin typeface="Consolas"/>
                <a:ea typeface="Consolas"/>
                <a:cs typeface="Consolas"/>
                <a:sym typeface="Consolas"/>
              </a:rPr>
              <a:t>void notifyAll()</a:t>
            </a:r>
            <a:endParaRPr b="1"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lang="en" sz="2000">
                <a:latin typeface="Consolas"/>
                <a:ea typeface="Consolas"/>
                <a:cs typeface="Consolas"/>
                <a:sym typeface="Consolas"/>
              </a:rPr>
              <a:t>void wait()</a:t>
            </a:r>
            <a:endParaRPr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lang="en" sz="2000">
                <a:latin typeface="Consolas"/>
                <a:ea typeface="Consolas"/>
                <a:cs typeface="Consolas"/>
                <a:sym typeface="Consolas"/>
              </a:rPr>
              <a:t>void wait(long timeout)</a:t>
            </a:r>
            <a:endParaRPr sz="2000">
              <a:latin typeface="Consolas"/>
              <a:ea typeface="Consolas"/>
              <a:cs typeface="Consolas"/>
              <a:sym typeface="Consolas"/>
            </a:endParaRPr>
          </a:p>
          <a:p>
            <a:pPr indent="-355600" lvl="0" marL="457200" rtl="0" algn="l">
              <a:spcBef>
                <a:spcPts val="0"/>
              </a:spcBef>
              <a:spcAft>
                <a:spcPts val="0"/>
              </a:spcAft>
              <a:buSzPts val="2000"/>
              <a:buFont typeface="Consolas"/>
              <a:buChar char="●"/>
            </a:pPr>
            <a:r>
              <a:rPr lang="en" sz="2000">
                <a:latin typeface="Consolas"/>
                <a:ea typeface="Consolas"/>
                <a:cs typeface="Consolas"/>
                <a:sym typeface="Consolas"/>
              </a:rPr>
              <a:t>void wait(long timeout, int nanos)</a:t>
            </a:r>
            <a:endParaRPr sz="2000">
              <a:latin typeface="Consolas"/>
              <a:ea typeface="Consolas"/>
              <a:cs typeface="Consolas"/>
              <a:sym typeface="Consolas"/>
            </a:endParaRPr>
          </a:p>
          <a:p>
            <a:pPr indent="0" lvl="0" marL="0" rtl="0" algn="l">
              <a:spcBef>
                <a:spcPts val="600"/>
              </a:spcBef>
              <a:spcAft>
                <a:spcPts val="0"/>
              </a:spcAft>
              <a:buNone/>
            </a:pPr>
            <a:r>
              <a:t/>
            </a:r>
            <a:endParaRPr sz="1600"/>
          </a:p>
          <a:p>
            <a:pPr indent="0" lvl="0" marL="0" rtl="0" algn="l">
              <a:spcBef>
                <a:spcPts val="600"/>
              </a:spcBef>
              <a:spcAft>
                <a:spcPts val="0"/>
              </a:spcAft>
              <a:buNone/>
            </a:pPr>
            <a:r>
              <a:rPr lang="en" sz="2000"/>
              <a:t>Default implementation of </a:t>
            </a:r>
            <a:r>
              <a:rPr lang="en" sz="2000">
                <a:latin typeface="Consolas"/>
                <a:ea typeface="Consolas"/>
                <a:cs typeface="Consolas"/>
                <a:sym typeface="Consolas"/>
              </a:rPr>
              <a:t>hashCode</a:t>
            </a:r>
            <a:r>
              <a:rPr lang="en" sz="2000">
                <a:latin typeface="Calibri"/>
                <a:ea typeface="Calibri"/>
                <a:cs typeface="Calibri"/>
                <a:sym typeface="Calibri"/>
              </a:rPr>
              <a:t> </a:t>
            </a:r>
            <a:r>
              <a:rPr lang="en" sz="2000">
                <a:latin typeface="Calibri"/>
                <a:ea typeface="Calibri"/>
                <a:cs typeface="Calibri"/>
                <a:sym typeface="Calibri"/>
              </a:rPr>
              <a:t>returns memory address.</a:t>
            </a:r>
            <a:endParaRPr sz="2000">
              <a:latin typeface="Calibri"/>
              <a:ea typeface="Calibri"/>
              <a:cs typeface="Calibri"/>
              <a:sym typeface="Calibri"/>
            </a:endParaRPr>
          </a:p>
        </p:txBody>
      </p:sp>
      <p:sp>
        <p:nvSpPr>
          <p:cNvPr id="1279" name="Google Shape;1279;p100"/>
          <p:cNvSpPr/>
          <p:nvPr/>
        </p:nvSpPr>
        <p:spPr>
          <a:xfrm>
            <a:off x="5606750" y="1956700"/>
            <a:ext cx="270900" cy="2496600"/>
          </a:xfrm>
          <a:prstGeom prst="rightBrace">
            <a:avLst>
              <a:gd fmla="val 0" name="adj1"/>
              <a:gd fmla="val 50000" name="adj2"/>
            </a:avLst>
          </a:prstGeom>
          <a:noFill/>
          <a:ln cap="flat" cmpd="sng" w="9525">
            <a:solidFill>
              <a:srgbClr val="BE071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00"/>
          <p:cNvSpPr txBox="1"/>
          <p:nvPr/>
        </p:nvSpPr>
        <p:spPr>
          <a:xfrm>
            <a:off x="5953925" y="3002327"/>
            <a:ext cx="2490300" cy="36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E0712"/>
                </a:solidFill>
              </a:rPr>
              <a:t>Won’t discuss or use in 61B.</a:t>
            </a:r>
            <a:endParaRPr>
              <a:solidFill>
                <a:srgbClr val="BE0712"/>
              </a:solidFill>
            </a:endParaRPr>
          </a:p>
        </p:txBody>
      </p:sp>
      <p:sp>
        <p:nvSpPr>
          <p:cNvPr id="1281" name="Google Shape;1281;p100"/>
          <p:cNvSpPr/>
          <p:nvPr/>
        </p:nvSpPr>
        <p:spPr>
          <a:xfrm>
            <a:off x="5606750" y="966100"/>
            <a:ext cx="270900" cy="589800"/>
          </a:xfrm>
          <a:prstGeom prst="rightBrace">
            <a:avLst>
              <a:gd fmla="val 0" name="adj1"/>
              <a:gd fmla="val 50000" name="adj2"/>
            </a:avLst>
          </a:prstGeom>
          <a:noFill/>
          <a:ln cap="flat" cmpd="sng" w="9525">
            <a:solidFill>
              <a:srgbClr val="BE071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00"/>
          <p:cNvSpPr txBox="1"/>
          <p:nvPr/>
        </p:nvSpPr>
        <p:spPr>
          <a:xfrm>
            <a:off x="5953925" y="1059150"/>
            <a:ext cx="2731800" cy="36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E0712"/>
                </a:solidFill>
              </a:rPr>
              <a:t>From earlier in class.</a:t>
            </a:r>
            <a:endParaRPr>
              <a:solidFill>
                <a:srgbClr val="BE0712"/>
              </a:solidFill>
            </a:endParaRPr>
          </a:p>
        </p:txBody>
      </p:sp>
      <p:sp>
        <p:nvSpPr>
          <p:cNvPr id="1283" name="Google Shape;1283;p100"/>
          <p:cNvSpPr txBox="1"/>
          <p:nvPr/>
        </p:nvSpPr>
        <p:spPr>
          <a:xfrm>
            <a:off x="5953925" y="1434619"/>
            <a:ext cx="2731800" cy="36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E0712"/>
                </a:solidFill>
              </a:rPr>
              <a:t>This is where Java implements hash codes.</a:t>
            </a:r>
            <a:endParaRPr>
              <a:solidFill>
                <a:srgbClr val="BE0712"/>
              </a:solidFill>
            </a:endParaRPr>
          </a:p>
        </p:txBody>
      </p:sp>
      <p:cxnSp>
        <p:nvCxnSpPr>
          <p:cNvPr id="1284" name="Google Shape;1284;p100"/>
          <p:cNvCxnSpPr/>
          <p:nvPr/>
        </p:nvCxnSpPr>
        <p:spPr>
          <a:xfrm rot="10800000">
            <a:off x="2777475" y="1756255"/>
            <a:ext cx="2978100" cy="0"/>
          </a:xfrm>
          <a:prstGeom prst="straightConnector1">
            <a:avLst/>
          </a:prstGeom>
          <a:noFill/>
          <a:ln cap="flat" cmpd="sng" w="9525">
            <a:solidFill>
              <a:schemeClr val="accent2"/>
            </a:solidFill>
            <a:prstDash val="solid"/>
            <a:round/>
            <a:headEnd len="med" w="med" type="none"/>
            <a:tailEnd len="med" w="med" type="triangle"/>
          </a:ln>
        </p:spPr>
      </p:cxn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8" name="Shape 1288"/>
        <p:cNvGrpSpPr/>
        <p:nvPr/>
      </p:nvGrpSpPr>
      <p:grpSpPr>
        <a:xfrm>
          <a:off x="0" y="0"/>
          <a:ext cx="0" cy="0"/>
          <a:chOff x="0" y="0"/>
          <a:chExt cx="0" cy="0"/>
        </a:xfrm>
      </p:grpSpPr>
      <p:sp>
        <p:nvSpPr>
          <p:cNvPr id="1289" name="Google Shape;1289;p10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Codes in Java</a:t>
            </a:r>
            <a:endParaRPr/>
          </a:p>
        </p:txBody>
      </p:sp>
      <p:sp>
        <p:nvSpPr>
          <p:cNvPr id="1290" name="Google Shape;1290;p101"/>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Java’s actual hashCode function for Strings below (code cleaned up </a:t>
            </a:r>
            <a:r>
              <a:rPr lang="en"/>
              <a:t>slightly</a:t>
            </a:r>
            <a:r>
              <a:rPr lang="en"/>
              <a:t>):</a:t>
            </a:r>
            <a:endParaRPr/>
          </a:p>
          <a:p>
            <a:pPr indent="-342900" lvl="0" marL="457200" rtl="0" algn="l">
              <a:spcBef>
                <a:spcPts val="600"/>
              </a:spcBef>
              <a:spcAft>
                <a:spcPts val="0"/>
              </a:spcAft>
              <a:buSzPts val="1800"/>
              <a:buChar char="●"/>
            </a:pPr>
            <a:r>
              <a:rPr lang="en"/>
              <a:t>“</a:t>
            </a:r>
            <a:r>
              <a:rPr lang="en"/>
              <a:t>横田誠司</a:t>
            </a:r>
            <a:r>
              <a:rPr lang="en"/>
              <a:t>” and “</a:t>
            </a:r>
            <a:r>
              <a:rPr lang="en"/>
              <a:t>±EreWn</a:t>
            </a:r>
            <a:r>
              <a:rPr lang="en"/>
              <a:t>” map to </a:t>
            </a:r>
            <a:r>
              <a:rPr lang="en"/>
              <a:t>839,611,422</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That is, the two calls below both return </a:t>
            </a:r>
            <a:r>
              <a:rPr lang="en"/>
              <a:t>839,611,422</a:t>
            </a:r>
            <a:r>
              <a:rPr lang="en"/>
              <a:t>. </a:t>
            </a:r>
            <a:endParaRPr/>
          </a:p>
          <a:p>
            <a:pPr indent="-342900" lvl="0" marL="457200" rtl="0" algn="l">
              <a:spcBef>
                <a:spcPts val="600"/>
              </a:spcBef>
              <a:spcAft>
                <a:spcPts val="0"/>
              </a:spcAft>
              <a:buSzPts val="1800"/>
              <a:buChar char="●"/>
            </a:pPr>
            <a:r>
              <a:rPr lang="en"/>
              <a:t>“</a:t>
            </a:r>
            <a:r>
              <a:rPr lang="en"/>
              <a:t>横田誠司</a:t>
            </a:r>
            <a:r>
              <a:rPr lang="en"/>
              <a:t>”.hashCode()</a:t>
            </a:r>
            <a:endParaRPr/>
          </a:p>
          <a:p>
            <a:pPr indent="-342900" lvl="0" marL="457200" rtl="0" algn="l">
              <a:spcBef>
                <a:spcPts val="0"/>
              </a:spcBef>
              <a:spcAft>
                <a:spcPts val="0"/>
              </a:spcAft>
              <a:buSzPts val="1800"/>
              <a:buChar char="●"/>
            </a:pPr>
            <a:r>
              <a:rPr lang="en"/>
              <a:t>“</a:t>
            </a:r>
            <a:r>
              <a:rPr lang="en"/>
              <a:t>±EreWn</a:t>
            </a:r>
            <a:r>
              <a:rPr lang="en"/>
              <a:t>”.hashCode()</a:t>
            </a:r>
            <a:endParaRPr/>
          </a:p>
        </p:txBody>
      </p:sp>
      <p:sp>
        <p:nvSpPr>
          <p:cNvPr id="1291" name="Google Shape;1291;p101"/>
          <p:cNvSpPr txBox="1"/>
          <p:nvPr/>
        </p:nvSpPr>
        <p:spPr>
          <a:xfrm>
            <a:off x="1201500" y="1464150"/>
            <a:ext cx="6885300" cy="2120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solidFill>
                  <a:srgbClr val="661111"/>
                </a:solidFill>
                <a:highlight>
                  <a:srgbClr val="EFEFEF"/>
                </a:highlight>
                <a:latin typeface="Consolas"/>
                <a:ea typeface="Consolas"/>
                <a:cs typeface="Consolas"/>
                <a:sym typeface="Consolas"/>
              </a:rPr>
              <a:t>public </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a:t>
            </a:r>
            <a:r>
              <a:rPr lang="en" sz="1600">
                <a:solidFill>
                  <a:srgbClr val="004466"/>
                </a:solidFill>
                <a:highlight>
                  <a:srgbClr val="EFEFEF"/>
                </a:highlight>
                <a:latin typeface="Consolas"/>
                <a:ea typeface="Consolas"/>
                <a:cs typeface="Consolas"/>
                <a:sym typeface="Consolas"/>
              </a:rPr>
              <a:t>hashCode</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String s</a:t>
            </a:r>
            <a:r>
              <a:rPr b="1" lang="en" sz="1600">
                <a:solidFill>
                  <a:schemeClr val="dk1"/>
                </a:solidFill>
                <a:highlight>
                  <a:srgbClr val="EFEFEF"/>
                </a:highlight>
                <a:latin typeface="Consolas"/>
                <a:ea typeface="Consolas"/>
                <a:cs typeface="Consolas"/>
                <a:sym typeface="Consolas"/>
              </a:rPr>
              <a:t>) {</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0</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661111"/>
                </a:solidFill>
                <a:highlight>
                  <a:srgbClr val="EFEFEF"/>
                </a:highlight>
                <a:latin typeface="Consolas"/>
                <a:ea typeface="Consolas"/>
                <a:cs typeface="Consolas"/>
                <a:sym typeface="Consolas"/>
              </a:rPr>
              <a:t>for</a:t>
            </a:r>
            <a:r>
              <a:rPr lang="en" sz="1600">
                <a:solidFill>
                  <a:schemeClr val="dk1"/>
                </a:solidFill>
                <a:highlight>
                  <a:srgbClr val="EFEFEF"/>
                </a:highlight>
                <a:latin typeface="Consolas"/>
                <a:ea typeface="Consolas"/>
                <a:cs typeface="Consolas"/>
                <a:sym typeface="Consolas"/>
              </a:rPr>
              <a:t> </a:t>
            </a:r>
            <a:r>
              <a:rPr b="1" lang="en" sz="1600">
                <a:solidFill>
                  <a:schemeClr val="dk1"/>
                </a:solidFill>
                <a:highlight>
                  <a:srgbClr val="EFEFEF"/>
                </a:highlight>
                <a:latin typeface="Consolas"/>
                <a:ea typeface="Consolas"/>
                <a:cs typeface="Consolas"/>
                <a:sym typeface="Consolas"/>
              </a:rPr>
              <a:t>(</a:t>
            </a:r>
            <a:r>
              <a:rPr b="1" lang="en" sz="1600">
                <a:solidFill>
                  <a:srgbClr val="000066"/>
                </a:solidFill>
                <a:highlight>
                  <a:srgbClr val="EFEFEF"/>
                </a:highlight>
                <a:latin typeface="Consolas"/>
                <a:ea typeface="Consolas"/>
                <a:cs typeface="Consolas"/>
                <a:sym typeface="Consolas"/>
              </a:rPr>
              <a:t>int</a:t>
            </a:r>
            <a:r>
              <a:rPr lang="en" sz="1600">
                <a:solidFill>
                  <a:schemeClr val="dk1"/>
                </a:solidFill>
                <a:highlight>
                  <a:srgbClr val="EFEFEF"/>
                </a:highlight>
                <a:latin typeface="Consolas"/>
                <a:ea typeface="Consolas"/>
                <a:cs typeface="Consolas"/>
                <a:sym typeface="Consolas"/>
              </a:rPr>
              <a:t> i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0</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 </a:t>
            </a:r>
            <a:r>
              <a:rPr b="1" lang="en" sz="1600">
                <a:solidFill>
                  <a:schemeClr val="dk1"/>
                </a:solidFill>
                <a:highlight>
                  <a:srgbClr val="EFEFEF"/>
                </a:highlight>
                <a:latin typeface="Consolas"/>
                <a:ea typeface="Consolas"/>
                <a:cs typeface="Consolas"/>
                <a:sym typeface="Consolas"/>
              </a:rPr>
              <a:t>&lt;</a:t>
            </a:r>
            <a:r>
              <a:rPr lang="en" sz="1600">
                <a:solidFill>
                  <a:schemeClr val="dk1"/>
                </a:solidFill>
                <a:highlight>
                  <a:srgbClr val="EFEFEF"/>
                </a:highlight>
                <a:latin typeface="Consolas"/>
                <a:ea typeface="Consolas"/>
                <a:cs typeface="Consolas"/>
                <a:sym typeface="Consolas"/>
              </a:rPr>
              <a:t> s</a:t>
            </a:r>
            <a:r>
              <a:rPr b="1" lang="en" sz="1600">
                <a:solidFill>
                  <a:schemeClr val="dk1"/>
                </a:solidFill>
                <a:highlight>
                  <a:srgbClr val="EFEFEF"/>
                </a:highlight>
                <a:latin typeface="Consolas"/>
                <a:ea typeface="Consolas"/>
                <a:cs typeface="Consolas"/>
                <a:sym typeface="Consolas"/>
              </a:rPr>
              <a:t>.</a:t>
            </a:r>
            <a:r>
              <a:rPr lang="en" sz="1600">
                <a:solidFill>
                  <a:srgbClr val="004466"/>
                </a:solidFill>
                <a:highlight>
                  <a:srgbClr val="EFEFEF"/>
                </a:highlight>
                <a:latin typeface="Consolas"/>
                <a:ea typeface="Consolas"/>
                <a:cs typeface="Consolas"/>
                <a:sym typeface="Consolas"/>
              </a:rPr>
              <a:t>length</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1</a:t>
            </a:r>
            <a:r>
              <a:rPr b="1" lang="en" sz="1600">
                <a:solidFill>
                  <a:schemeClr val="dk1"/>
                </a:solidFill>
                <a:highlight>
                  <a:srgbClr val="EFEFEF"/>
                </a:highlight>
                <a:latin typeface="Consolas"/>
                <a:ea typeface="Consolas"/>
                <a:cs typeface="Consolas"/>
                <a:sym typeface="Consolas"/>
              </a:rPr>
              <a:t>) {</a:t>
            </a:r>
            <a:r>
              <a:rPr lang="en" sz="1600">
                <a:solidFill>
                  <a:schemeClr val="dk1"/>
                </a:solidFill>
                <a:highlight>
                  <a:srgbClr val="EFEFEF"/>
                </a:highlight>
                <a:latin typeface="Consolas"/>
                <a:ea typeface="Consolas"/>
                <a:cs typeface="Consolas"/>
                <a:sym typeface="Consolas"/>
              </a:rPr>
              <a:t>       	</a:t>
            </a:r>
            <a:endParaRPr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a:t>
            </a:r>
            <a:r>
              <a:rPr lang="en" sz="1600">
                <a:solidFill>
                  <a:srgbClr val="880022"/>
                </a:solidFill>
                <a:highlight>
                  <a:srgbClr val="EFEFEF"/>
                </a:highlight>
                <a:latin typeface="Consolas"/>
                <a:ea typeface="Consolas"/>
                <a:cs typeface="Consolas"/>
                <a:sym typeface="Consolas"/>
              </a:rPr>
              <a:t>31</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intRep </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 s</a:t>
            </a:r>
            <a:r>
              <a:rPr b="1" lang="en" sz="1600">
                <a:solidFill>
                  <a:schemeClr val="dk1"/>
                </a:solidFill>
                <a:highlight>
                  <a:srgbClr val="EFEFEF"/>
                </a:highlight>
                <a:latin typeface="Consolas"/>
                <a:ea typeface="Consolas"/>
                <a:cs typeface="Consolas"/>
                <a:sym typeface="Consolas"/>
              </a:rPr>
              <a:t>.</a:t>
            </a:r>
            <a:r>
              <a:rPr lang="en" sz="1600">
                <a:solidFill>
                  <a:srgbClr val="004466"/>
                </a:solidFill>
                <a:highlight>
                  <a:srgbClr val="EFEFEF"/>
                </a:highlight>
                <a:latin typeface="Consolas"/>
                <a:ea typeface="Consolas"/>
                <a:cs typeface="Consolas"/>
                <a:sym typeface="Consolas"/>
              </a:rPr>
              <a:t>charAt</a:t>
            </a:r>
            <a:r>
              <a:rPr b="1" lang="en" sz="1600">
                <a:solidFill>
                  <a:schemeClr val="dk1"/>
                </a:solidFill>
                <a:highlight>
                  <a:srgbClr val="EFEFEF"/>
                </a:highlight>
                <a:latin typeface="Consolas"/>
                <a:ea typeface="Consolas"/>
                <a:cs typeface="Consolas"/>
                <a:sym typeface="Consolas"/>
              </a:rPr>
              <a:t>(</a:t>
            </a:r>
            <a:r>
              <a:rPr lang="en" sz="1600">
                <a:solidFill>
                  <a:schemeClr val="dk1"/>
                </a:solidFill>
                <a:highlight>
                  <a:srgbClr val="EFEFEF"/>
                </a:highlight>
                <a:latin typeface="Consolas"/>
                <a:ea typeface="Consolas"/>
                <a:cs typeface="Consolas"/>
                <a:sym typeface="Consolas"/>
              </a:rPr>
              <a:t>i</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chemeClr val="dk1"/>
                </a:solidFill>
                <a:highlight>
                  <a:srgbClr val="EFEFEF"/>
                </a:highlight>
                <a:latin typeface="Consolas"/>
                <a:ea typeface="Consolas"/>
                <a:cs typeface="Consolas"/>
                <a:sym typeface="Consolas"/>
              </a:rPr>
              <a:t>	</a:t>
            </a:r>
            <a:r>
              <a:rPr b="1" lang="en" sz="1600">
                <a:solidFill>
                  <a:srgbClr val="661111"/>
                </a:solidFill>
                <a:highlight>
                  <a:srgbClr val="EFEFEF"/>
                </a:highlight>
                <a:latin typeface="Consolas"/>
                <a:ea typeface="Consolas"/>
                <a:cs typeface="Consolas"/>
                <a:sym typeface="Consolas"/>
              </a:rPr>
              <a:t>return</a:t>
            </a:r>
            <a:r>
              <a:rPr lang="en" sz="1600">
                <a:solidFill>
                  <a:schemeClr val="dk1"/>
                </a:solidFill>
                <a:highlight>
                  <a:srgbClr val="EFEFEF"/>
                </a:highlight>
                <a:latin typeface="Consolas"/>
                <a:ea typeface="Consolas"/>
                <a:cs typeface="Consolas"/>
                <a:sym typeface="Consolas"/>
              </a:rPr>
              <a:t> intRep</a:t>
            </a: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b="1" lang="en" sz="1600">
                <a:solidFill>
                  <a:schemeClr val="dk1"/>
                </a:solidFill>
                <a:highlight>
                  <a:srgbClr val="EFEFEF"/>
                </a:highlight>
                <a:latin typeface="Consolas"/>
                <a:ea typeface="Consolas"/>
                <a:cs typeface="Consolas"/>
                <a:sym typeface="Consolas"/>
              </a:rPr>
              <a:t>}</a:t>
            </a:r>
            <a:endParaRPr b="1" sz="16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t/>
            </a:r>
            <a:endParaRPr b="1" sz="1600">
              <a:solidFill>
                <a:srgbClr val="661111"/>
              </a:solidFill>
              <a:highlight>
                <a:srgbClr val="EFEFEF"/>
              </a:highlight>
              <a:latin typeface="Consolas"/>
              <a:ea typeface="Consolas"/>
              <a:cs typeface="Consolas"/>
              <a:sym typeface="Consolas"/>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sp>
        <p:nvSpPr>
          <p:cNvPr id="1296" name="Google Shape;1296;p10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e</a:t>
            </a:r>
            <a:r>
              <a:rPr lang="en"/>
              <a:t>xamples of Real Java HashCodes for Strings</a:t>
            </a:r>
            <a:endParaRPr/>
          </a:p>
        </p:txBody>
      </p:sp>
      <p:sp>
        <p:nvSpPr>
          <p:cNvPr id="1297" name="Google Shape;1297;p102"/>
          <p:cNvSpPr txBox="1"/>
          <p:nvPr/>
        </p:nvSpPr>
        <p:spPr>
          <a:xfrm>
            <a:off x="490950" y="1724620"/>
            <a:ext cx="7358100" cy="1590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System</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out</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println</a:t>
            </a:r>
            <a:r>
              <a:rPr b="1" lang="en" sz="1900">
                <a:solidFill>
                  <a:schemeClr val="dk1"/>
                </a:solidFill>
                <a:highlight>
                  <a:srgbClr val="EFEFEF"/>
                </a:highlight>
                <a:latin typeface="Consolas"/>
                <a:ea typeface="Consolas"/>
                <a:cs typeface="Consolas"/>
                <a:sym typeface="Consolas"/>
              </a:rPr>
              <a:t>(</a:t>
            </a:r>
            <a:r>
              <a:rPr lang="en" sz="1900">
                <a:solidFill>
                  <a:srgbClr val="AA4400"/>
                </a:solidFill>
                <a:highlight>
                  <a:srgbClr val="EFEFEF"/>
                </a:highlight>
                <a:latin typeface="Consolas"/>
                <a:ea typeface="Consolas"/>
                <a:cs typeface="Consolas"/>
                <a:sym typeface="Consolas"/>
              </a:rPr>
              <a:t>"a"</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hashCode</a:t>
            </a:r>
            <a:r>
              <a:rPr b="1" lang="en" sz="1900">
                <a:solidFill>
                  <a:schemeClr val="dk1"/>
                </a:solidFill>
                <a:highlight>
                  <a:srgbClr val="EFEFEF"/>
                </a:highlight>
                <a:latin typeface="Consolas"/>
                <a:ea typeface="Consolas"/>
                <a:cs typeface="Consolas"/>
                <a:sym typeface="Consolas"/>
              </a:rPr>
              <a:t>());</a:t>
            </a:r>
            <a:endParaRPr b="1"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System</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out</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println</a:t>
            </a:r>
            <a:r>
              <a:rPr b="1" lang="en" sz="1900">
                <a:solidFill>
                  <a:schemeClr val="dk1"/>
                </a:solidFill>
                <a:highlight>
                  <a:srgbClr val="EFEFEF"/>
                </a:highlight>
                <a:latin typeface="Consolas"/>
                <a:ea typeface="Consolas"/>
                <a:cs typeface="Consolas"/>
                <a:sym typeface="Consolas"/>
              </a:rPr>
              <a:t>(</a:t>
            </a:r>
            <a:r>
              <a:rPr lang="en" sz="1900">
                <a:solidFill>
                  <a:srgbClr val="AA4400"/>
                </a:solidFill>
                <a:highlight>
                  <a:srgbClr val="EFEFEF"/>
                </a:highlight>
                <a:latin typeface="Consolas"/>
                <a:ea typeface="Consolas"/>
                <a:cs typeface="Consolas"/>
                <a:sym typeface="Consolas"/>
              </a:rPr>
              <a:t>"bee"</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hashCode</a:t>
            </a:r>
            <a:r>
              <a:rPr b="1" lang="en" sz="1900">
                <a:solidFill>
                  <a:schemeClr val="dk1"/>
                </a:solidFill>
                <a:highlight>
                  <a:srgbClr val="EFEFEF"/>
                </a:highlight>
                <a:latin typeface="Consolas"/>
                <a:ea typeface="Consolas"/>
                <a:cs typeface="Consolas"/>
                <a:sym typeface="Consolas"/>
              </a:rPr>
              <a:t>());</a:t>
            </a:r>
            <a:endParaRPr b="1"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System</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out</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println</a:t>
            </a:r>
            <a:r>
              <a:rPr b="1" lang="en" sz="1900">
                <a:solidFill>
                  <a:schemeClr val="dk1"/>
                </a:solidFill>
                <a:highlight>
                  <a:srgbClr val="EFEFEF"/>
                </a:highlight>
                <a:latin typeface="Consolas"/>
                <a:ea typeface="Consolas"/>
                <a:cs typeface="Consolas"/>
                <a:sym typeface="Consolas"/>
              </a:rPr>
              <a:t>(</a:t>
            </a:r>
            <a:r>
              <a:rPr lang="en" sz="1900">
                <a:solidFill>
                  <a:srgbClr val="AA4400"/>
                </a:solidFill>
                <a:highlight>
                  <a:srgbClr val="EFEFEF"/>
                </a:highlight>
                <a:latin typeface="Consolas"/>
                <a:ea typeface="Consolas"/>
                <a:cs typeface="Consolas"/>
                <a:sym typeface="Consolas"/>
              </a:rPr>
              <a:t>"포옹"</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hashCode</a:t>
            </a:r>
            <a:r>
              <a:rPr b="1" lang="en" sz="1900">
                <a:solidFill>
                  <a:schemeClr val="dk1"/>
                </a:solidFill>
                <a:highlight>
                  <a:srgbClr val="EFEFEF"/>
                </a:highlight>
                <a:latin typeface="Consolas"/>
                <a:ea typeface="Consolas"/>
                <a:cs typeface="Consolas"/>
                <a:sym typeface="Consolas"/>
              </a:rPr>
              <a:t>());</a:t>
            </a:r>
            <a:endParaRPr b="1"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900">
                <a:solidFill>
                  <a:schemeClr val="dk1"/>
                </a:solidFill>
                <a:highlight>
                  <a:srgbClr val="EFEFEF"/>
                </a:highlight>
                <a:latin typeface="Consolas"/>
                <a:ea typeface="Consolas"/>
                <a:cs typeface="Consolas"/>
                <a:sym typeface="Consolas"/>
              </a:rPr>
              <a:t>System</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out</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println</a:t>
            </a:r>
            <a:r>
              <a:rPr b="1" lang="en" sz="1900">
                <a:solidFill>
                  <a:schemeClr val="dk1"/>
                </a:solidFill>
                <a:highlight>
                  <a:srgbClr val="EFEFEF"/>
                </a:highlight>
                <a:latin typeface="Consolas"/>
                <a:ea typeface="Consolas"/>
                <a:cs typeface="Consolas"/>
                <a:sym typeface="Consolas"/>
              </a:rPr>
              <a:t>(</a:t>
            </a:r>
            <a:r>
              <a:rPr lang="en" sz="1900">
                <a:solidFill>
                  <a:srgbClr val="AA4400"/>
                </a:solidFill>
                <a:highlight>
                  <a:srgbClr val="EFEFEF"/>
                </a:highlight>
                <a:latin typeface="Consolas"/>
                <a:ea typeface="Consolas"/>
                <a:cs typeface="Consolas"/>
                <a:sym typeface="Consolas"/>
              </a:rPr>
              <a:t>"kamala lifefully"</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hashCode</a:t>
            </a:r>
            <a:r>
              <a:rPr b="1" lang="en" sz="1900">
                <a:solidFill>
                  <a:schemeClr val="dk1"/>
                </a:solidFill>
                <a:highlight>
                  <a:srgbClr val="EFEFEF"/>
                </a:highlight>
                <a:latin typeface="Consolas"/>
                <a:ea typeface="Consolas"/>
                <a:cs typeface="Consolas"/>
                <a:sym typeface="Consolas"/>
              </a:rPr>
              <a:t>());</a:t>
            </a:r>
            <a:endParaRPr b="1" sz="1900">
              <a:solidFill>
                <a:schemeClr val="dk1"/>
              </a:solidFill>
              <a:highlight>
                <a:srgbClr val="EFEFEF"/>
              </a:highlight>
              <a:latin typeface="Consolas"/>
              <a:ea typeface="Consolas"/>
              <a:cs typeface="Consolas"/>
              <a:sym typeface="Consolas"/>
            </a:endParaRPr>
          </a:p>
          <a:p>
            <a:pPr indent="0" lvl="0" marL="0" rtl="0" algn="l">
              <a:spcBef>
                <a:spcPts val="0"/>
              </a:spcBef>
              <a:spcAft>
                <a:spcPts val="0"/>
              </a:spcAft>
              <a:buNone/>
            </a:pPr>
            <a:r>
              <a:rPr lang="en" sz="1900">
                <a:solidFill>
                  <a:schemeClr val="dk1"/>
                </a:solidFill>
                <a:highlight>
                  <a:srgbClr val="EFEFEF"/>
                </a:highlight>
                <a:latin typeface="Consolas"/>
                <a:ea typeface="Consolas"/>
                <a:cs typeface="Consolas"/>
                <a:sym typeface="Consolas"/>
              </a:rPr>
              <a:t>System</a:t>
            </a:r>
            <a:r>
              <a:rPr b="1" lang="en" sz="1900">
                <a:solidFill>
                  <a:schemeClr val="dk1"/>
                </a:solidFill>
                <a:highlight>
                  <a:srgbClr val="EFEFEF"/>
                </a:highlight>
                <a:latin typeface="Consolas"/>
                <a:ea typeface="Consolas"/>
                <a:cs typeface="Consolas"/>
                <a:sym typeface="Consolas"/>
              </a:rPr>
              <a:t>.</a:t>
            </a:r>
            <a:r>
              <a:rPr lang="en" sz="1900">
                <a:solidFill>
                  <a:schemeClr val="dk1"/>
                </a:solidFill>
                <a:highlight>
                  <a:srgbClr val="EFEFEF"/>
                </a:highlight>
                <a:latin typeface="Consolas"/>
                <a:ea typeface="Consolas"/>
                <a:cs typeface="Consolas"/>
                <a:sym typeface="Consolas"/>
              </a:rPr>
              <a:t>out</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println</a:t>
            </a:r>
            <a:r>
              <a:rPr b="1" lang="en" sz="1900">
                <a:solidFill>
                  <a:schemeClr val="dk1"/>
                </a:solidFill>
                <a:highlight>
                  <a:srgbClr val="EFEFEF"/>
                </a:highlight>
                <a:latin typeface="Consolas"/>
                <a:ea typeface="Consolas"/>
                <a:cs typeface="Consolas"/>
                <a:sym typeface="Consolas"/>
              </a:rPr>
              <a:t>(</a:t>
            </a:r>
            <a:r>
              <a:rPr lang="en" sz="1900">
                <a:solidFill>
                  <a:srgbClr val="AA4400"/>
                </a:solidFill>
                <a:highlight>
                  <a:srgbClr val="EFEFEF"/>
                </a:highlight>
                <a:latin typeface="Consolas"/>
                <a:ea typeface="Consolas"/>
                <a:cs typeface="Consolas"/>
                <a:sym typeface="Consolas"/>
              </a:rPr>
              <a:t>"đậu hũ"</a:t>
            </a:r>
            <a:r>
              <a:rPr b="1" lang="en" sz="1900">
                <a:solidFill>
                  <a:schemeClr val="dk1"/>
                </a:solidFill>
                <a:highlight>
                  <a:srgbClr val="EFEFEF"/>
                </a:highlight>
                <a:latin typeface="Consolas"/>
                <a:ea typeface="Consolas"/>
                <a:cs typeface="Consolas"/>
                <a:sym typeface="Consolas"/>
              </a:rPr>
              <a:t>.</a:t>
            </a:r>
            <a:r>
              <a:rPr lang="en" sz="1900">
                <a:solidFill>
                  <a:srgbClr val="004466"/>
                </a:solidFill>
                <a:highlight>
                  <a:srgbClr val="EFEFEF"/>
                </a:highlight>
                <a:latin typeface="Consolas"/>
                <a:ea typeface="Consolas"/>
                <a:cs typeface="Consolas"/>
                <a:sym typeface="Consolas"/>
              </a:rPr>
              <a:t>hashCode</a:t>
            </a:r>
            <a:r>
              <a:rPr b="1" lang="en" sz="1900">
                <a:solidFill>
                  <a:schemeClr val="dk1"/>
                </a:solidFill>
                <a:highlight>
                  <a:srgbClr val="EFEFEF"/>
                </a:highlight>
                <a:latin typeface="Consolas"/>
                <a:ea typeface="Consolas"/>
                <a:cs typeface="Consolas"/>
                <a:sym typeface="Consolas"/>
              </a:rPr>
              <a:t>());</a:t>
            </a:r>
            <a:endParaRPr b="1" sz="1900">
              <a:solidFill>
                <a:schemeClr val="dk1"/>
              </a:solidFill>
              <a:highlight>
                <a:srgbClr val="EFEFEF"/>
              </a:highlight>
              <a:latin typeface="Consolas"/>
              <a:ea typeface="Consolas"/>
              <a:cs typeface="Consolas"/>
              <a:sym typeface="Consolas"/>
            </a:endParaRPr>
          </a:p>
        </p:txBody>
      </p:sp>
      <p:sp>
        <p:nvSpPr>
          <p:cNvPr id="1298" name="Google Shape;1298;p102"/>
          <p:cNvSpPr txBox="1"/>
          <p:nvPr/>
        </p:nvSpPr>
        <p:spPr>
          <a:xfrm>
            <a:off x="4361400" y="3255884"/>
            <a:ext cx="3609300" cy="1861500"/>
          </a:xfrm>
          <a:prstGeom prst="rect">
            <a:avLst/>
          </a:prstGeom>
          <a:solidFill>
            <a:srgbClr val="000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6AA84F"/>
                </a:solidFill>
                <a:highlight>
                  <a:srgbClr val="000000"/>
                </a:highlight>
                <a:latin typeface="Consolas"/>
                <a:ea typeface="Consolas"/>
                <a:cs typeface="Consolas"/>
                <a:sym typeface="Consolas"/>
              </a:rPr>
              <a:t>jug</a:t>
            </a:r>
            <a:r>
              <a:rPr lang="en" sz="1600">
                <a:solidFill>
                  <a:srgbClr val="FFFFFF"/>
                </a:solidFill>
                <a:highlight>
                  <a:srgbClr val="000000"/>
                </a:highlight>
                <a:latin typeface="Consolas"/>
                <a:ea typeface="Consolas"/>
                <a:cs typeface="Consolas"/>
                <a:sym typeface="Consolas"/>
              </a:rPr>
              <a:t> </a:t>
            </a:r>
            <a:r>
              <a:rPr lang="en" sz="1600">
                <a:solidFill>
                  <a:srgbClr val="FFD966"/>
                </a:solidFill>
                <a:highlight>
                  <a:srgbClr val="000000"/>
                </a:highlight>
                <a:latin typeface="Consolas"/>
                <a:ea typeface="Consolas"/>
                <a:cs typeface="Consolas"/>
                <a:sym typeface="Consolas"/>
              </a:rPr>
              <a:t>~/Dropbox/61b/lec/hashing</a:t>
            </a:r>
            <a:r>
              <a:rPr lang="en" sz="1600">
                <a:solidFill>
                  <a:srgbClr val="FFFFFF"/>
                </a:solidFill>
                <a:highlight>
                  <a:srgbClr val="000000"/>
                </a:highlight>
                <a:latin typeface="Consolas"/>
                <a:ea typeface="Consolas"/>
                <a:cs typeface="Consolas"/>
                <a:sym typeface="Consolas"/>
              </a:rPr>
              <a:t> </a:t>
            </a:r>
            <a:endParaRPr sz="1600">
              <a:solidFill>
                <a:srgbClr val="93C47D"/>
              </a:solidFill>
              <a:highlight>
                <a:srgbClr val="000000"/>
              </a:highlight>
              <a:latin typeface="Consolas"/>
              <a:ea typeface="Consolas"/>
              <a:cs typeface="Consolas"/>
              <a:sym typeface="Consolas"/>
            </a:endParaRPr>
          </a:p>
          <a:p>
            <a:pPr indent="0" lvl="0" marL="0" rtl="0" algn="l">
              <a:spcBef>
                <a:spcPts val="0"/>
              </a:spcBef>
              <a:spcAft>
                <a:spcPts val="0"/>
              </a:spcAft>
              <a:buNone/>
            </a:pPr>
            <a:r>
              <a:rPr lang="en" sz="1600">
                <a:solidFill>
                  <a:srgbClr val="93C47D"/>
                </a:solidFill>
                <a:highlight>
                  <a:srgbClr val="000000"/>
                </a:highlight>
                <a:latin typeface="Consolas"/>
                <a:ea typeface="Consolas"/>
                <a:cs typeface="Consolas"/>
                <a:sym typeface="Consolas"/>
              </a:rPr>
              <a:t>$</a:t>
            </a:r>
            <a:r>
              <a:rPr lang="en" sz="1600">
                <a:solidFill>
                  <a:srgbClr val="FFFFFF"/>
                </a:solidFill>
                <a:highlight>
                  <a:srgbClr val="000000"/>
                </a:highlight>
                <a:latin typeface="Consolas"/>
                <a:ea typeface="Consolas"/>
                <a:cs typeface="Consolas"/>
                <a:sym typeface="Consolas"/>
              </a:rPr>
              <a:t> java </a:t>
            </a:r>
            <a:r>
              <a:rPr lang="en" sz="1600">
                <a:solidFill>
                  <a:schemeClr val="lt1"/>
                </a:solidFill>
                <a:highlight>
                  <a:schemeClr val="dk1"/>
                </a:highlight>
                <a:latin typeface="Consolas"/>
                <a:ea typeface="Consolas"/>
                <a:cs typeface="Consolas"/>
                <a:sym typeface="Consolas"/>
              </a:rPr>
              <a:t>JavaHashCodeExamples</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highlight>
                  <a:schemeClr val="dk1"/>
                </a:highlight>
                <a:latin typeface="Consolas"/>
                <a:ea typeface="Consolas"/>
                <a:cs typeface="Consolas"/>
                <a:sym typeface="Consolas"/>
              </a:rPr>
              <a:t>97</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highlight>
                  <a:schemeClr val="dk1"/>
                </a:highlight>
                <a:latin typeface="Consolas"/>
                <a:ea typeface="Consolas"/>
                <a:cs typeface="Consolas"/>
                <a:sym typeface="Consolas"/>
              </a:rPr>
              <a:t>97410</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highlight>
                  <a:schemeClr val="dk1"/>
                </a:highlight>
                <a:latin typeface="Consolas"/>
                <a:ea typeface="Consolas"/>
                <a:cs typeface="Consolas"/>
                <a:sym typeface="Consolas"/>
              </a:rPr>
              <a:t>1732557</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rPr lang="en" sz="1600">
                <a:solidFill>
                  <a:schemeClr val="lt1"/>
                </a:solidFill>
                <a:highlight>
                  <a:schemeClr val="dk1"/>
                </a:highlight>
                <a:latin typeface="Consolas"/>
                <a:ea typeface="Consolas"/>
                <a:cs typeface="Consolas"/>
                <a:sym typeface="Consolas"/>
              </a:rPr>
              <a:t>1732557</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600">
                <a:solidFill>
                  <a:schemeClr val="lt1"/>
                </a:solidFill>
                <a:highlight>
                  <a:schemeClr val="dk1"/>
                </a:highlight>
                <a:latin typeface="Consolas"/>
                <a:ea typeface="Consolas"/>
                <a:cs typeface="Consolas"/>
                <a:sym typeface="Consolas"/>
              </a:rPr>
              <a:t>-2108180664</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t/>
            </a:r>
            <a:endParaRPr sz="1600">
              <a:solidFill>
                <a:schemeClr val="lt1"/>
              </a:solidFill>
              <a:highlight>
                <a:schemeClr val="dk1"/>
              </a:highlight>
              <a:latin typeface="Consolas"/>
              <a:ea typeface="Consolas"/>
              <a:cs typeface="Consolas"/>
              <a:sym typeface="Consolas"/>
            </a:endParaRPr>
          </a:p>
          <a:p>
            <a:pPr indent="0" lvl="0" marL="0" rtl="0" algn="l">
              <a:spcBef>
                <a:spcPts val="0"/>
              </a:spcBef>
              <a:spcAft>
                <a:spcPts val="0"/>
              </a:spcAft>
              <a:buNone/>
            </a:pPr>
            <a:r>
              <a:t/>
            </a:r>
            <a:endParaRPr sz="1800">
              <a:highlight>
                <a:srgbClr val="000000"/>
              </a:highlight>
              <a:latin typeface="Consolas"/>
              <a:ea typeface="Consolas"/>
              <a:cs typeface="Consolas"/>
              <a:sym typeface="Consolas"/>
            </a:endParaRPr>
          </a:p>
        </p:txBody>
      </p:sp>
      <p:sp>
        <p:nvSpPr>
          <p:cNvPr id="1299" name="Google Shape;1299;p102"/>
          <p:cNvSpPr txBox="1"/>
          <p:nvPr/>
        </p:nvSpPr>
        <p:spPr>
          <a:xfrm>
            <a:off x="1235000" y="3769275"/>
            <a:ext cx="3174900" cy="372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rgbClr val="AA4400"/>
                </a:solidFill>
                <a:highlight>
                  <a:srgbClr val="FFFFFF"/>
                </a:highlight>
                <a:latin typeface="Consolas"/>
                <a:ea typeface="Consolas"/>
                <a:cs typeface="Consolas"/>
                <a:sym typeface="Consolas"/>
              </a:rPr>
              <a:t>"a"</a:t>
            </a:r>
            <a:endParaRPr sz="1600">
              <a:solidFill>
                <a:srgbClr val="AA4400"/>
              </a:solidFill>
              <a:highlight>
                <a:srgbClr val="FFFFFF"/>
              </a:highlight>
              <a:latin typeface="Consolas"/>
              <a:ea typeface="Consolas"/>
              <a:cs typeface="Consolas"/>
              <a:sym typeface="Consolas"/>
            </a:endParaRPr>
          </a:p>
          <a:p>
            <a:pPr indent="0" lvl="0" marL="0" rtl="0" algn="r">
              <a:spcBef>
                <a:spcPts val="0"/>
              </a:spcBef>
              <a:spcAft>
                <a:spcPts val="0"/>
              </a:spcAft>
              <a:buNone/>
            </a:pPr>
            <a:r>
              <a:rPr lang="en" sz="1600">
                <a:solidFill>
                  <a:srgbClr val="AA4400"/>
                </a:solidFill>
                <a:highlight>
                  <a:srgbClr val="FFFFFF"/>
                </a:highlight>
                <a:latin typeface="Consolas"/>
                <a:ea typeface="Consolas"/>
                <a:cs typeface="Consolas"/>
                <a:sym typeface="Consolas"/>
              </a:rPr>
              <a:t>"bee"</a:t>
            </a:r>
            <a:endParaRPr sz="1600">
              <a:solidFill>
                <a:srgbClr val="AA4400"/>
              </a:solidFill>
              <a:highlight>
                <a:srgbClr val="FFFFFF"/>
              </a:highlight>
              <a:latin typeface="Consolas"/>
              <a:ea typeface="Consolas"/>
              <a:cs typeface="Consolas"/>
              <a:sym typeface="Consolas"/>
            </a:endParaRPr>
          </a:p>
          <a:p>
            <a:pPr indent="0" lvl="0" marL="0" rtl="0" algn="r">
              <a:spcBef>
                <a:spcPts val="0"/>
              </a:spcBef>
              <a:spcAft>
                <a:spcPts val="0"/>
              </a:spcAft>
              <a:buNone/>
            </a:pPr>
            <a:r>
              <a:rPr lang="en" sz="1600">
                <a:solidFill>
                  <a:srgbClr val="AA4400"/>
                </a:solidFill>
                <a:highlight>
                  <a:srgbClr val="FFFFFF"/>
                </a:highlight>
                <a:latin typeface="Consolas"/>
                <a:ea typeface="Consolas"/>
                <a:cs typeface="Consolas"/>
                <a:sym typeface="Consolas"/>
              </a:rPr>
              <a:t>"포옹"</a:t>
            </a:r>
            <a:endParaRPr sz="1600">
              <a:solidFill>
                <a:srgbClr val="AA4400"/>
              </a:solidFill>
              <a:highlight>
                <a:srgbClr val="FFFFFF"/>
              </a:highlight>
              <a:latin typeface="Consolas"/>
              <a:ea typeface="Consolas"/>
              <a:cs typeface="Consolas"/>
              <a:sym typeface="Consolas"/>
            </a:endParaRPr>
          </a:p>
          <a:p>
            <a:pPr indent="0" lvl="0" marL="0" rtl="0" algn="r">
              <a:spcBef>
                <a:spcPts val="0"/>
              </a:spcBef>
              <a:spcAft>
                <a:spcPts val="0"/>
              </a:spcAft>
              <a:buNone/>
            </a:pPr>
            <a:r>
              <a:rPr lang="en" sz="1600">
                <a:solidFill>
                  <a:srgbClr val="AA4400"/>
                </a:solidFill>
                <a:highlight>
                  <a:srgbClr val="FFFFFF"/>
                </a:highlight>
                <a:latin typeface="Consolas"/>
                <a:ea typeface="Consolas"/>
                <a:cs typeface="Consolas"/>
                <a:sym typeface="Consolas"/>
              </a:rPr>
              <a:t>"kamala lifefully"</a:t>
            </a:r>
            <a:endParaRPr sz="1600">
              <a:solidFill>
                <a:srgbClr val="AA4400"/>
              </a:solidFill>
              <a:highlight>
                <a:srgbClr val="FFFFFF"/>
              </a:highlight>
              <a:latin typeface="Consolas"/>
              <a:ea typeface="Consolas"/>
              <a:cs typeface="Consolas"/>
              <a:sym typeface="Consolas"/>
            </a:endParaRPr>
          </a:p>
          <a:p>
            <a:pPr indent="0" lvl="0" marL="0" rtl="0" algn="r">
              <a:spcBef>
                <a:spcPts val="0"/>
              </a:spcBef>
              <a:spcAft>
                <a:spcPts val="0"/>
              </a:spcAft>
              <a:buNone/>
            </a:pPr>
            <a:r>
              <a:rPr lang="en" sz="1600">
                <a:solidFill>
                  <a:srgbClr val="AA4400"/>
                </a:solidFill>
                <a:highlight>
                  <a:srgbClr val="FFFFFF"/>
                </a:highlight>
                <a:latin typeface="Consolas"/>
                <a:ea typeface="Consolas"/>
                <a:cs typeface="Consolas"/>
                <a:sym typeface="Consolas"/>
              </a:rPr>
              <a:t>"đậu hũ"</a:t>
            </a:r>
            <a:endParaRPr sz="1600">
              <a:solidFill>
                <a:srgbClr val="AA4400"/>
              </a:solidFill>
              <a:highlight>
                <a:srgbClr val="FFFFFF"/>
              </a:highlight>
              <a:latin typeface="Consolas"/>
              <a:ea typeface="Consolas"/>
              <a:cs typeface="Consolas"/>
              <a:sym typeface="Consolas"/>
            </a:endParaRPr>
          </a:p>
          <a:p>
            <a:pPr indent="0" lvl="0" marL="0" rtl="0" algn="r">
              <a:spcBef>
                <a:spcPts val="0"/>
              </a:spcBef>
              <a:spcAft>
                <a:spcPts val="0"/>
              </a:spcAft>
              <a:buNone/>
            </a:pPr>
            <a:r>
              <a:t/>
            </a:r>
            <a:endParaRPr sz="1600">
              <a:solidFill>
                <a:srgbClr val="AA4400"/>
              </a:solidFill>
              <a:highlight>
                <a:srgbClr val="FFFFFF"/>
              </a:highlight>
              <a:latin typeface="Consolas"/>
              <a:ea typeface="Consolas"/>
              <a:cs typeface="Consolas"/>
              <a:sym typeface="Consola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06" name="Shape 206"/>
        <p:cNvGrpSpPr/>
        <p:nvPr/>
      </p:nvGrpSpPr>
      <p:grpSpPr>
        <a:xfrm>
          <a:off x="0" y="0"/>
          <a:ext cx="0" cy="0"/>
          <a:chOff x="0" y="0"/>
          <a:chExt cx="0" cy="0"/>
        </a:xfrm>
      </p:grpSpPr>
      <p:sp>
        <p:nvSpPr>
          <p:cNvPr id="207" name="Google Shape;207;p3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add: Adding "5" to a wall of 10 numbers</a:t>
            </a:r>
            <a:endParaRPr/>
          </a:p>
        </p:txBody>
      </p:sp>
      <p:graphicFrame>
        <p:nvGraphicFramePr>
          <p:cNvPr id="208" name="Google Shape;208;p31"/>
          <p:cNvGraphicFramePr/>
          <p:nvPr/>
        </p:nvGraphicFramePr>
        <p:xfrm>
          <a:off x="640800" y="666750"/>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381000">
                <a:tc gridSpan="2" rowSpan="2">
                  <a:txBody>
                    <a:bodyPr/>
                    <a:lstStyle/>
                    <a:p>
                      <a:pPr indent="0" lvl="0" marL="0" rtl="0" algn="ctr">
                        <a:spcBef>
                          <a:spcPts val="0"/>
                        </a:spcBef>
                        <a:spcAft>
                          <a:spcPts val="0"/>
                        </a:spcAft>
                        <a:buNone/>
                      </a:pPr>
                      <a:r>
                        <a:rPr lang="en" sz="3800"/>
                        <a:t>212</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131</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rPr lang="en" sz="3800"/>
                        <a:t>759</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281</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670</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rPr lang="en" sz="3800"/>
                        <a:t>953</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984</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104</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958</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526</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303" name="Shape 1303"/>
        <p:cNvGrpSpPr/>
        <p:nvPr/>
      </p:nvGrpSpPr>
      <p:grpSpPr>
        <a:xfrm>
          <a:off x="0" y="0"/>
          <a:ext cx="0" cy="0"/>
          <a:chOff x="0" y="0"/>
          <a:chExt cx="0" cy="0"/>
        </a:xfrm>
      </p:grpSpPr>
      <p:sp>
        <p:nvSpPr>
          <p:cNvPr id="1304" name="Google Shape;1304;p10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Negative hash codes: yellkey.com/</a:t>
            </a:r>
            <a:r>
              <a:rPr lang="en">
                <a:solidFill>
                  <a:srgbClr val="208920"/>
                </a:solidFill>
              </a:rPr>
              <a:t>above</a:t>
            </a:r>
            <a:endParaRPr>
              <a:solidFill>
                <a:srgbClr val="208920"/>
              </a:solidFill>
            </a:endParaRPr>
          </a:p>
        </p:txBody>
      </p:sp>
      <p:sp>
        <p:nvSpPr>
          <p:cNvPr id="1305" name="Google Shape;1305;p10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600"/>
              </a:spcBef>
              <a:spcAft>
                <a:spcPts val="0"/>
              </a:spcAft>
              <a:buNone/>
            </a:pPr>
            <a:r>
              <a:rPr lang="en"/>
              <a:t>Suppose that                   ‘s hash code is </a:t>
            </a:r>
            <a:r>
              <a:rPr lang="en">
                <a:latin typeface="Consolas"/>
                <a:ea typeface="Consolas"/>
                <a:cs typeface="Consolas"/>
                <a:sym typeface="Consolas"/>
              </a:rPr>
              <a:t>-1</a:t>
            </a:r>
            <a:r>
              <a:rPr lang="en"/>
              <a:t>.</a:t>
            </a:r>
            <a:endParaRPr/>
          </a:p>
          <a:p>
            <a:pPr indent="-342900" lvl="0" marL="457200" rtl="0" algn="l">
              <a:spcBef>
                <a:spcPts val="600"/>
              </a:spcBef>
              <a:spcAft>
                <a:spcPts val="0"/>
              </a:spcAft>
              <a:buSzPts val="1800"/>
              <a:buChar char="●"/>
            </a:pPr>
            <a:r>
              <a:rPr lang="en"/>
              <a:t>Philosophically, into which bucket is it most natural to place this item?</a:t>
            </a:r>
            <a:endParaRPr/>
          </a:p>
        </p:txBody>
      </p:sp>
      <p:pic>
        <p:nvPicPr>
          <p:cNvPr id="1306" name="Google Shape;1306;p103"/>
          <p:cNvPicPr preferRelativeResize="0"/>
          <p:nvPr/>
        </p:nvPicPr>
        <p:blipFill>
          <a:blip r:embed="rId3">
            <a:alphaModFix/>
          </a:blip>
          <a:stretch>
            <a:fillRect/>
          </a:stretch>
        </p:blipFill>
        <p:spPr>
          <a:xfrm>
            <a:off x="1790303" y="480291"/>
            <a:ext cx="755650" cy="813550"/>
          </a:xfrm>
          <a:prstGeom prst="rect">
            <a:avLst/>
          </a:prstGeom>
          <a:noFill/>
          <a:ln>
            <a:noFill/>
          </a:ln>
        </p:spPr>
      </p:pic>
      <p:sp>
        <p:nvSpPr>
          <p:cNvPr id="1307" name="Google Shape;1307;p103"/>
          <p:cNvSpPr/>
          <p:nvPr/>
        </p:nvSpPr>
        <p:spPr>
          <a:xfrm>
            <a:off x="459800" y="3485268"/>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08" name="Google Shape;1308;p103"/>
          <p:cNvSpPr/>
          <p:nvPr/>
        </p:nvSpPr>
        <p:spPr>
          <a:xfrm>
            <a:off x="459800" y="3933701"/>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09" name="Google Shape;1309;p103"/>
          <p:cNvSpPr/>
          <p:nvPr/>
        </p:nvSpPr>
        <p:spPr>
          <a:xfrm>
            <a:off x="459800" y="3040884"/>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10" name="Google Shape;1310;p103"/>
          <p:cNvSpPr txBox="1"/>
          <p:nvPr/>
        </p:nvSpPr>
        <p:spPr>
          <a:xfrm>
            <a:off x="187975" y="26058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1311" name="Google Shape;1311;p103"/>
          <p:cNvSpPr/>
          <p:nvPr/>
        </p:nvSpPr>
        <p:spPr>
          <a:xfrm>
            <a:off x="459800" y="2592450"/>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5" name="Shape 1315"/>
        <p:cNvGrpSpPr/>
        <p:nvPr/>
      </p:nvGrpSpPr>
      <p:grpSpPr>
        <a:xfrm>
          <a:off x="0" y="0"/>
          <a:ext cx="0" cy="0"/>
          <a:chOff x="0" y="0"/>
          <a:chExt cx="0" cy="0"/>
        </a:xfrm>
      </p:grpSpPr>
      <p:sp>
        <p:nvSpPr>
          <p:cNvPr id="1316" name="Google Shape;1316;p10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Negative hash codes</a:t>
            </a:r>
            <a:endParaRPr/>
          </a:p>
        </p:txBody>
      </p:sp>
      <p:sp>
        <p:nvSpPr>
          <p:cNvPr id="1317" name="Google Shape;1317;p10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600"/>
              </a:spcBef>
              <a:spcAft>
                <a:spcPts val="0"/>
              </a:spcAft>
              <a:buNone/>
            </a:pPr>
            <a:r>
              <a:rPr lang="en"/>
              <a:t>Suppose that                   ‘s hash code is </a:t>
            </a:r>
            <a:r>
              <a:rPr lang="en">
                <a:latin typeface="Consolas"/>
                <a:ea typeface="Consolas"/>
                <a:cs typeface="Consolas"/>
                <a:sym typeface="Consolas"/>
              </a:rPr>
              <a:t>-1</a:t>
            </a:r>
            <a:r>
              <a:rPr lang="en"/>
              <a:t>.</a:t>
            </a:r>
            <a:endParaRPr/>
          </a:p>
          <a:p>
            <a:pPr indent="-342900" lvl="0" marL="457200" rtl="0" algn="l">
              <a:spcBef>
                <a:spcPts val="600"/>
              </a:spcBef>
              <a:spcAft>
                <a:spcPts val="0"/>
              </a:spcAft>
              <a:buSzPts val="1800"/>
              <a:buChar char="●"/>
            </a:pPr>
            <a:r>
              <a:rPr lang="en"/>
              <a:t>Philosophically, into which bucket is it most natural to place this item?</a:t>
            </a:r>
            <a:endParaRPr/>
          </a:p>
          <a:p>
            <a:pPr indent="-342900" lvl="1" marL="914400" rtl="0" algn="l">
              <a:spcBef>
                <a:spcPts val="0"/>
              </a:spcBef>
              <a:spcAft>
                <a:spcPts val="0"/>
              </a:spcAft>
              <a:buSzPts val="1800"/>
              <a:buChar char="○"/>
            </a:pPr>
            <a:r>
              <a:rPr lang="en"/>
              <a:t>I say 3, since    -1 → 3,    0 → 0,    1 → 1,    2 → 2,    3 → 3,    4 → 0, ...</a:t>
            </a:r>
            <a:endParaRPr/>
          </a:p>
        </p:txBody>
      </p:sp>
      <p:sp>
        <p:nvSpPr>
          <p:cNvPr id="1318" name="Google Shape;1318;p104"/>
          <p:cNvSpPr/>
          <p:nvPr/>
        </p:nvSpPr>
        <p:spPr>
          <a:xfrm>
            <a:off x="459800" y="3485268"/>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19" name="Google Shape;1319;p104"/>
          <p:cNvSpPr/>
          <p:nvPr/>
        </p:nvSpPr>
        <p:spPr>
          <a:xfrm>
            <a:off x="459800" y="3933701"/>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20" name="Google Shape;1320;p104"/>
          <p:cNvSpPr/>
          <p:nvPr/>
        </p:nvSpPr>
        <p:spPr>
          <a:xfrm>
            <a:off x="459800" y="3040884"/>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21" name="Google Shape;1321;p104"/>
          <p:cNvSpPr txBox="1"/>
          <p:nvPr/>
        </p:nvSpPr>
        <p:spPr>
          <a:xfrm>
            <a:off x="187975" y="26058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1322" name="Google Shape;1322;p104"/>
          <p:cNvSpPr/>
          <p:nvPr/>
        </p:nvSpPr>
        <p:spPr>
          <a:xfrm>
            <a:off x="459800" y="2592450"/>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323" name="Google Shape;1323;p104"/>
          <p:cNvCxnSpPr>
            <a:stCxn id="1319" idx="3"/>
            <a:endCxn id="1324" idx="1"/>
          </p:cNvCxnSpPr>
          <p:nvPr/>
        </p:nvCxnSpPr>
        <p:spPr>
          <a:xfrm flipH="1" rot="10800000">
            <a:off x="953000" y="4160651"/>
            <a:ext cx="517800" cy="300"/>
          </a:xfrm>
          <a:prstGeom prst="straightConnector1">
            <a:avLst/>
          </a:prstGeom>
          <a:noFill/>
          <a:ln cap="flat" cmpd="sng" w="19050">
            <a:solidFill>
              <a:schemeClr val="dk2"/>
            </a:solidFill>
            <a:prstDash val="solid"/>
            <a:round/>
            <a:headEnd len="med" w="med" type="none"/>
            <a:tailEnd len="med" w="med" type="triangle"/>
          </a:ln>
        </p:spPr>
      </p:cxnSp>
      <p:sp>
        <p:nvSpPr>
          <p:cNvPr id="1325" name="Google Shape;1325;p104"/>
          <p:cNvSpPr txBox="1"/>
          <p:nvPr/>
        </p:nvSpPr>
        <p:spPr>
          <a:xfrm>
            <a:off x="1463588" y="3651074"/>
            <a:ext cx="409500" cy="24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E0712"/>
                </a:solidFill>
              </a:rPr>
              <a:t>-1</a:t>
            </a:r>
            <a:endParaRPr>
              <a:solidFill>
                <a:srgbClr val="BE0712"/>
              </a:solidFill>
            </a:endParaRPr>
          </a:p>
        </p:txBody>
      </p:sp>
      <p:pic>
        <p:nvPicPr>
          <p:cNvPr id="1324" name="Google Shape;1324;p104"/>
          <p:cNvPicPr preferRelativeResize="0"/>
          <p:nvPr/>
        </p:nvPicPr>
        <p:blipFill>
          <a:blip r:embed="rId3">
            <a:alphaModFix/>
          </a:blip>
          <a:stretch>
            <a:fillRect/>
          </a:stretch>
        </p:blipFill>
        <p:spPr>
          <a:xfrm>
            <a:off x="1470686" y="3965211"/>
            <a:ext cx="362950" cy="390750"/>
          </a:xfrm>
          <a:prstGeom prst="rect">
            <a:avLst/>
          </a:prstGeom>
          <a:noFill/>
          <a:ln>
            <a:noFill/>
          </a:ln>
        </p:spPr>
      </p:pic>
      <p:pic>
        <p:nvPicPr>
          <p:cNvPr id="1326" name="Google Shape;1326;p104"/>
          <p:cNvPicPr preferRelativeResize="0"/>
          <p:nvPr/>
        </p:nvPicPr>
        <p:blipFill>
          <a:blip r:embed="rId3">
            <a:alphaModFix/>
          </a:blip>
          <a:stretch>
            <a:fillRect/>
          </a:stretch>
        </p:blipFill>
        <p:spPr>
          <a:xfrm>
            <a:off x="1790303" y="480291"/>
            <a:ext cx="755650" cy="813550"/>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30" name="Shape 1330"/>
        <p:cNvGrpSpPr/>
        <p:nvPr/>
      </p:nvGrpSpPr>
      <p:grpSpPr>
        <a:xfrm>
          <a:off x="0" y="0"/>
          <a:ext cx="0" cy="0"/>
          <a:chOff x="0" y="0"/>
          <a:chExt cx="0" cy="0"/>
        </a:xfrm>
      </p:grpSpPr>
      <p:sp>
        <p:nvSpPr>
          <p:cNvPr id="1331" name="Google Shape;1331;p10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Negative hash codes in Java</a:t>
            </a:r>
            <a:endParaRPr/>
          </a:p>
        </p:txBody>
      </p:sp>
      <p:sp>
        <p:nvSpPr>
          <p:cNvPr id="1332" name="Google Shape;1332;p10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600"/>
              </a:spcBef>
              <a:spcAft>
                <a:spcPts val="0"/>
              </a:spcAft>
              <a:buNone/>
            </a:pPr>
            <a:r>
              <a:rPr lang="en"/>
              <a:t>Suppose that                   ‘s hash code is </a:t>
            </a:r>
            <a:r>
              <a:rPr lang="en">
                <a:latin typeface="Consolas"/>
                <a:ea typeface="Consolas"/>
                <a:cs typeface="Consolas"/>
                <a:sym typeface="Consolas"/>
              </a:rPr>
              <a:t>-1</a:t>
            </a:r>
            <a:r>
              <a:rPr lang="en"/>
              <a:t>.</a:t>
            </a:r>
            <a:endParaRPr/>
          </a:p>
          <a:p>
            <a:pPr indent="-342900" lvl="0" marL="457200" rtl="0" algn="l">
              <a:spcBef>
                <a:spcPts val="600"/>
              </a:spcBef>
              <a:spcAft>
                <a:spcPts val="0"/>
              </a:spcAft>
              <a:buSzPts val="1800"/>
              <a:buChar char="●"/>
            </a:pPr>
            <a:r>
              <a:rPr lang="en"/>
              <a:t>Unfortunately, -1 % 4 = -1. Will result in index errors!</a:t>
            </a:r>
            <a:endParaRPr/>
          </a:p>
          <a:p>
            <a:pPr indent="-342900" lvl="0" marL="457200" rtl="0" algn="l">
              <a:spcBef>
                <a:spcPts val="0"/>
              </a:spcBef>
              <a:spcAft>
                <a:spcPts val="0"/>
              </a:spcAft>
              <a:buSzPts val="1800"/>
              <a:buChar char="●"/>
            </a:pPr>
            <a:r>
              <a:rPr lang="en"/>
              <a:t>Use Math.floorMod instead.</a:t>
            </a:r>
            <a:endParaRPr/>
          </a:p>
        </p:txBody>
      </p:sp>
      <p:sp>
        <p:nvSpPr>
          <p:cNvPr id="1333" name="Google Shape;1333;p105"/>
          <p:cNvSpPr/>
          <p:nvPr/>
        </p:nvSpPr>
        <p:spPr>
          <a:xfrm>
            <a:off x="459800" y="3485268"/>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34" name="Google Shape;1334;p105"/>
          <p:cNvSpPr/>
          <p:nvPr/>
        </p:nvSpPr>
        <p:spPr>
          <a:xfrm>
            <a:off x="459800" y="3933701"/>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35" name="Google Shape;1335;p105"/>
          <p:cNvSpPr/>
          <p:nvPr/>
        </p:nvSpPr>
        <p:spPr>
          <a:xfrm>
            <a:off x="459800" y="3040884"/>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36" name="Google Shape;1336;p105"/>
          <p:cNvSpPr txBox="1"/>
          <p:nvPr/>
        </p:nvSpPr>
        <p:spPr>
          <a:xfrm>
            <a:off x="187975" y="2605827"/>
            <a:ext cx="288300" cy="1782300"/>
          </a:xfrm>
          <a:prstGeom prst="rect">
            <a:avLst/>
          </a:prstGeom>
          <a:noFill/>
          <a:ln>
            <a:noFill/>
          </a:ln>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lnSpc>
                <a:spcPct val="200000"/>
              </a:lnSpc>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sp>
        <p:nvSpPr>
          <p:cNvPr id="1337" name="Google Shape;1337;p105"/>
          <p:cNvSpPr/>
          <p:nvPr/>
        </p:nvSpPr>
        <p:spPr>
          <a:xfrm>
            <a:off x="459800" y="2592450"/>
            <a:ext cx="493200" cy="4545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38" name="Google Shape;1338;p105"/>
          <p:cNvSpPr txBox="1"/>
          <p:nvPr/>
        </p:nvSpPr>
        <p:spPr>
          <a:xfrm>
            <a:off x="1300825" y="2414000"/>
            <a:ext cx="6178800" cy="2059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9C20EE"/>
                </a:solidFill>
                <a:highlight>
                  <a:srgbClr val="EFEFEF"/>
                </a:highlight>
                <a:latin typeface="Consolas"/>
                <a:ea typeface="Consolas"/>
                <a:cs typeface="Consolas"/>
                <a:sym typeface="Consolas"/>
              </a:rPr>
              <a:t>public class</a:t>
            </a:r>
            <a:r>
              <a:rPr lang="en" sz="1900">
                <a:solidFill>
                  <a:schemeClr val="dk1"/>
                </a:solidFill>
                <a:highlight>
                  <a:srgbClr val="EFEFEF"/>
                </a:highlight>
                <a:latin typeface="Consolas"/>
                <a:ea typeface="Consolas"/>
                <a:cs typeface="Consolas"/>
                <a:sym typeface="Consolas"/>
              </a:rPr>
              <a:t> ModTest {</a:t>
            </a:r>
            <a:endParaRPr sz="1900">
              <a:solidFill>
                <a:schemeClr val="dk1"/>
              </a:solidFill>
              <a:highlight>
                <a:srgbClr val="EFEFEF"/>
              </a:highlight>
              <a:latin typeface="Consolas"/>
              <a:ea typeface="Consolas"/>
              <a:cs typeface="Consolas"/>
              <a:sym typeface="Consolas"/>
            </a:endParaRPr>
          </a:p>
          <a:p>
            <a:pPr indent="0" lvl="0" marL="0" rtl="0" algn="l">
              <a:spcBef>
                <a:spcPts val="0"/>
              </a:spcBef>
              <a:spcAft>
                <a:spcPts val="0"/>
              </a:spcAft>
              <a:buNone/>
            </a:pPr>
            <a:r>
              <a:rPr lang="en" sz="1900">
                <a:solidFill>
                  <a:schemeClr val="dk1"/>
                </a:solidFill>
                <a:highlight>
                  <a:srgbClr val="EFEFEF"/>
                </a:highlight>
                <a:latin typeface="Consolas"/>
                <a:ea typeface="Consolas"/>
                <a:cs typeface="Consolas"/>
                <a:sym typeface="Consolas"/>
              </a:rPr>
              <a:t>  </a:t>
            </a:r>
            <a:r>
              <a:rPr b="1" lang="en" sz="1900">
                <a:solidFill>
                  <a:srgbClr val="9C20EE"/>
                </a:solidFill>
                <a:highlight>
                  <a:srgbClr val="EFEFEF"/>
                </a:highlight>
                <a:latin typeface="Consolas"/>
                <a:ea typeface="Consolas"/>
                <a:cs typeface="Consolas"/>
                <a:sym typeface="Consolas"/>
              </a:rPr>
              <a:t>public static</a:t>
            </a:r>
            <a:r>
              <a:rPr lang="en" sz="1900">
                <a:solidFill>
                  <a:schemeClr val="dk1"/>
                </a:solidFill>
                <a:highlight>
                  <a:srgbClr val="EFEFEF"/>
                </a:highlight>
                <a:latin typeface="Consolas"/>
                <a:ea typeface="Consolas"/>
                <a:cs typeface="Consolas"/>
                <a:sym typeface="Consolas"/>
              </a:rPr>
              <a:t> </a:t>
            </a:r>
            <a:r>
              <a:rPr lang="en" sz="1900">
                <a:solidFill>
                  <a:srgbClr val="208920"/>
                </a:solidFill>
                <a:highlight>
                  <a:srgbClr val="EFEFEF"/>
                </a:highlight>
                <a:latin typeface="Consolas"/>
                <a:ea typeface="Consolas"/>
                <a:cs typeface="Consolas"/>
                <a:sym typeface="Consolas"/>
              </a:rPr>
              <a:t>void</a:t>
            </a:r>
            <a:r>
              <a:rPr lang="en" sz="1900">
                <a:solidFill>
                  <a:schemeClr val="dk1"/>
                </a:solidFill>
                <a:highlight>
                  <a:srgbClr val="EFEFEF"/>
                </a:highlight>
                <a:latin typeface="Consolas"/>
                <a:ea typeface="Consolas"/>
                <a:cs typeface="Consolas"/>
                <a:sym typeface="Consolas"/>
              </a:rPr>
              <a:t> main(String[] args) {</a:t>
            </a:r>
            <a:endParaRPr sz="1900">
              <a:solidFill>
                <a:schemeClr val="dk1"/>
              </a:solidFill>
              <a:highlight>
                <a:srgbClr val="EFEFEF"/>
              </a:highlight>
              <a:latin typeface="Consolas"/>
              <a:ea typeface="Consolas"/>
              <a:cs typeface="Consolas"/>
              <a:sym typeface="Consolas"/>
            </a:endParaRPr>
          </a:p>
          <a:p>
            <a:pPr indent="0" lvl="0" marL="0" rtl="0" algn="l">
              <a:spcBef>
                <a:spcPts val="0"/>
              </a:spcBef>
              <a:spcAft>
                <a:spcPts val="0"/>
              </a:spcAft>
              <a:buNone/>
            </a:pPr>
            <a:r>
              <a:rPr lang="en" sz="1900">
                <a:solidFill>
                  <a:schemeClr val="dk1"/>
                </a:solidFill>
                <a:highlight>
                  <a:srgbClr val="EFEFEF"/>
                </a:highlight>
                <a:latin typeface="Consolas"/>
                <a:ea typeface="Consolas"/>
                <a:cs typeface="Consolas"/>
                <a:sym typeface="Consolas"/>
              </a:rPr>
              <a:t>    System.out.println(-1 % 4);</a:t>
            </a:r>
            <a:endParaRPr sz="1900">
              <a:solidFill>
                <a:schemeClr val="dk1"/>
              </a:solidFill>
              <a:highlight>
                <a:srgbClr val="EFEFEF"/>
              </a:highlight>
              <a:latin typeface="Consolas"/>
              <a:ea typeface="Consolas"/>
              <a:cs typeface="Consolas"/>
              <a:sym typeface="Consolas"/>
            </a:endParaRPr>
          </a:p>
          <a:p>
            <a:pPr indent="0" lvl="0" marL="0" rtl="0" algn="l">
              <a:spcBef>
                <a:spcPts val="0"/>
              </a:spcBef>
              <a:spcAft>
                <a:spcPts val="0"/>
              </a:spcAft>
              <a:buNone/>
            </a:pPr>
            <a:r>
              <a:rPr lang="en" sz="1900">
                <a:solidFill>
                  <a:schemeClr val="dk1"/>
                </a:solidFill>
                <a:highlight>
                  <a:srgbClr val="EFEFEF"/>
                </a:highlight>
                <a:latin typeface="Consolas"/>
                <a:ea typeface="Consolas"/>
                <a:cs typeface="Consolas"/>
                <a:sym typeface="Consolas"/>
              </a:rPr>
              <a:t>    System.out.println(Math.floorMod(-1, 4));</a:t>
            </a:r>
            <a:endParaRPr sz="1900">
              <a:solidFill>
                <a:schemeClr val="dk1"/>
              </a:solidFill>
              <a:highlight>
                <a:srgbClr val="EFEFEF"/>
              </a:highlight>
              <a:latin typeface="Consolas"/>
              <a:ea typeface="Consolas"/>
              <a:cs typeface="Consolas"/>
              <a:sym typeface="Consolas"/>
            </a:endParaRPr>
          </a:p>
          <a:p>
            <a:pPr indent="0" lvl="0" marL="0" rtl="0" algn="l">
              <a:spcBef>
                <a:spcPts val="0"/>
              </a:spcBef>
              <a:spcAft>
                <a:spcPts val="0"/>
              </a:spcAft>
              <a:buNone/>
            </a:pPr>
            <a:r>
              <a:rPr lang="en" sz="1900">
                <a:solidFill>
                  <a:schemeClr val="dk1"/>
                </a:solidFill>
                <a:highlight>
                  <a:srgbClr val="EFEFEF"/>
                </a:highlight>
                <a:latin typeface="Consolas"/>
                <a:ea typeface="Consolas"/>
                <a:cs typeface="Consolas"/>
                <a:sym typeface="Consolas"/>
              </a:rPr>
              <a:t>  }</a:t>
            </a:r>
            <a:endParaRPr sz="1900">
              <a:solidFill>
                <a:schemeClr val="dk1"/>
              </a:solidFill>
              <a:highlight>
                <a:srgbClr val="EFEFEF"/>
              </a:highlight>
              <a:latin typeface="Consolas"/>
              <a:ea typeface="Consolas"/>
              <a:cs typeface="Consolas"/>
              <a:sym typeface="Consolas"/>
            </a:endParaRPr>
          </a:p>
          <a:p>
            <a:pPr indent="0" lvl="0" marL="0" rtl="0" algn="l">
              <a:spcBef>
                <a:spcPts val="0"/>
              </a:spcBef>
              <a:spcAft>
                <a:spcPts val="0"/>
              </a:spcAft>
              <a:buNone/>
            </a:pPr>
            <a:r>
              <a:rPr lang="en" sz="1900">
                <a:solidFill>
                  <a:schemeClr val="dk1"/>
                </a:solidFill>
                <a:highlight>
                  <a:srgbClr val="EFEFEF"/>
                </a:highlight>
                <a:latin typeface="Consolas"/>
                <a:ea typeface="Consolas"/>
                <a:cs typeface="Consolas"/>
                <a:sym typeface="Consolas"/>
              </a:rPr>
              <a:t>}</a:t>
            </a:r>
            <a:endParaRPr sz="1900">
              <a:solidFill>
                <a:schemeClr val="dk1"/>
              </a:solidFill>
              <a:highlight>
                <a:srgbClr val="EFEFEF"/>
              </a:highlight>
              <a:latin typeface="Consolas"/>
              <a:ea typeface="Consolas"/>
              <a:cs typeface="Consolas"/>
              <a:sym typeface="Consolas"/>
            </a:endParaRPr>
          </a:p>
          <a:p>
            <a:pPr indent="0" lvl="0" marL="0" rtl="0" algn="l">
              <a:spcBef>
                <a:spcPts val="0"/>
              </a:spcBef>
              <a:spcAft>
                <a:spcPts val="0"/>
              </a:spcAft>
              <a:buNone/>
            </a:pPr>
            <a:r>
              <a:rPr lang="en" sz="1100">
                <a:solidFill>
                  <a:schemeClr val="dk1"/>
                </a:solidFill>
                <a:highlight>
                  <a:srgbClr val="EFEFEF"/>
                </a:highlight>
              </a:rPr>
              <a:t> </a:t>
            </a:r>
            <a:endParaRPr sz="1100">
              <a:solidFill>
                <a:schemeClr val="dk1"/>
              </a:solidFill>
              <a:highlight>
                <a:srgbClr val="EFEFEF"/>
              </a:highlight>
            </a:endParaRPr>
          </a:p>
          <a:p>
            <a:pPr indent="0" lvl="0" marL="0" rtl="0" algn="l">
              <a:spcBef>
                <a:spcPts val="0"/>
              </a:spcBef>
              <a:spcAft>
                <a:spcPts val="0"/>
              </a:spcAft>
              <a:buNone/>
            </a:pPr>
            <a:r>
              <a:t/>
            </a:r>
            <a:endParaRPr>
              <a:highlight>
                <a:srgbClr val="EFEFEF"/>
              </a:highlight>
            </a:endParaRPr>
          </a:p>
        </p:txBody>
      </p:sp>
      <p:sp>
        <p:nvSpPr>
          <p:cNvPr id="1339" name="Google Shape;1339;p105"/>
          <p:cNvSpPr txBox="1"/>
          <p:nvPr/>
        </p:nvSpPr>
        <p:spPr>
          <a:xfrm>
            <a:off x="3642200" y="3940925"/>
            <a:ext cx="5141400" cy="980100"/>
          </a:xfrm>
          <a:prstGeom prst="rect">
            <a:avLst/>
          </a:prstGeom>
          <a:solidFill>
            <a:srgbClr val="000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93C47D"/>
                </a:solidFill>
                <a:highlight>
                  <a:srgbClr val="000000"/>
                </a:highlight>
                <a:latin typeface="Consolas"/>
                <a:ea typeface="Consolas"/>
                <a:cs typeface="Consolas"/>
                <a:sym typeface="Consolas"/>
              </a:rPr>
              <a:t>$</a:t>
            </a:r>
            <a:r>
              <a:rPr lang="en" sz="1600">
                <a:solidFill>
                  <a:srgbClr val="FFFFFF"/>
                </a:solidFill>
                <a:highlight>
                  <a:srgbClr val="000000"/>
                </a:highlight>
                <a:latin typeface="Consolas"/>
                <a:ea typeface="Consolas"/>
                <a:cs typeface="Consolas"/>
                <a:sym typeface="Consolas"/>
              </a:rPr>
              <a:t> java ModTest</a:t>
            </a:r>
            <a:endParaRPr sz="1600">
              <a:solidFill>
                <a:srgbClr val="FFFFFF"/>
              </a:solidFill>
              <a:highlight>
                <a:srgbClr val="000000"/>
              </a:highlight>
              <a:latin typeface="Consolas"/>
              <a:ea typeface="Consolas"/>
              <a:cs typeface="Consolas"/>
              <a:sym typeface="Consolas"/>
            </a:endParaRPr>
          </a:p>
          <a:p>
            <a:pPr indent="0" lvl="0" marL="0" rtl="0" algn="l">
              <a:spcBef>
                <a:spcPts val="0"/>
              </a:spcBef>
              <a:spcAft>
                <a:spcPts val="0"/>
              </a:spcAft>
              <a:buNone/>
            </a:pPr>
            <a:r>
              <a:rPr lang="en" sz="1600">
                <a:solidFill>
                  <a:srgbClr val="FFFFFF"/>
                </a:solidFill>
                <a:highlight>
                  <a:srgbClr val="000000"/>
                </a:highlight>
                <a:latin typeface="Consolas"/>
                <a:ea typeface="Consolas"/>
                <a:cs typeface="Consolas"/>
                <a:sym typeface="Consolas"/>
              </a:rPr>
              <a:t>-1</a:t>
            </a:r>
            <a:endParaRPr sz="1600">
              <a:solidFill>
                <a:srgbClr val="FFFFFF"/>
              </a:solidFill>
              <a:highlight>
                <a:srgbClr val="000000"/>
              </a:highlight>
              <a:latin typeface="Consolas"/>
              <a:ea typeface="Consolas"/>
              <a:cs typeface="Consolas"/>
              <a:sym typeface="Consolas"/>
            </a:endParaRPr>
          </a:p>
          <a:p>
            <a:pPr indent="0" lvl="0" marL="0" rtl="0" algn="l">
              <a:spcBef>
                <a:spcPts val="0"/>
              </a:spcBef>
              <a:spcAft>
                <a:spcPts val="0"/>
              </a:spcAft>
              <a:buNone/>
            </a:pPr>
            <a:r>
              <a:rPr lang="en" sz="1600">
                <a:solidFill>
                  <a:srgbClr val="FFFFFF"/>
                </a:solidFill>
                <a:highlight>
                  <a:srgbClr val="000000"/>
                </a:highlight>
                <a:latin typeface="Consolas"/>
                <a:ea typeface="Consolas"/>
                <a:cs typeface="Consolas"/>
                <a:sym typeface="Consolas"/>
              </a:rPr>
              <a:t>3</a:t>
            </a:r>
            <a:endParaRPr sz="1600">
              <a:solidFill>
                <a:srgbClr val="FFFFFF"/>
              </a:solidFill>
              <a:highlight>
                <a:srgbClr val="000000"/>
              </a:highlight>
              <a:latin typeface="Consolas"/>
              <a:ea typeface="Consolas"/>
              <a:cs typeface="Consolas"/>
              <a:sym typeface="Consolas"/>
            </a:endParaRPr>
          </a:p>
          <a:p>
            <a:pPr indent="0" lvl="0" marL="0" rtl="0" algn="l">
              <a:spcBef>
                <a:spcPts val="0"/>
              </a:spcBef>
              <a:spcAft>
                <a:spcPts val="0"/>
              </a:spcAft>
              <a:buNone/>
            </a:pPr>
            <a:r>
              <a:t/>
            </a:r>
            <a:endParaRPr sz="1600">
              <a:solidFill>
                <a:srgbClr val="FFFFFF"/>
              </a:solidFill>
              <a:highlight>
                <a:srgbClr val="000000"/>
              </a:highlight>
              <a:latin typeface="Consolas"/>
              <a:ea typeface="Consolas"/>
              <a:cs typeface="Consolas"/>
              <a:sym typeface="Consolas"/>
            </a:endParaRPr>
          </a:p>
          <a:p>
            <a:pPr indent="0" lvl="0" marL="0" rtl="0" algn="l">
              <a:spcBef>
                <a:spcPts val="0"/>
              </a:spcBef>
              <a:spcAft>
                <a:spcPts val="0"/>
              </a:spcAft>
              <a:buNone/>
            </a:pPr>
            <a:r>
              <a:t/>
            </a:r>
            <a:endParaRPr sz="1600">
              <a:solidFill>
                <a:srgbClr val="FFFFFF"/>
              </a:solidFill>
              <a:highlight>
                <a:srgbClr val="000000"/>
              </a:highlight>
              <a:latin typeface="Consolas"/>
              <a:ea typeface="Consolas"/>
              <a:cs typeface="Consolas"/>
              <a:sym typeface="Consolas"/>
            </a:endParaRPr>
          </a:p>
        </p:txBody>
      </p:sp>
      <p:pic>
        <p:nvPicPr>
          <p:cNvPr id="1340" name="Google Shape;1340;p105"/>
          <p:cNvPicPr preferRelativeResize="0"/>
          <p:nvPr/>
        </p:nvPicPr>
        <p:blipFill>
          <a:blip r:embed="rId3">
            <a:alphaModFix/>
          </a:blip>
          <a:stretch>
            <a:fillRect/>
          </a:stretch>
        </p:blipFill>
        <p:spPr>
          <a:xfrm>
            <a:off x="1790303" y="480291"/>
            <a:ext cx="755650" cy="813550"/>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4" name="Shape 1344"/>
        <p:cNvGrpSpPr/>
        <p:nvPr/>
      </p:nvGrpSpPr>
      <p:grpSpPr>
        <a:xfrm>
          <a:off x="0" y="0"/>
          <a:ext cx="0" cy="0"/>
          <a:chOff x="0" y="0"/>
          <a:chExt cx="0" cy="0"/>
        </a:xfrm>
      </p:grpSpPr>
      <p:sp>
        <p:nvSpPr>
          <p:cNvPr id="1345" name="Google Shape;1345;p106"/>
          <p:cNvSpPr/>
          <p:nvPr/>
        </p:nvSpPr>
        <p:spPr>
          <a:xfrm>
            <a:off x="6358660" y="2594089"/>
            <a:ext cx="576900" cy="2346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포옹</a:t>
            </a:r>
            <a:endParaRPr>
              <a:latin typeface="Consolas"/>
              <a:ea typeface="Consolas"/>
              <a:cs typeface="Consolas"/>
              <a:sym typeface="Consolas"/>
            </a:endParaRPr>
          </a:p>
        </p:txBody>
      </p:sp>
      <p:sp>
        <p:nvSpPr>
          <p:cNvPr id="1346" name="Google Shape;1346;p106"/>
          <p:cNvSpPr/>
          <p:nvPr/>
        </p:nvSpPr>
        <p:spPr>
          <a:xfrm>
            <a:off x="5806625" y="2594100"/>
            <a:ext cx="283200" cy="2346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endParaRPr>
              <a:latin typeface="Consolas"/>
              <a:ea typeface="Consolas"/>
              <a:cs typeface="Consolas"/>
              <a:sym typeface="Consolas"/>
            </a:endParaRPr>
          </a:p>
        </p:txBody>
      </p:sp>
      <p:sp>
        <p:nvSpPr>
          <p:cNvPr id="1347" name="Google Shape;1347;p10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Tables in Java</a:t>
            </a:r>
            <a:endParaRPr/>
          </a:p>
        </p:txBody>
      </p:sp>
      <p:sp>
        <p:nvSpPr>
          <p:cNvPr id="1348" name="Google Shape;1348;p10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Java hash tables:</a:t>
            </a:r>
            <a:endParaRPr/>
          </a:p>
          <a:p>
            <a:pPr indent="-342900" lvl="0" marL="457200" rtl="0" algn="l">
              <a:spcBef>
                <a:spcPts val="600"/>
              </a:spcBef>
              <a:spcAft>
                <a:spcPts val="0"/>
              </a:spcAft>
              <a:buSzPts val="1800"/>
              <a:buChar char="●"/>
            </a:pPr>
            <a:r>
              <a:rPr i="1" lang="en"/>
              <a:t>Data</a:t>
            </a:r>
            <a:r>
              <a:rPr lang="en"/>
              <a:t> is converted by the </a:t>
            </a:r>
            <a:r>
              <a:rPr b="1" lang="en"/>
              <a:t>hashCode</a:t>
            </a:r>
            <a:r>
              <a:rPr lang="en"/>
              <a:t> method an integer representation called a </a:t>
            </a:r>
            <a:r>
              <a:rPr b="1" lang="en"/>
              <a:t>hash code</a:t>
            </a:r>
            <a:r>
              <a:rPr lang="en"/>
              <a:t>. </a:t>
            </a:r>
            <a:endParaRPr/>
          </a:p>
          <a:p>
            <a:pPr indent="-342900" lvl="0" marL="457200" rtl="0" algn="l">
              <a:spcBef>
                <a:spcPts val="600"/>
              </a:spcBef>
              <a:spcAft>
                <a:spcPts val="0"/>
              </a:spcAft>
              <a:buSzPts val="1800"/>
              <a:buChar char="●"/>
            </a:pPr>
            <a:r>
              <a:rPr lang="en"/>
              <a:t>The </a:t>
            </a:r>
            <a:r>
              <a:rPr b="1" lang="en"/>
              <a:t>hash code</a:t>
            </a:r>
            <a:r>
              <a:rPr lang="en"/>
              <a:t> is then </a:t>
            </a:r>
            <a:r>
              <a:rPr b="1" lang="en"/>
              <a:t>reduced</a:t>
            </a:r>
            <a:r>
              <a:rPr lang="en"/>
              <a:t> to a valid </a:t>
            </a:r>
            <a:r>
              <a:rPr i="1" lang="en"/>
              <a:t>index</a:t>
            </a:r>
            <a:r>
              <a:rPr lang="en"/>
              <a:t>, using something like the floorMod function, e.g. Math.floorMod(1732557 % 4) = 8.</a:t>
            </a:r>
            <a:endParaRPr/>
          </a:p>
        </p:txBody>
      </p:sp>
      <p:grpSp>
        <p:nvGrpSpPr>
          <p:cNvPr id="1349" name="Google Shape;1349;p106"/>
          <p:cNvGrpSpPr/>
          <p:nvPr/>
        </p:nvGrpSpPr>
        <p:grpSpPr>
          <a:xfrm>
            <a:off x="5273116" y="3074073"/>
            <a:ext cx="335400" cy="237000"/>
            <a:chOff x="1911775" y="4636234"/>
            <a:chExt cx="335400" cy="237000"/>
          </a:xfrm>
        </p:grpSpPr>
        <p:sp>
          <p:nvSpPr>
            <p:cNvPr id="1350" name="Google Shape;1350;p106"/>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351" name="Google Shape;1351;p106"/>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1352" name="Google Shape;1352;p106"/>
          <p:cNvSpPr/>
          <p:nvPr/>
        </p:nvSpPr>
        <p:spPr>
          <a:xfrm>
            <a:off x="5273116" y="284021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53" name="Google Shape;1353;p106"/>
          <p:cNvSpPr/>
          <p:nvPr/>
        </p:nvSpPr>
        <p:spPr>
          <a:xfrm>
            <a:off x="5273116" y="259979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54" name="Google Shape;1354;p106"/>
          <p:cNvSpPr/>
          <p:nvPr/>
        </p:nvSpPr>
        <p:spPr>
          <a:xfrm>
            <a:off x="5273116" y="2365939"/>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55" name="Google Shape;1355;p106"/>
          <p:cNvSpPr txBox="1"/>
          <p:nvPr/>
        </p:nvSpPr>
        <p:spPr>
          <a:xfrm>
            <a:off x="4825850" y="2318525"/>
            <a:ext cx="438600" cy="99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p:txBody>
      </p:sp>
      <p:cxnSp>
        <p:nvCxnSpPr>
          <p:cNvPr id="1356" name="Google Shape;1356;p106"/>
          <p:cNvCxnSpPr>
            <a:endCxn id="1357" idx="1"/>
          </p:cNvCxnSpPr>
          <p:nvPr/>
        </p:nvCxnSpPr>
        <p:spPr>
          <a:xfrm flipH="1" rot="10800000">
            <a:off x="5437925" y="2473826"/>
            <a:ext cx="368700" cy="4800"/>
          </a:xfrm>
          <a:prstGeom prst="straightConnector1">
            <a:avLst/>
          </a:prstGeom>
          <a:noFill/>
          <a:ln cap="flat" cmpd="sng" w="19050">
            <a:solidFill>
              <a:schemeClr val="dk2"/>
            </a:solidFill>
            <a:prstDash val="solid"/>
            <a:round/>
            <a:headEnd len="med" w="med" type="none"/>
            <a:tailEnd len="med" w="med" type="triangle"/>
          </a:ln>
        </p:spPr>
      </p:cxnSp>
      <p:sp>
        <p:nvSpPr>
          <p:cNvPr id="1357" name="Google Shape;1357;p106"/>
          <p:cNvSpPr/>
          <p:nvPr/>
        </p:nvSpPr>
        <p:spPr>
          <a:xfrm>
            <a:off x="5806625" y="2355326"/>
            <a:ext cx="8823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đậu hũ</a:t>
            </a:r>
            <a:endParaRPr>
              <a:latin typeface="Consolas"/>
              <a:ea typeface="Consolas"/>
              <a:cs typeface="Consolas"/>
              <a:sym typeface="Consolas"/>
            </a:endParaRPr>
          </a:p>
        </p:txBody>
      </p:sp>
      <p:sp>
        <p:nvSpPr>
          <p:cNvPr id="1358" name="Google Shape;1358;p106"/>
          <p:cNvSpPr txBox="1"/>
          <p:nvPr/>
        </p:nvSpPr>
        <p:spPr>
          <a:xfrm>
            <a:off x="326500" y="2949850"/>
            <a:ext cx="882300" cy="326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đậu hũ</a:t>
            </a:r>
            <a:endParaRPr/>
          </a:p>
        </p:txBody>
      </p:sp>
      <p:sp>
        <p:nvSpPr>
          <p:cNvPr id="1359" name="Google Shape;1359;p106"/>
          <p:cNvSpPr txBox="1"/>
          <p:nvPr/>
        </p:nvSpPr>
        <p:spPr>
          <a:xfrm>
            <a:off x="1526825" y="2949850"/>
            <a:ext cx="13854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hashCode()</a:t>
            </a:r>
            <a:endParaRPr>
              <a:latin typeface="Consolas"/>
              <a:ea typeface="Consolas"/>
              <a:cs typeface="Consolas"/>
              <a:sym typeface="Consolas"/>
            </a:endParaRPr>
          </a:p>
        </p:txBody>
      </p:sp>
      <p:cxnSp>
        <p:nvCxnSpPr>
          <p:cNvPr id="1360" name="Google Shape;1360;p106"/>
          <p:cNvCxnSpPr>
            <a:stCxn id="1358" idx="3"/>
            <a:endCxn id="1359" idx="1"/>
          </p:cNvCxnSpPr>
          <p:nvPr/>
        </p:nvCxnSpPr>
        <p:spPr>
          <a:xfrm>
            <a:off x="1208800" y="3112900"/>
            <a:ext cx="318000" cy="0"/>
          </a:xfrm>
          <a:prstGeom prst="straightConnector1">
            <a:avLst/>
          </a:prstGeom>
          <a:noFill/>
          <a:ln cap="flat" cmpd="sng" w="19050">
            <a:solidFill>
              <a:schemeClr val="dk2"/>
            </a:solidFill>
            <a:prstDash val="solid"/>
            <a:round/>
            <a:headEnd len="med" w="med" type="none"/>
            <a:tailEnd len="med" w="med" type="triangle"/>
          </a:ln>
        </p:spPr>
      </p:cxnSp>
      <p:sp>
        <p:nvSpPr>
          <p:cNvPr id="1361" name="Google Shape;1361;p106"/>
          <p:cNvSpPr txBox="1"/>
          <p:nvPr/>
        </p:nvSpPr>
        <p:spPr>
          <a:xfrm>
            <a:off x="3215350" y="2949850"/>
            <a:ext cx="1333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-2108180664</a:t>
            </a:r>
            <a:endParaRPr>
              <a:latin typeface="Consolas"/>
              <a:ea typeface="Consolas"/>
              <a:cs typeface="Consolas"/>
              <a:sym typeface="Consolas"/>
            </a:endParaRPr>
          </a:p>
        </p:txBody>
      </p:sp>
      <p:cxnSp>
        <p:nvCxnSpPr>
          <p:cNvPr id="1362" name="Google Shape;1362;p106"/>
          <p:cNvCxnSpPr>
            <a:stCxn id="1359" idx="3"/>
            <a:endCxn id="1361" idx="1"/>
          </p:cNvCxnSpPr>
          <p:nvPr/>
        </p:nvCxnSpPr>
        <p:spPr>
          <a:xfrm>
            <a:off x="2912225" y="3112900"/>
            <a:ext cx="303000" cy="0"/>
          </a:xfrm>
          <a:prstGeom prst="straightConnector1">
            <a:avLst/>
          </a:prstGeom>
          <a:noFill/>
          <a:ln cap="flat" cmpd="sng" w="19050">
            <a:solidFill>
              <a:schemeClr val="dk2"/>
            </a:solidFill>
            <a:prstDash val="solid"/>
            <a:round/>
            <a:headEnd len="med" w="med" type="none"/>
            <a:tailEnd len="med" w="med" type="triangle"/>
          </a:ln>
        </p:spPr>
      </p:cxnSp>
      <p:sp>
        <p:nvSpPr>
          <p:cNvPr id="1363" name="Google Shape;1363;p106"/>
          <p:cNvSpPr txBox="1"/>
          <p:nvPr/>
        </p:nvSpPr>
        <p:spPr>
          <a:xfrm>
            <a:off x="1012975" y="3926050"/>
            <a:ext cx="22023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Math.floorMod(x, 4)</a:t>
            </a:r>
            <a:endParaRPr/>
          </a:p>
        </p:txBody>
      </p:sp>
      <p:sp>
        <p:nvSpPr>
          <p:cNvPr id="1364" name="Google Shape;1364;p106"/>
          <p:cNvSpPr txBox="1"/>
          <p:nvPr/>
        </p:nvSpPr>
        <p:spPr>
          <a:xfrm>
            <a:off x="3936925" y="3926050"/>
            <a:ext cx="610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cxnSp>
        <p:nvCxnSpPr>
          <p:cNvPr id="1365" name="Google Shape;1365;p106"/>
          <p:cNvCxnSpPr>
            <a:stCxn id="1361" idx="2"/>
            <a:endCxn id="1363" idx="1"/>
          </p:cNvCxnSpPr>
          <p:nvPr/>
        </p:nvCxnSpPr>
        <p:spPr>
          <a:xfrm rot="5400000">
            <a:off x="2040850" y="2248150"/>
            <a:ext cx="813300" cy="2868900"/>
          </a:xfrm>
          <a:prstGeom prst="bentConnector4">
            <a:avLst>
              <a:gd fmla="val 39967" name="adj1"/>
              <a:gd fmla="val 108303" name="adj2"/>
            </a:avLst>
          </a:prstGeom>
          <a:noFill/>
          <a:ln cap="flat" cmpd="sng" w="19050">
            <a:solidFill>
              <a:schemeClr val="dk2"/>
            </a:solidFill>
            <a:prstDash val="solid"/>
            <a:round/>
            <a:headEnd len="med" w="med" type="none"/>
            <a:tailEnd len="med" w="med" type="triangle"/>
          </a:ln>
        </p:spPr>
      </p:cxnSp>
      <p:cxnSp>
        <p:nvCxnSpPr>
          <p:cNvPr id="1366" name="Google Shape;1366;p106"/>
          <p:cNvCxnSpPr>
            <a:stCxn id="1363" idx="3"/>
            <a:endCxn id="1364" idx="1"/>
          </p:cNvCxnSpPr>
          <p:nvPr/>
        </p:nvCxnSpPr>
        <p:spPr>
          <a:xfrm>
            <a:off x="3215275" y="4089100"/>
            <a:ext cx="721800" cy="0"/>
          </a:xfrm>
          <a:prstGeom prst="straightConnector1">
            <a:avLst/>
          </a:prstGeom>
          <a:noFill/>
          <a:ln cap="flat" cmpd="sng" w="19050">
            <a:solidFill>
              <a:schemeClr val="dk2"/>
            </a:solidFill>
            <a:prstDash val="solid"/>
            <a:round/>
            <a:headEnd len="med" w="med" type="none"/>
            <a:tailEnd len="med" w="med" type="triangle"/>
          </a:ln>
        </p:spPr>
      </p:cxnSp>
      <p:sp>
        <p:nvSpPr>
          <p:cNvPr id="1367" name="Google Shape;1367;p106"/>
          <p:cNvSpPr txBox="1"/>
          <p:nvPr/>
        </p:nvSpPr>
        <p:spPr>
          <a:xfrm>
            <a:off x="479575" y="2629800"/>
            <a:ext cx="5769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data</a:t>
            </a:r>
            <a:endParaRPr i="1"/>
          </a:p>
        </p:txBody>
      </p:sp>
      <p:sp>
        <p:nvSpPr>
          <p:cNvPr id="1368" name="Google Shape;1368;p106"/>
          <p:cNvSpPr txBox="1"/>
          <p:nvPr/>
        </p:nvSpPr>
        <p:spPr>
          <a:xfrm>
            <a:off x="3215350" y="2629800"/>
            <a:ext cx="11025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hash code</a:t>
            </a:r>
            <a:endParaRPr b="1"/>
          </a:p>
        </p:txBody>
      </p:sp>
      <p:sp>
        <p:nvSpPr>
          <p:cNvPr id="1369" name="Google Shape;1369;p106"/>
          <p:cNvSpPr txBox="1"/>
          <p:nvPr/>
        </p:nvSpPr>
        <p:spPr>
          <a:xfrm>
            <a:off x="1474550" y="2629800"/>
            <a:ext cx="13854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hash function</a:t>
            </a:r>
            <a:endParaRPr b="1"/>
          </a:p>
        </p:txBody>
      </p:sp>
      <p:sp>
        <p:nvSpPr>
          <p:cNvPr id="1370" name="Google Shape;1370;p106"/>
          <p:cNvSpPr txBox="1"/>
          <p:nvPr/>
        </p:nvSpPr>
        <p:spPr>
          <a:xfrm>
            <a:off x="915275" y="4215028"/>
            <a:ext cx="799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reduce</a:t>
            </a:r>
            <a:endParaRPr b="1"/>
          </a:p>
        </p:txBody>
      </p:sp>
      <p:sp>
        <p:nvSpPr>
          <p:cNvPr id="1371" name="Google Shape;1371;p106"/>
          <p:cNvSpPr txBox="1"/>
          <p:nvPr/>
        </p:nvSpPr>
        <p:spPr>
          <a:xfrm>
            <a:off x="3936925" y="4215028"/>
            <a:ext cx="610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index</a:t>
            </a:r>
            <a:endParaRPr i="1"/>
          </a:p>
        </p:txBody>
      </p:sp>
      <p:cxnSp>
        <p:nvCxnSpPr>
          <p:cNvPr id="1372" name="Google Shape;1372;p106"/>
          <p:cNvCxnSpPr>
            <a:endCxn id="1346" idx="1"/>
          </p:cNvCxnSpPr>
          <p:nvPr/>
        </p:nvCxnSpPr>
        <p:spPr>
          <a:xfrm flipH="1" rot="10800000">
            <a:off x="5437925" y="2711400"/>
            <a:ext cx="368700" cy="4800"/>
          </a:xfrm>
          <a:prstGeom prst="straightConnector1">
            <a:avLst/>
          </a:prstGeom>
          <a:noFill/>
          <a:ln cap="flat" cmpd="sng" w="19050">
            <a:solidFill>
              <a:schemeClr val="dk2"/>
            </a:solidFill>
            <a:prstDash val="solid"/>
            <a:round/>
            <a:headEnd len="med" w="med" type="none"/>
            <a:tailEnd len="med" w="med" type="triangle"/>
          </a:ln>
        </p:spPr>
      </p:cxnSp>
      <p:cxnSp>
        <p:nvCxnSpPr>
          <p:cNvPr id="1373" name="Google Shape;1373;p106"/>
          <p:cNvCxnSpPr>
            <a:stCxn id="1346" idx="3"/>
            <a:endCxn id="1345" idx="1"/>
          </p:cNvCxnSpPr>
          <p:nvPr/>
        </p:nvCxnSpPr>
        <p:spPr>
          <a:xfrm>
            <a:off x="6089825" y="2711400"/>
            <a:ext cx="268800" cy="0"/>
          </a:xfrm>
          <a:prstGeom prst="straightConnector1">
            <a:avLst/>
          </a:prstGeom>
          <a:noFill/>
          <a:ln cap="flat" cmpd="sng" w="19050">
            <a:solidFill>
              <a:schemeClr val="dk2"/>
            </a:solidFill>
            <a:prstDash val="solid"/>
            <a:round/>
            <a:headEnd len="med" w="med" type="none"/>
            <a:tailEnd len="med" w="med" type="triangle"/>
          </a:ln>
        </p:spPr>
      </p:cxnSp>
      <p:sp>
        <p:nvSpPr>
          <p:cNvPr id="1374" name="Google Shape;1374;p106"/>
          <p:cNvSpPr/>
          <p:nvPr/>
        </p:nvSpPr>
        <p:spPr>
          <a:xfrm>
            <a:off x="7167332" y="2596583"/>
            <a:ext cx="1755900" cy="2346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kamala lifefully</a:t>
            </a:r>
            <a:endParaRPr>
              <a:latin typeface="Consolas"/>
              <a:ea typeface="Consolas"/>
              <a:cs typeface="Consolas"/>
              <a:sym typeface="Consolas"/>
            </a:endParaRPr>
          </a:p>
        </p:txBody>
      </p:sp>
      <p:cxnSp>
        <p:nvCxnSpPr>
          <p:cNvPr id="1375" name="Google Shape;1375;p106"/>
          <p:cNvCxnSpPr>
            <a:stCxn id="1345" idx="3"/>
            <a:endCxn id="1374" idx="1"/>
          </p:cNvCxnSpPr>
          <p:nvPr/>
        </p:nvCxnSpPr>
        <p:spPr>
          <a:xfrm>
            <a:off x="6935560" y="2711389"/>
            <a:ext cx="231900" cy="2400"/>
          </a:xfrm>
          <a:prstGeom prst="straightConnector1">
            <a:avLst/>
          </a:prstGeom>
          <a:noFill/>
          <a:ln cap="flat" cmpd="sng" w="19050">
            <a:solidFill>
              <a:schemeClr val="dk2"/>
            </a:solidFill>
            <a:prstDash val="solid"/>
            <a:round/>
            <a:headEnd len="med" w="med" type="none"/>
            <a:tailEnd len="med" w="med" type="triangle"/>
          </a:ln>
        </p:spPr>
      </p:cxnSp>
      <p:sp>
        <p:nvSpPr>
          <p:cNvPr id="1376" name="Google Shape;1376;p106"/>
          <p:cNvSpPr/>
          <p:nvPr/>
        </p:nvSpPr>
        <p:spPr>
          <a:xfrm>
            <a:off x="5806625" y="2829982"/>
            <a:ext cx="529200" cy="237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bee</a:t>
            </a:r>
            <a:endParaRPr>
              <a:latin typeface="Consolas"/>
              <a:ea typeface="Consolas"/>
              <a:cs typeface="Consolas"/>
              <a:sym typeface="Consolas"/>
            </a:endParaRPr>
          </a:p>
        </p:txBody>
      </p:sp>
      <p:cxnSp>
        <p:nvCxnSpPr>
          <p:cNvPr id="1377" name="Google Shape;1377;p106"/>
          <p:cNvCxnSpPr>
            <a:endCxn id="1376" idx="1"/>
          </p:cNvCxnSpPr>
          <p:nvPr/>
        </p:nvCxnSpPr>
        <p:spPr>
          <a:xfrm>
            <a:off x="5446325" y="2948482"/>
            <a:ext cx="3603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81" name="Shape 1381"/>
        <p:cNvGrpSpPr/>
        <p:nvPr/>
      </p:nvGrpSpPr>
      <p:grpSpPr>
        <a:xfrm>
          <a:off x="0" y="0"/>
          <a:ext cx="0" cy="0"/>
          <a:chOff x="0" y="0"/>
          <a:chExt cx="0" cy="0"/>
        </a:xfrm>
      </p:grpSpPr>
      <p:sp>
        <p:nvSpPr>
          <p:cNvPr id="1382" name="Google Shape;1382;p10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Important Warnings When Using HashMaps/HashSets</a:t>
            </a:r>
            <a:endParaRPr/>
          </a:p>
        </p:txBody>
      </p:sp>
      <p:sp>
        <p:nvSpPr>
          <p:cNvPr id="1383" name="Google Shape;1383;p107"/>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Warning #1: Never store objects that can change in a </a:t>
            </a:r>
            <a:r>
              <a:rPr lang="en">
                <a:latin typeface="Consolas"/>
                <a:ea typeface="Consolas"/>
                <a:cs typeface="Consolas"/>
                <a:sym typeface="Consolas"/>
              </a:rPr>
              <a:t>HashSet</a:t>
            </a:r>
            <a:r>
              <a:rPr lang="en"/>
              <a:t> or </a:t>
            </a:r>
            <a:r>
              <a:rPr lang="en">
                <a:latin typeface="Consolas"/>
                <a:ea typeface="Consolas"/>
                <a:cs typeface="Consolas"/>
                <a:sym typeface="Consolas"/>
              </a:rPr>
              <a:t>HashMap</a:t>
            </a:r>
            <a:r>
              <a:rPr lang="en"/>
              <a:t>!</a:t>
            </a:r>
            <a:endParaRPr/>
          </a:p>
          <a:p>
            <a:pPr indent="-342900" lvl="0" marL="457200" rtl="0" algn="l">
              <a:spcBef>
                <a:spcPts val="600"/>
              </a:spcBef>
              <a:spcAft>
                <a:spcPts val="0"/>
              </a:spcAft>
              <a:buSzPts val="1800"/>
              <a:buChar char="●"/>
            </a:pPr>
            <a:r>
              <a:rPr lang="en"/>
              <a:t>Such objects are also called “mutable” objects, e.g. they can change.</a:t>
            </a:r>
            <a:endParaRPr/>
          </a:p>
          <a:p>
            <a:pPr indent="-342900" lvl="1" marL="914400" rtl="0" algn="l">
              <a:spcBef>
                <a:spcPts val="600"/>
              </a:spcBef>
              <a:spcAft>
                <a:spcPts val="0"/>
              </a:spcAft>
              <a:buSzPts val="1800"/>
              <a:buChar char="○"/>
            </a:pPr>
            <a:r>
              <a:rPr lang="en"/>
              <a:t>Example: You’d never want to make a </a:t>
            </a:r>
            <a:r>
              <a:rPr lang="en">
                <a:latin typeface="Consolas"/>
                <a:ea typeface="Consolas"/>
                <a:cs typeface="Consolas"/>
                <a:sym typeface="Consolas"/>
              </a:rPr>
              <a:t>HashSet&lt;List&lt;Integer&gt;&gt;</a:t>
            </a:r>
            <a:r>
              <a:rPr lang="en"/>
              <a:t>.</a:t>
            </a:r>
            <a:endParaRPr/>
          </a:p>
          <a:p>
            <a:pPr indent="-342900" lvl="0" marL="457200" rtl="0" algn="l">
              <a:spcBef>
                <a:spcPts val="600"/>
              </a:spcBef>
              <a:spcAft>
                <a:spcPts val="0"/>
              </a:spcAft>
              <a:buSzPts val="1800"/>
              <a:buChar char="●"/>
            </a:pPr>
            <a:r>
              <a:rPr lang="en"/>
              <a:t>If an object’s variables changes, then its hashCode changes. May result in items getting lost.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Warning #2: Never override </a:t>
            </a:r>
            <a:r>
              <a:rPr lang="en">
                <a:latin typeface="Consolas"/>
                <a:ea typeface="Consolas"/>
                <a:cs typeface="Consolas"/>
                <a:sym typeface="Consolas"/>
              </a:rPr>
              <a:t>equals</a:t>
            </a:r>
            <a:r>
              <a:rPr lang="en"/>
              <a:t> without also overriding </a:t>
            </a:r>
            <a:r>
              <a:rPr lang="en">
                <a:latin typeface="Consolas"/>
                <a:ea typeface="Consolas"/>
                <a:cs typeface="Consolas"/>
                <a:sym typeface="Consolas"/>
              </a:rPr>
              <a:t>hashCode</a:t>
            </a:r>
            <a:r>
              <a:rPr lang="en"/>
              <a:t>.</a:t>
            </a:r>
            <a:endParaRPr/>
          </a:p>
          <a:p>
            <a:pPr indent="-342900" lvl="0" marL="457200" rtl="0" algn="l">
              <a:spcBef>
                <a:spcPts val="600"/>
              </a:spcBef>
              <a:spcAft>
                <a:spcPts val="0"/>
              </a:spcAft>
              <a:buSzPts val="1800"/>
              <a:buChar char="●"/>
            </a:pPr>
            <a:r>
              <a:rPr lang="en"/>
              <a:t>Can also lead to items getting lost and generally weird behavior.</a:t>
            </a:r>
            <a:endParaRPr/>
          </a:p>
          <a:p>
            <a:pPr indent="-342900" lvl="0" marL="457200" rtl="0" algn="l">
              <a:spcBef>
                <a:spcPts val="0"/>
              </a:spcBef>
              <a:spcAft>
                <a:spcPts val="0"/>
              </a:spcAft>
              <a:buSzPts val="1800"/>
              <a:buChar char="●"/>
            </a:pPr>
            <a:r>
              <a:rPr lang="en"/>
              <a:t>HashMaps and HashSets use equals to determine if an item exists in a particular bucket.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We’ll come back to these warnings later.</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108"/>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lang="en">
                <a:solidFill>
                  <a:srgbClr val="B7B7B7"/>
                </a:solidFill>
              </a:rPr>
              <a:t>Deriving Hash Tables</a:t>
            </a:r>
            <a:endParaRPr>
              <a:solidFill>
                <a:srgbClr val="B7B7B7"/>
              </a:solidFill>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Hash Table Performance and Summary</a:t>
            </a:r>
            <a:endParaRPr>
              <a:solidFill>
                <a:srgbClr val="B7B7B7"/>
              </a:solidFill>
            </a:endParaRPr>
          </a:p>
          <a:p>
            <a:pPr indent="0" lvl="0" marL="0" rtl="0" algn="l">
              <a:spcBef>
                <a:spcPts val="600"/>
              </a:spcBef>
              <a:spcAft>
                <a:spcPts val="0"/>
              </a:spcAft>
              <a:buNone/>
            </a:pPr>
            <a:r>
              <a:rPr lang="en">
                <a:solidFill>
                  <a:srgbClr val="B7B7B7"/>
                </a:solidFill>
              </a:rPr>
              <a:t>Creating a Good Hash Code (extra)</a:t>
            </a:r>
            <a:endParaRPr>
              <a:solidFill>
                <a:srgbClr val="B7B7B7"/>
              </a:solidFill>
            </a:endParaRPr>
          </a:p>
          <a:p>
            <a:pPr indent="0" lvl="0" marL="0" rtl="0" algn="l">
              <a:spcBef>
                <a:spcPts val="600"/>
              </a:spcBef>
              <a:spcAft>
                <a:spcPts val="0"/>
              </a:spcAft>
              <a:buNone/>
            </a:pPr>
            <a:r>
              <a:rPr lang="en">
                <a:solidFill>
                  <a:srgbClr val="B7B7B7"/>
                </a:solidFill>
              </a:rPr>
              <a:t>Linear Probing (extra)</a:t>
            </a:r>
            <a:endParaRPr>
              <a:solidFill>
                <a:srgbClr val="B7B7B7"/>
              </a:solidFill>
            </a:endParaRPr>
          </a:p>
        </p:txBody>
      </p:sp>
      <p:sp>
        <p:nvSpPr>
          <p:cNvPr id="1389" name="Google Shape;1389;p108"/>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Hash Table Performance and Summary</a:t>
            </a:r>
            <a:endParaRPr/>
          </a:p>
        </p:txBody>
      </p:sp>
      <p:sp>
        <p:nvSpPr>
          <p:cNvPr id="1390" name="Google Shape;1390;p108"/>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94" name="Shape 1394"/>
        <p:cNvGrpSpPr/>
        <p:nvPr/>
      </p:nvGrpSpPr>
      <p:grpSpPr>
        <a:xfrm>
          <a:off x="0" y="0"/>
          <a:ext cx="0" cy="0"/>
          <a:chOff x="0" y="0"/>
          <a:chExt cx="0" cy="0"/>
        </a:xfrm>
      </p:grpSpPr>
      <p:sp>
        <p:nvSpPr>
          <p:cNvPr id="1395" name="Google Shape;1395;p10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 Runtime with No Resizing</a:t>
            </a:r>
            <a:endParaRPr/>
          </a:p>
        </p:txBody>
      </p:sp>
      <p:sp>
        <p:nvSpPr>
          <p:cNvPr id="1396" name="Google Shape;1396;p109"/>
          <p:cNvSpPr/>
          <p:nvPr/>
        </p:nvSpPr>
        <p:spPr>
          <a:xfrm>
            <a:off x="1033400" y="137586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397" name="Google Shape;1397;p109"/>
          <p:cNvSpPr/>
          <p:nvPr/>
        </p:nvSpPr>
        <p:spPr>
          <a:xfrm>
            <a:off x="1603650" y="184261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09"/>
          <p:cNvSpPr/>
          <p:nvPr/>
        </p:nvSpPr>
        <p:spPr>
          <a:xfrm>
            <a:off x="1033400" y="183792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399" name="Google Shape;1399;p109"/>
          <p:cNvCxnSpPr>
            <a:endCxn id="1397" idx="1"/>
          </p:cNvCxnSpPr>
          <p:nvPr/>
        </p:nvCxnSpPr>
        <p:spPr>
          <a:xfrm>
            <a:off x="1226250" y="1962610"/>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00" name="Google Shape;1400;p109"/>
          <p:cNvSpPr/>
          <p:nvPr/>
        </p:nvSpPr>
        <p:spPr>
          <a:xfrm>
            <a:off x="1033400" y="1609722"/>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401" name="Google Shape;1401;p109"/>
          <p:cNvSpPr/>
          <p:nvPr/>
        </p:nvSpPr>
        <p:spPr>
          <a:xfrm>
            <a:off x="1033400" y="1135443"/>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402" name="Google Shape;1402;p109"/>
          <p:cNvSpPr/>
          <p:nvPr/>
        </p:nvSpPr>
        <p:spPr>
          <a:xfrm>
            <a:off x="1033400" y="90158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403" name="Google Shape;1403;p109"/>
          <p:cNvSpPr/>
          <p:nvPr/>
        </p:nvSpPr>
        <p:spPr>
          <a:xfrm>
            <a:off x="1603650" y="1604749"/>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4" name="Google Shape;1404;p109"/>
          <p:cNvCxnSpPr>
            <a:endCxn id="1403" idx="1"/>
          </p:cNvCxnSpPr>
          <p:nvPr/>
        </p:nvCxnSpPr>
        <p:spPr>
          <a:xfrm>
            <a:off x="1226250" y="1724749"/>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05" name="Google Shape;1405;p109"/>
          <p:cNvSpPr/>
          <p:nvPr/>
        </p:nvSpPr>
        <p:spPr>
          <a:xfrm>
            <a:off x="1603650" y="1361933"/>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6" name="Google Shape;1406;p109"/>
          <p:cNvCxnSpPr>
            <a:endCxn id="1405" idx="1"/>
          </p:cNvCxnSpPr>
          <p:nvPr/>
        </p:nvCxnSpPr>
        <p:spPr>
          <a:xfrm>
            <a:off x="1226250" y="1481933"/>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07" name="Google Shape;1407;p109"/>
          <p:cNvSpPr/>
          <p:nvPr/>
        </p:nvSpPr>
        <p:spPr>
          <a:xfrm>
            <a:off x="1603650" y="111911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8" name="Google Shape;1408;p109"/>
          <p:cNvCxnSpPr>
            <a:endCxn id="1407" idx="1"/>
          </p:cNvCxnSpPr>
          <p:nvPr/>
        </p:nvCxnSpPr>
        <p:spPr>
          <a:xfrm>
            <a:off x="1226250" y="1239117"/>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09" name="Google Shape;1409;p109"/>
          <p:cNvSpPr/>
          <p:nvPr/>
        </p:nvSpPr>
        <p:spPr>
          <a:xfrm>
            <a:off x="1603650" y="88745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0" name="Google Shape;1410;p109"/>
          <p:cNvCxnSpPr>
            <a:endCxn id="1409" idx="1"/>
          </p:cNvCxnSpPr>
          <p:nvPr/>
        </p:nvCxnSpPr>
        <p:spPr>
          <a:xfrm>
            <a:off x="1226250" y="1007450"/>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11" name="Google Shape;1411;p109"/>
          <p:cNvSpPr/>
          <p:nvPr/>
        </p:nvSpPr>
        <p:spPr>
          <a:xfrm>
            <a:off x="3395790" y="1614685"/>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09"/>
          <p:cNvSpPr/>
          <p:nvPr/>
        </p:nvSpPr>
        <p:spPr>
          <a:xfrm>
            <a:off x="3935440" y="1605220"/>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09"/>
          <p:cNvSpPr/>
          <p:nvPr/>
        </p:nvSpPr>
        <p:spPr>
          <a:xfrm>
            <a:off x="3395790" y="1371869"/>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09"/>
          <p:cNvSpPr/>
          <p:nvPr/>
        </p:nvSpPr>
        <p:spPr>
          <a:xfrm>
            <a:off x="3395916" y="1129053"/>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5" name="Google Shape;1415;p109"/>
          <p:cNvCxnSpPr>
            <a:stCxn id="1416" idx="3"/>
            <a:endCxn id="1414" idx="1"/>
          </p:cNvCxnSpPr>
          <p:nvPr/>
        </p:nvCxnSpPr>
        <p:spPr>
          <a:xfrm>
            <a:off x="3145791" y="1252494"/>
            <a:ext cx="250200" cy="600"/>
          </a:xfrm>
          <a:prstGeom prst="straightConnector1">
            <a:avLst/>
          </a:prstGeom>
          <a:noFill/>
          <a:ln cap="flat" cmpd="sng" w="19050">
            <a:solidFill>
              <a:schemeClr val="dk2"/>
            </a:solidFill>
            <a:prstDash val="solid"/>
            <a:round/>
            <a:headEnd len="med" w="med" type="none"/>
            <a:tailEnd len="med" w="med" type="triangle"/>
          </a:ln>
        </p:spPr>
      </p:cxnSp>
      <p:cxnSp>
        <p:nvCxnSpPr>
          <p:cNvPr id="1417" name="Google Shape;1417;p109"/>
          <p:cNvCxnSpPr>
            <a:stCxn id="1418" idx="3"/>
            <a:endCxn id="1413" idx="1"/>
          </p:cNvCxnSpPr>
          <p:nvPr/>
        </p:nvCxnSpPr>
        <p:spPr>
          <a:xfrm>
            <a:off x="3145791" y="1495310"/>
            <a:ext cx="249900" cy="600"/>
          </a:xfrm>
          <a:prstGeom prst="straightConnector1">
            <a:avLst/>
          </a:prstGeom>
          <a:noFill/>
          <a:ln cap="flat" cmpd="sng" w="19050">
            <a:solidFill>
              <a:schemeClr val="dk2"/>
            </a:solidFill>
            <a:prstDash val="solid"/>
            <a:round/>
            <a:headEnd len="med" w="med" type="none"/>
            <a:tailEnd len="med" w="med" type="triangle"/>
          </a:ln>
        </p:spPr>
      </p:cxnSp>
      <p:cxnSp>
        <p:nvCxnSpPr>
          <p:cNvPr id="1419" name="Google Shape;1419;p109"/>
          <p:cNvCxnSpPr>
            <a:stCxn id="1420" idx="3"/>
            <a:endCxn id="1411" idx="1"/>
          </p:cNvCxnSpPr>
          <p:nvPr/>
        </p:nvCxnSpPr>
        <p:spPr>
          <a:xfrm>
            <a:off x="3145791" y="1738127"/>
            <a:ext cx="249900" cy="600"/>
          </a:xfrm>
          <a:prstGeom prst="straightConnector1">
            <a:avLst/>
          </a:prstGeom>
          <a:noFill/>
          <a:ln cap="flat" cmpd="sng" w="19050">
            <a:solidFill>
              <a:schemeClr val="dk2"/>
            </a:solidFill>
            <a:prstDash val="solid"/>
            <a:round/>
            <a:headEnd len="med" w="med" type="none"/>
            <a:tailEnd len="med" w="med" type="triangle"/>
          </a:ln>
        </p:spPr>
      </p:cxnSp>
      <p:cxnSp>
        <p:nvCxnSpPr>
          <p:cNvPr id="1421" name="Google Shape;1421;p109"/>
          <p:cNvCxnSpPr>
            <a:endCxn id="1412" idx="1"/>
          </p:cNvCxnSpPr>
          <p:nvPr/>
        </p:nvCxnSpPr>
        <p:spPr>
          <a:xfrm>
            <a:off x="3647140" y="1729270"/>
            <a:ext cx="288300" cy="0"/>
          </a:xfrm>
          <a:prstGeom prst="straightConnector1">
            <a:avLst/>
          </a:prstGeom>
          <a:noFill/>
          <a:ln cap="flat" cmpd="sng" w="19050">
            <a:solidFill>
              <a:schemeClr val="dk2"/>
            </a:solidFill>
            <a:prstDash val="solid"/>
            <a:round/>
            <a:headEnd len="med" w="med" type="none"/>
            <a:tailEnd len="med" w="med" type="triangle"/>
          </a:ln>
        </p:spPr>
      </p:cxnSp>
      <p:sp>
        <p:nvSpPr>
          <p:cNvPr id="1422" name="Google Shape;1422;p109"/>
          <p:cNvSpPr txBox="1"/>
          <p:nvPr/>
        </p:nvSpPr>
        <p:spPr>
          <a:xfrm>
            <a:off x="750922" y="804675"/>
            <a:ext cx="288300" cy="14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p:txBody>
      </p:sp>
      <p:sp>
        <p:nvSpPr>
          <p:cNvPr id="1423" name="Google Shape;1423;p109"/>
          <p:cNvSpPr/>
          <p:nvPr/>
        </p:nvSpPr>
        <p:spPr>
          <a:xfrm>
            <a:off x="2249319" y="184261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4" name="Google Shape;1424;p109"/>
          <p:cNvCxnSpPr>
            <a:stCxn id="1397" idx="3"/>
            <a:endCxn id="1423" idx="1"/>
          </p:cNvCxnSpPr>
          <p:nvPr/>
        </p:nvCxnSpPr>
        <p:spPr>
          <a:xfrm>
            <a:off x="1855050" y="1962610"/>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25" name="Google Shape;1425;p109"/>
          <p:cNvSpPr/>
          <p:nvPr/>
        </p:nvSpPr>
        <p:spPr>
          <a:xfrm>
            <a:off x="2249319" y="1604749"/>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6" name="Google Shape;1426;p109"/>
          <p:cNvCxnSpPr>
            <a:stCxn id="1403" idx="3"/>
            <a:endCxn id="1425" idx="1"/>
          </p:cNvCxnSpPr>
          <p:nvPr/>
        </p:nvCxnSpPr>
        <p:spPr>
          <a:xfrm>
            <a:off x="1855050" y="1724749"/>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27" name="Google Shape;1427;p109"/>
          <p:cNvSpPr/>
          <p:nvPr/>
        </p:nvSpPr>
        <p:spPr>
          <a:xfrm>
            <a:off x="2249319" y="1361933"/>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8" name="Google Shape;1428;p109"/>
          <p:cNvCxnSpPr>
            <a:stCxn id="1405" idx="3"/>
            <a:endCxn id="1427" idx="1"/>
          </p:cNvCxnSpPr>
          <p:nvPr/>
        </p:nvCxnSpPr>
        <p:spPr>
          <a:xfrm>
            <a:off x="1855050" y="1481933"/>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29" name="Google Shape;1429;p109"/>
          <p:cNvSpPr/>
          <p:nvPr/>
        </p:nvSpPr>
        <p:spPr>
          <a:xfrm>
            <a:off x="2249319" y="111911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0" name="Google Shape;1430;p109"/>
          <p:cNvCxnSpPr>
            <a:stCxn id="1407" idx="3"/>
            <a:endCxn id="1429" idx="1"/>
          </p:cNvCxnSpPr>
          <p:nvPr/>
        </p:nvCxnSpPr>
        <p:spPr>
          <a:xfrm>
            <a:off x="1855050" y="1239117"/>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31" name="Google Shape;1431;p109"/>
          <p:cNvSpPr/>
          <p:nvPr/>
        </p:nvSpPr>
        <p:spPr>
          <a:xfrm>
            <a:off x="2249319" y="88745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2" name="Google Shape;1432;p109"/>
          <p:cNvCxnSpPr>
            <a:stCxn id="1409" idx="3"/>
            <a:endCxn id="1431" idx="1"/>
          </p:cNvCxnSpPr>
          <p:nvPr/>
        </p:nvCxnSpPr>
        <p:spPr>
          <a:xfrm>
            <a:off x="1855050" y="1007450"/>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33" name="Google Shape;1433;p109"/>
          <p:cNvSpPr/>
          <p:nvPr/>
        </p:nvSpPr>
        <p:spPr>
          <a:xfrm>
            <a:off x="2894391" y="185598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4" name="Google Shape;1434;p109"/>
          <p:cNvCxnSpPr/>
          <p:nvPr/>
        </p:nvCxnSpPr>
        <p:spPr>
          <a:xfrm>
            <a:off x="2503014" y="1975987"/>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20" name="Google Shape;1420;p109"/>
          <p:cNvSpPr/>
          <p:nvPr/>
        </p:nvSpPr>
        <p:spPr>
          <a:xfrm>
            <a:off x="2894391" y="161812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5" name="Google Shape;1435;p109"/>
          <p:cNvCxnSpPr/>
          <p:nvPr/>
        </p:nvCxnSpPr>
        <p:spPr>
          <a:xfrm>
            <a:off x="2503014" y="1738127"/>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18" name="Google Shape;1418;p109"/>
          <p:cNvSpPr/>
          <p:nvPr/>
        </p:nvSpPr>
        <p:spPr>
          <a:xfrm>
            <a:off x="2894391" y="137531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6" name="Google Shape;1436;p109"/>
          <p:cNvCxnSpPr/>
          <p:nvPr/>
        </p:nvCxnSpPr>
        <p:spPr>
          <a:xfrm>
            <a:off x="2503014" y="1495310"/>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16" name="Google Shape;1416;p109"/>
          <p:cNvSpPr/>
          <p:nvPr/>
        </p:nvSpPr>
        <p:spPr>
          <a:xfrm>
            <a:off x="2894391" y="1132494"/>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7" name="Google Shape;1437;p109"/>
          <p:cNvCxnSpPr/>
          <p:nvPr/>
        </p:nvCxnSpPr>
        <p:spPr>
          <a:xfrm>
            <a:off x="2503014" y="1252494"/>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38" name="Google Shape;1438;p109"/>
          <p:cNvSpPr/>
          <p:nvPr/>
        </p:nvSpPr>
        <p:spPr>
          <a:xfrm>
            <a:off x="2894391" y="90082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9" name="Google Shape;1439;p109"/>
          <p:cNvCxnSpPr/>
          <p:nvPr/>
        </p:nvCxnSpPr>
        <p:spPr>
          <a:xfrm>
            <a:off x="2503014" y="1020827"/>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40" name="Google Shape;1440;p109"/>
          <p:cNvSpPr txBox="1"/>
          <p:nvPr>
            <p:ph idx="1" type="body"/>
          </p:nvPr>
        </p:nvSpPr>
        <p:spPr>
          <a:xfrm>
            <a:off x="4521225" y="592200"/>
            <a:ext cx="4675500" cy="2024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Suppose we have:</a:t>
            </a:r>
            <a:endParaRPr/>
          </a:p>
          <a:p>
            <a:pPr indent="-342900" lvl="0" marL="457200" rtl="0" algn="l">
              <a:spcBef>
                <a:spcPts val="600"/>
              </a:spcBef>
              <a:spcAft>
                <a:spcPts val="0"/>
              </a:spcAft>
              <a:buSzPts val="1800"/>
              <a:buChar char="●"/>
            </a:pPr>
            <a:r>
              <a:rPr lang="en">
                <a:solidFill>
                  <a:srgbClr val="FF0000"/>
                </a:solidFill>
              </a:rPr>
              <a:t>An fixed number</a:t>
            </a:r>
            <a:r>
              <a:rPr lang="en"/>
              <a:t> of buckets M.</a:t>
            </a:r>
            <a:endParaRPr/>
          </a:p>
          <a:p>
            <a:pPr indent="-342900" lvl="0" marL="457200" rtl="0" algn="l">
              <a:spcBef>
                <a:spcPts val="600"/>
              </a:spcBef>
              <a:spcAft>
                <a:spcPts val="0"/>
              </a:spcAft>
              <a:buSzPts val="1800"/>
              <a:buChar char="●"/>
            </a:pPr>
            <a:r>
              <a:rPr lang="en"/>
              <a:t>An increasing number of items N.</a:t>
            </a:r>
            <a:br>
              <a:rPr lang="en"/>
            </a:br>
            <a:endParaRPr/>
          </a:p>
          <a:p>
            <a:pPr indent="0" lvl="0" marL="0" rtl="0" algn="l">
              <a:spcBef>
                <a:spcPts val="600"/>
              </a:spcBef>
              <a:spcAft>
                <a:spcPts val="0"/>
              </a:spcAft>
              <a:buNone/>
            </a:pPr>
            <a:r>
              <a:rPr lang="en"/>
              <a:t>Average list is around N/M items</a:t>
            </a:r>
            <a:endParaRPr/>
          </a:p>
        </p:txBody>
      </p:sp>
      <p:sp>
        <p:nvSpPr>
          <p:cNvPr id="1441" name="Google Shape;1441;p109"/>
          <p:cNvSpPr txBox="1"/>
          <p:nvPr>
            <p:ph idx="1" type="body"/>
          </p:nvPr>
        </p:nvSpPr>
        <p:spPr>
          <a:xfrm>
            <a:off x="183875" y="2656925"/>
            <a:ext cx="8229600" cy="2024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latin typeface="Calibri"/>
                <a:ea typeface="Calibri"/>
                <a:cs typeface="Calibri"/>
                <a:sym typeface="Calibri"/>
              </a:rPr>
              <a:t>Even if items are spread out evenly, lists are of length Q = N/M.</a:t>
            </a:r>
            <a:endParaRPr sz="2000">
              <a:latin typeface="Calibri"/>
              <a:ea typeface="Calibri"/>
              <a:cs typeface="Calibri"/>
              <a:sym typeface="Calibri"/>
            </a:endParaRPr>
          </a:p>
          <a:p>
            <a:pPr indent="-355600" lvl="0" marL="457200" rtl="0" algn="l">
              <a:spcBef>
                <a:spcPts val="600"/>
              </a:spcBef>
              <a:spcAft>
                <a:spcPts val="0"/>
              </a:spcAft>
              <a:buSzPts val="2000"/>
              <a:buFont typeface="Calibri"/>
              <a:buChar char="●"/>
            </a:pPr>
            <a:r>
              <a:rPr lang="en" sz="2000">
                <a:latin typeface="Calibri"/>
                <a:ea typeface="Calibri"/>
                <a:cs typeface="Calibri"/>
                <a:sym typeface="Calibri"/>
              </a:rPr>
              <a:t>For M = 5, that means Q = Θ(N). Results in linear time operations.</a:t>
            </a:r>
            <a:endParaRPr i="1"/>
          </a:p>
        </p:txBody>
      </p:sp>
      <p:sp>
        <p:nvSpPr>
          <p:cNvPr id="1442" name="Google Shape;1442;p109"/>
          <p:cNvSpPr txBox="1"/>
          <p:nvPr/>
        </p:nvSpPr>
        <p:spPr>
          <a:xfrm>
            <a:off x="936125" y="21341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19  	M = 5 	N / M = 3.8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0" st="0"/>
                                            </p:txEl>
                                          </p:spTgt>
                                        </p:tgtEl>
                                        <p:attrNameLst>
                                          <p:attrName>style.visibility</p:attrName>
                                        </p:attrNameLst>
                                      </p:cBhvr>
                                      <p:to>
                                        <p:strVal val="visible"/>
                                      </p:to>
                                    </p:set>
                                    <p:animEffect filter="fade" transition="in">
                                      <p:cBhvr>
                                        <p:cTn dur="1"/>
                                        <p:tgtEl>
                                          <p:spTgt spid="14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1">
                                            <p:txEl>
                                              <p:pRg end="1" st="1"/>
                                            </p:txEl>
                                          </p:spTgt>
                                        </p:tgtEl>
                                        <p:attrNameLst>
                                          <p:attrName>style.visibility</p:attrName>
                                        </p:attrNameLst>
                                      </p:cBhvr>
                                      <p:to>
                                        <p:strVal val="visible"/>
                                      </p:to>
                                    </p:set>
                                    <p:animEffect filter="fade" transition="in">
                                      <p:cBhvr>
                                        <p:cTn dur="1"/>
                                        <p:tgtEl>
                                          <p:spTgt spid="144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46" name="Shape 1446"/>
        <p:cNvGrpSpPr/>
        <p:nvPr/>
      </p:nvGrpSpPr>
      <p:grpSpPr>
        <a:xfrm>
          <a:off x="0" y="0"/>
          <a:ext cx="0" cy="0"/>
          <a:chOff x="0" y="0"/>
          <a:chExt cx="0" cy="0"/>
        </a:xfrm>
      </p:grpSpPr>
      <p:sp>
        <p:nvSpPr>
          <p:cNvPr id="1447" name="Google Shape;1447;p11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Resizing Hash Table Runtime</a:t>
            </a:r>
            <a:endParaRPr/>
          </a:p>
        </p:txBody>
      </p:sp>
      <p:sp>
        <p:nvSpPr>
          <p:cNvPr id="1448" name="Google Shape;1448;p110"/>
          <p:cNvSpPr/>
          <p:nvPr/>
        </p:nvSpPr>
        <p:spPr>
          <a:xfrm>
            <a:off x="1033400" y="137586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449" name="Google Shape;1449;p110"/>
          <p:cNvSpPr/>
          <p:nvPr/>
        </p:nvSpPr>
        <p:spPr>
          <a:xfrm>
            <a:off x="1603650" y="184261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10"/>
          <p:cNvSpPr/>
          <p:nvPr/>
        </p:nvSpPr>
        <p:spPr>
          <a:xfrm>
            <a:off x="1033400" y="183792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451" name="Google Shape;1451;p110"/>
          <p:cNvCxnSpPr>
            <a:endCxn id="1449" idx="1"/>
          </p:cNvCxnSpPr>
          <p:nvPr/>
        </p:nvCxnSpPr>
        <p:spPr>
          <a:xfrm>
            <a:off x="1226250" y="1962610"/>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52" name="Google Shape;1452;p110"/>
          <p:cNvSpPr/>
          <p:nvPr/>
        </p:nvSpPr>
        <p:spPr>
          <a:xfrm>
            <a:off x="1033400" y="1609722"/>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453" name="Google Shape;1453;p110"/>
          <p:cNvSpPr/>
          <p:nvPr/>
        </p:nvSpPr>
        <p:spPr>
          <a:xfrm>
            <a:off x="1033400" y="1135443"/>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454" name="Google Shape;1454;p110"/>
          <p:cNvSpPr/>
          <p:nvPr/>
        </p:nvSpPr>
        <p:spPr>
          <a:xfrm>
            <a:off x="1033400" y="901588"/>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455" name="Google Shape;1455;p110"/>
          <p:cNvSpPr/>
          <p:nvPr/>
        </p:nvSpPr>
        <p:spPr>
          <a:xfrm>
            <a:off x="1603650" y="1604749"/>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6" name="Google Shape;1456;p110"/>
          <p:cNvCxnSpPr>
            <a:endCxn id="1455" idx="1"/>
          </p:cNvCxnSpPr>
          <p:nvPr/>
        </p:nvCxnSpPr>
        <p:spPr>
          <a:xfrm>
            <a:off x="1226250" y="1724749"/>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57" name="Google Shape;1457;p110"/>
          <p:cNvSpPr/>
          <p:nvPr/>
        </p:nvSpPr>
        <p:spPr>
          <a:xfrm>
            <a:off x="1603650" y="1361933"/>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8" name="Google Shape;1458;p110"/>
          <p:cNvCxnSpPr>
            <a:endCxn id="1457" idx="1"/>
          </p:cNvCxnSpPr>
          <p:nvPr/>
        </p:nvCxnSpPr>
        <p:spPr>
          <a:xfrm>
            <a:off x="1226250" y="1481933"/>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59" name="Google Shape;1459;p110"/>
          <p:cNvSpPr/>
          <p:nvPr/>
        </p:nvSpPr>
        <p:spPr>
          <a:xfrm>
            <a:off x="1603650" y="111911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0" name="Google Shape;1460;p110"/>
          <p:cNvCxnSpPr>
            <a:endCxn id="1459" idx="1"/>
          </p:cNvCxnSpPr>
          <p:nvPr/>
        </p:nvCxnSpPr>
        <p:spPr>
          <a:xfrm>
            <a:off x="1226250" y="1239117"/>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61" name="Google Shape;1461;p110"/>
          <p:cNvSpPr/>
          <p:nvPr/>
        </p:nvSpPr>
        <p:spPr>
          <a:xfrm>
            <a:off x="1603650" y="88745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2" name="Google Shape;1462;p110"/>
          <p:cNvCxnSpPr>
            <a:endCxn id="1461" idx="1"/>
          </p:cNvCxnSpPr>
          <p:nvPr/>
        </p:nvCxnSpPr>
        <p:spPr>
          <a:xfrm>
            <a:off x="1226250" y="1007450"/>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63" name="Google Shape;1463;p110"/>
          <p:cNvSpPr/>
          <p:nvPr/>
        </p:nvSpPr>
        <p:spPr>
          <a:xfrm>
            <a:off x="3395790" y="1614685"/>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10"/>
          <p:cNvSpPr/>
          <p:nvPr/>
        </p:nvSpPr>
        <p:spPr>
          <a:xfrm>
            <a:off x="3935440" y="1605220"/>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10"/>
          <p:cNvSpPr/>
          <p:nvPr/>
        </p:nvSpPr>
        <p:spPr>
          <a:xfrm>
            <a:off x="3395790" y="1371869"/>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10"/>
          <p:cNvSpPr/>
          <p:nvPr/>
        </p:nvSpPr>
        <p:spPr>
          <a:xfrm>
            <a:off x="3395916" y="1129053"/>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7" name="Google Shape;1467;p110"/>
          <p:cNvCxnSpPr>
            <a:stCxn id="1468" idx="3"/>
            <a:endCxn id="1466" idx="1"/>
          </p:cNvCxnSpPr>
          <p:nvPr/>
        </p:nvCxnSpPr>
        <p:spPr>
          <a:xfrm>
            <a:off x="3145791" y="1252494"/>
            <a:ext cx="250200" cy="600"/>
          </a:xfrm>
          <a:prstGeom prst="straightConnector1">
            <a:avLst/>
          </a:prstGeom>
          <a:noFill/>
          <a:ln cap="flat" cmpd="sng" w="19050">
            <a:solidFill>
              <a:schemeClr val="dk2"/>
            </a:solidFill>
            <a:prstDash val="solid"/>
            <a:round/>
            <a:headEnd len="med" w="med" type="none"/>
            <a:tailEnd len="med" w="med" type="triangle"/>
          </a:ln>
        </p:spPr>
      </p:cxnSp>
      <p:cxnSp>
        <p:nvCxnSpPr>
          <p:cNvPr id="1469" name="Google Shape;1469;p110"/>
          <p:cNvCxnSpPr>
            <a:stCxn id="1470" idx="3"/>
            <a:endCxn id="1465" idx="1"/>
          </p:cNvCxnSpPr>
          <p:nvPr/>
        </p:nvCxnSpPr>
        <p:spPr>
          <a:xfrm>
            <a:off x="3145791" y="1495310"/>
            <a:ext cx="249900" cy="600"/>
          </a:xfrm>
          <a:prstGeom prst="straightConnector1">
            <a:avLst/>
          </a:prstGeom>
          <a:noFill/>
          <a:ln cap="flat" cmpd="sng" w="19050">
            <a:solidFill>
              <a:schemeClr val="dk2"/>
            </a:solidFill>
            <a:prstDash val="solid"/>
            <a:round/>
            <a:headEnd len="med" w="med" type="none"/>
            <a:tailEnd len="med" w="med" type="triangle"/>
          </a:ln>
        </p:spPr>
      </p:cxnSp>
      <p:cxnSp>
        <p:nvCxnSpPr>
          <p:cNvPr id="1471" name="Google Shape;1471;p110"/>
          <p:cNvCxnSpPr>
            <a:stCxn id="1472" idx="3"/>
            <a:endCxn id="1463" idx="1"/>
          </p:cNvCxnSpPr>
          <p:nvPr/>
        </p:nvCxnSpPr>
        <p:spPr>
          <a:xfrm>
            <a:off x="3145791" y="1738127"/>
            <a:ext cx="249900" cy="600"/>
          </a:xfrm>
          <a:prstGeom prst="straightConnector1">
            <a:avLst/>
          </a:prstGeom>
          <a:noFill/>
          <a:ln cap="flat" cmpd="sng" w="19050">
            <a:solidFill>
              <a:schemeClr val="dk2"/>
            </a:solidFill>
            <a:prstDash val="solid"/>
            <a:round/>
            <a:headEnd len="med" w="med" type="none"/>
            <a:tailEnd len="med" w="med" type="triangle"/>
          </a:ln>
        </p:spPr>
      </p:cxnSp>
      <p:cxnSp>
        <p:nvCxnSpPr>
          <p:cNvPr id="1473" name="Google Shape;1473;p110"/>
          <p:cNvCxnSpPr>
            <a:endCxn id="1464" idx="1"/>
          </p:cNvCxnSpPr>
          <p:nvPr/>
        </p:nvCxnSpPr>
        <p:spPr>
          <a:xfrm>
            <a:off x="3647140" y="1729270"/>
            <a:ext cx="288300" cy="0"/>
          </a:xfrm>
          <a:prstGeom prst="straightConnector1">
            <a:avLst/>
          </a:prstGeom>
          <a:noFill/>
          <a:ln cap="flat" cmpd="sng" w="19050">
            <a:solidFill>
              <a:schemeClr val="dk2"/>
            </a:solidFill>
            <a:prstDash val="solid"/>
            <a:round/>
            <a:headEnd len="med" w="med" type="none"/>
            <a:tailEnd len="med" w="med" type="triangle"/>
          </a:ln>
        </p:spPr>
      </p:cxnSp>
      <p:sp>
        <p:nvSpPr>
          <p:cNvPr id="1474" name="Google Shape;1474;p110"/>
          <p:cNvSpPr txBox="1"/>
          <p:nvPr/>
        </p:nvSpPr>
        <p:spPr>
          <a:xfrm>
            <a:off x="750922" y="804675"/>
            <a:ext cx="288300" cy="14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Consolas"/>
                <a:ea typeface="Consolas"/>
                <a:cs typeface="Consolas"/>
                <a:sym typeface="Consolas"/>
              </a:rPr>
              <a:t>0</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1</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2</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3</a:t>
            </a:r>
            <a:endParaRPr sz="1500">
              <a:latin typeface="Consolas"/>
              <a:ea typeface="Consolas"/>
              <a:cs typeface="Consolas"/>
              <a:sym typeface="Consolas"/>
            </a:endParaRPr>
          </a:p>
          <a:p>
            <a:pPr indent="0" lvl="0" marL="0" rtl="0" algn="r">
              <a:spcBef>
                <a:spcPts val="0"/>
              </a:spcBef>
              <a:spcAft>
                <a:spcPts val="0"/>
              </a:spcAft>
              <a:buNone/>
            </a:pPr>
            <a:r>
              <a:rPr lang="en" sz="1500">
                <a:latin typeface="Consolas"/>
                <a:ea typeface="Consolas"/>
                <a:cs typeface="Consolas"/>
                <a:sym typeface="Consolas"/>
              </a:rPr>
              <a:t>4</a:t>
            </a:r>
            <a:endParaRPr sz="1500">
              <a:latin typeface="Consolas"/>
              <a:ea typeface="Consolas"/>
              <a:cs typeface="Consolas"/>
              <a:sym typeface="Consolas"/>
            </a:endParaRPr>
          </a:p>
        </p:txBody>
      </p:sp>
      <p:sp>
        <p:nvSpPr>
          <p:cNvPr id="1475" name="Google Shape;1475;p110"/>
          <p:cNvSpPr/>
          <p:nvPr/>
        </p:nvSpPr>
        <p:spPr>
          <a:xfrm>
            <a:off x="2249319" y="184261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6" name="Google Shape;1476;p110"/>
          <p:cNvCxnSpPr>
            <a:stCxn id="1449" idx="3"/>
            <a:endCxn id="1475" idx="1"/>
          </p:cNvCxnSpPr>
          <p:nvPr/>
        </p:nvCxnSpPr>
        <p:spPr>
          <a:xfrm>
            <a:off x="1855050" y="1962610"/>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77" name="Google Shape;1477;p110"/>
          <p:cNvSpPr/>
          <p:nvPr/>
        </p:nvSpPr>
        <p:spPr>
          <a:xfrm>
            <a:off x="2249319" y="1604749"/>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8" name="Google Shape;1478;p110"/>
          <p:cNvCxnSpPr>
            <a:stCxn id="1455" idx="3"/>
            <a:endCxn id="1477" idx="1"/>
          </p:cNvCxnSpPr>
          <p:nvPr/>
        </p:nvCxnSpPr>
        <p:spPr>
          <a:xfrm>
            <a:off x="1855050" y="1724749"/>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79" name="Google Shape;1479;p110"/>
          <p:cNvSpPr/>
          <p:nvPr/>
        </p:nvSpPr>
        <p:spPr>
          <a:xfrm>
            <a:off x="2249319" y="1361933"/>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0" name="Google Shape;1480;p110"/>
          <p:cNvCxnSpPr>
            <a:stCxn id="1457" idx="3"/>
            <a:endCxn id="1479" idx="1"/>
          </p:cNvCxnSpPr>
          <p:nvPr/>
        </p:nvCxnSpPr>
        <p:spPr>
          <a:xfrm>
            <a:off x="1855050" y="1481933"/>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81" name="Google Shape;1481;p110"/>
          <p:cNvSpPr/>
          <p:nvPr/>
        </p:nvSpPr>
        <p:spPr>
          <a:xfrm>
            <a:off x="2249319" y="111911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2" name="Google Shape;1482;p110"/>
          <p:cNvCxnSpPr>
            <a:stCxn id="1459" idx="3"/>
            <a:endCxn id="1481" idx="1"/>
          </p:cNvCxnSpPr>
          <p:nvPr/>
        </p:nvCxnSpPr>
        <p:spPr>
          <a:xfrm>
            <a:off x="1855050" y="1239117"/>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83" name="Google Shape;1483;p110"/>
          <p:cNvSpPr/>
          <p:nvPr/>
        </p:nvSpPr>
        <p:spPr>
          <a:xfrm>
            <a:off x="2249319" y="88745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4" name="Google Shape;1484;p110"/>
          <p:cNvCxnSpPr>
            <a:stCxn id="1461" idx="3"/>
            <a:endCxn id="1483" idx="1"/>
          </p:cNvCxnSpPr>
          <p:nvPr/>
        </p:nvCxnSpPr>
        <p:spPr>
          <a:xfrm>
            <a:off x="1855050" y="1007450"/>
            <a:ext cx="394200" cy="0"/>
          </a:xfrm>
          <a:prstGeom prst="straightConnector1">
            <a:avLst/>
          </a:prstGeom>
          <a:noFill/>
          <a:ln cap="flat" cmpd="sng" w="19050">
            <a:solidFill>
              <a:schemeClr val="dk2"/>
            </a:solidFill>
            <a:prstDash val="solid"/>
            <a:round/>
            <a:headEnd len="med" w="med" type="none"/>
            <a:tailEnd len="med" w="med" type="triangle"/>
          </a:ln>
        </p:spPr>
      </p:cxnSp>
      <p:sp>
        <p:nvSpPr>
          <p:cNvPr id="1485" name="Google Shape;1485;p110"/>
          <p:cNvSpPr/>
          <p:nvPr/>
        </p:nvSpPr>
        <p:spPr>
          <a:xfrm>
            <a:off x="2894391" y="185598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6" name="Google Shape;1486;p110"/>
          <p:cNvCxnSpPr/>
          <p:nvPr/>
        </p:nvCxnSpPr>
        <p:spPr>
          <a:xfrm>
            <a:off x="2503014" y="1975987"/>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72" name="Google Shape;1472;p110"/>
          <p:cNvSpPr/>
          <p:nvPr/>
        </p:nvSpPr>
        <p:spPr>
          <a:xfrm>
            <a:off x="2894391" y="161812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7" name="Google Shape;1487;p110"/>
          <p:cNvCxnSpPr/>
          <p:nvPr/>
        </p:nvCxnSpPr>
        <p:spPr>
          <a:xfrm>
            <a:off x="2503014" y="1738127"/>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70" name="Google Shape;1470;p110"/>
          <p:cNvSpPr/>
          <p:nvPr/>
        </p:nvSpPr>
        <p:spPr>
          <a:xfrm>
            <a:off x="2894391" y="1375310"/>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8" name="Google Shape;1488;p110"/>
          <p:cNvCxnSpPr/>
          <p:nvPr/>
        </p:nvCxnSpPr>
        <p:spPr>
          <a:xfrm>
            <a:off x="2503014" y="1495310"/>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68" name="Google Shape;1468;p110"/>
          <p:cNvSpPr/>
          <p:nvPr/>
        </p:nvSpPr>
        <p:spPr>
          <a:xfrm>
            <a:off x="2894391" y="1132494"/>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9" name="Google Shape;1489;p110"/>
          <p:cNvCxnSpPr/>
          <p:nvPr/>
        </p:nvCxnSpPr>
        <p:spPr>
          <a:xfrm>
            <a:off x="2503014" y="1252494"/>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90" name="Google Shape;1490;p110"/>
          <p:cNvSpPr/>
          <p:nvPr/>
        </p:nvSpPr>
        <p:spPr>
          <a:xfrm>
            <a:off x="2894391" y="900827"/>
            <a:ext cx="251400" cy="240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1" name="Google Shape;1491;p110"/>
          <p:cNvCxnSpPr/>
          <p:nvPr/>
        </p:nvCxnSpPr>
        <p:spPr>
          <a:xfrm>
            <a:off x="2503014" y="1020827"/>
            <a:ext cx="377400" cy="0"/>
          </a:xfrm>
          <a:prstGeom prst="straightConnector1">
            <a:avLst/>
          </a:prstGeom>
          <a:noFill/>
          <a:ln cap="flat" cmpd="sng" w="19050">
            <a:solidFill>
              <a:schemeClr val="dk2"/>
            </a:solidFill>
            <a:prstDash val="solid"/>
            <a:round/>
            <a:headEnd len="med" w="med" type="none"/>
            <a:tailEnd len="med" w="med" type="triangle"/>
          </a:ln>
        </p:spPr>
      </p:cxnSp>
      <p:sp>
        <p:nvSpPr>
          <p:cNvPr id="1492" name="Google Shape;1492;p110"/>
          <p:cNvSpPr txBox="1"/>
          <p:nvPr>
            <p:ph idx="1" type="body"/>
          </p:nvPr>
        </p:nvSpPr>
        <p:spPr>
          <a:xfrm>
            <a:off x="4521225" y="592200"/>
            <a:ext cx="4675500" cy="2024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Suppose we have:</a:t>
            </a:r>
            <a:endParaRPr/>
          </a:p>
          <a:p>
            <a:pPr indent="-342900" lvl="0" marL="457200" rtl="0" algn="l">
              <a:spcBef>
                <a:spcPts val="600"/>
              </a:spcBef>
              <a:spcAft>
                <a:spcPts val="0"/>
              </a:spcAft>
              <a:buSzPts val="1800"/>
              <a:buChar char="●"/>
            </a:pPr>
            <a:r>
              <a:rPr lang="en">
                <a:solidFill>
                  <a:srgbClr val="FF0000"/>
                </a:solidFill>
              </a:rPr>
              <a:t>An increasing number</a:t>
            </a:r>
            <a:r>
              <a:rPr lang="en"/>
              <a:t> of buckets M.</a:t>
            </a:r>
            <a:endParaRPr/>
          </a:p>
          <a:p>
            <a:pPr indent="-342900" lvl="0" marL="457200" rtl="0" algn="l">
              <a:spcBef>
                <a:spcPts val="600"/>
              </a:spcBef>
              <a:spcAft>
                <a:spcPts val="0"/>
              </a:spcAft>
              <a:buSzPts val="1800"/>
              <a:buChar char="●"/>
            </a:pPr>
            <a:r>
              <a:rPr lang="en"/>
              <a:t>An increasing number of items N.</a:t>
            </a:r>
            <a:br>
              <a:rPr lang="en"/>
            </a:br>
            <a:endParaRPr/>
          </a:p>
          <a:p>
            <a:pPr indent="0" lvl="0" marL="0" rtl="0" algn="l">
              <a:spcBef>
                <a:spcPts val="600"/>
              </a:spcBef>
              <a:spcAft>
                <a:spcPts val="0"/>
              </a:spcAft>
              <a:buNone/>
            </a:pPr>
            <a:r>
              <a:rPr lang="en"/>
              <a:t>As long as M = Θ(N), then O(N/M) = O(1).</a:t>
            </a:r>
            <a:endParaRPr/>
          </a:p>
        </p:txBody>
      </p:sp>
      <p:sp>
        <p:nvSpPr>
          <p:cNvPr id="1493" name="Google Shape;1493;p110"/>
          <p:cNvSpPr txBox="1"/>
          <p:nvPr>
            <p:ph idx="1" type="body"/>
          </p:nvPr>
        </p:nvSpPr>
        <p:spPr>
          <a:xfrm>
            <a:off x="260075" y="2656925"/>
            <a:ext cx="8229600" cy="2024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i="1" lang="en"/>
              <a:t>Assuming items are evenly distributed</a:t>
            </a:r>
            <a:r>
              <a:rPr lang="en"/>
              <a:t> (as above), lists will be approximately N/M items long, resulting in Θ(N/M) runtimes.</a:t>
            </a:r>
            <a:endParaRPr/>
          </a:p>
          <a:p>
            <a:pPr indent="-342900" lvl="0" marL="457200" rtl="0" algn="l">
              <a:spcBef>
                <a:spcPts val="600"/>
              </a:spcBef>
              <a:spcAft>
                <a:spcPts val="0"/>
              </a:spcAft>
              <a:buSzPts val="1800"/>
              <a:buChar char="●"/>
            </a:pPr>
            <a:r>
              <a:rPr lang="en"/>
              <a:t>By doubling every time N gets too big, we ensure that N/M = O(1).</a:t>
            </a:r>
            <a:endParaRPr/>
          </a:p>
          <a:p>
            <a:pPr indent="-342900" lvl="0" marL="457200" rtl="0" algn="l">
              <a:spcBef>
                <a:spcPts val="600"/>
              </a:spcBef>
              <a:spcAft>
                <a:spcPts val="0"/>
              </a:spcAft>
              <a:buSzPts val="1800"/>
              <a:buChar char="●"/>
            </a:pPr>
            <a:r>
              <a:rPr lang="en"/>
              <a:t>Thus, worst case runtime for all operations is Θ(N/M) = Θ(1).</a:t>
            </a:r>
            <a:endParaRPr/>
          </a:p>
          <a:p>
            <a:pPr indent="-342900" lvl="1" marL="914400" rtl="0" algn="l">
              <a:spcBef>
                <a:spcPts val="600"/>
              </a:spcBef>
              <a:spcAft>
                <a:spcPts val="0"/>
              </a:spcAft>
              <a:buSzPts val="1800"/>
              <a:buChar char="○"/>
            </a:pPr>
            <a:r>
              <a:rPr lang="en"/>
              <a:t>… unless that operation causes a resize.</a:t>
            </a:r>
            <a:endParaRPr/>
          </a:p>
          <a:p>
            <a:pPr indent="-342900" lvl="1" marL="914400" rtl="0" algn="l">
              <a:spcBef>
                <a:spcPts val="600"/>
              </a:spcBef>
              <a:spcAft>
                <a:spcPts val="0"/>
              </a:spcAft>
              <a:buSzPts val="1800"/>
              <a:buChar char="○"/>
            </a:pPr>
            <a:r>
              <a:rPr lang="en"/>
              <a:t>… and again, we’re assuming even distribution of items.</a:t>
            </a:r>
            <a:endParaRPr/>
          </a:p>
        </p:txBody>
      </p:sp>
      <p:sp>
        <p:nvSpPr>
          <p:cNvPr id="1494" name="Google Shape;1494;p110"/>
          <p:cNvSpPr txBox="1"/>
          <p:nvPr/>
        </p:nvSpPr>
        <p:spPr>
          <a:xfrm>
            <a:off x="936125" y="2134150"/>
            <a:ext cx="41394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19  	M = 5 	N / M = 3.8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0" st="0"/>
                                            </p:txEl>
                                          </p:spTgt>
                                        </p:tgtEl>
                                        <p:attrNameLst>
                                          <p:attrName>style.visibility</p:attrName>
                                        </p:attrNameLst>
                                      </p:cBhvr>
                                      <p:to>
                                        <p:strVal val="visible"/>
                                      </p:to>
                                    </p:set>
                                    <p:animEffect filter="fade" transition="in">
                                      <p:cBhvr>
                                        <p:cTn dur="1"/>
                                        <p:tgtEl>
                                          <p:spTgt spid="149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1" st="1"/>
                                            </p:txEl>
                                          </p:spTgt>
                                        </p:tgtEl>
                                        <p:attrNameLst>
                                          <p:attrName>style.visibility</p:attrName>
                                        </p:attrNameLst>
                                      </p:cBhvr>
                                      <p:to>
                                        <p:strVal val="visible"/>
                                      </p:to>
                                    </p:set>
                                    <p:animEffect filter="fade" transition="in">
                                      <p:cBhvr>
                                        <p:cTn dur="1"/>
                                        <p:tgtEl>
                                          <p:spTgt spid="149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2" st="2"/>
                                            </p:txEl>
                                          </p:spTgt>
                                        </p:tgtEl>
                                        <p:attrNameLst>
                                          <p:attrName>style.visibility</p:attrName>
                                        </p:attrNameLst>
                                      </p:cBhvr>
                                      <p:to>
                                        <p:strVal val="visible"/>
                                      </p:to>
                                    </p:set>
                                    <p:animEffect filter="fade" transition="in">
                                      <p:cBhvr>
                                        <p:cTn dur="1"/>
                                        <p:tgtEl>
                                          <p:spTgt spid="149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3" st="3"/>
                                            </p:txEl>
                                          </p:spTgt>
                                        </p:tgtEl>
                                        <p:attrNameLst>
                                          <p:attrName>style.visibility</p:attrName>
                                        </p:attrNameLst>
                                      </p:cBhvr>
                                      <p:to>
                                        <p:strVal val="visible"/>
                                      </p:to>
                                    </p:set>
                                    <p:animEffect filter="fade" transition="in">
                                      <p:cBhvr>
                                        <p:cTn dur="1"/>
                                        <p:tgtEl>
                                          <p:spTgt spid="149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4" st="4"/>
                                            </p:txEl>
                                          </p:spTgt>
                                        </p:tgtEl>
                                        <p:attrNameLst>
                                          <p:attrName>style.visibility</p:attrName>
                                        </p:attrNameLst>
                                      </p:cBhvr>
                                      <p:to>
                                        <p:strVal val="visible"/>
                                      </p:to>
                                    </p:set>
                                    <p:animEffect filter="fade" transition="in">
                                      <p:cBhvr>
                                        <p:cTn dur="1"/>
                                        <p:tgtEl>
                                          <p:spTgt spid="149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8" name="Shape 1498"/>
        <p:cNvGrpSpPr/>
        <p:nvPr/>
      </p:nvGrpSpPr>
      <p:grpSpPr>
        <a:xfrm>
          <a:off x="0" y="0"/>
          <a:ext cx="0" cy="0"/>
          <a:chOff x="0" y="0"/>
          <a:chExt cx="0" cy="0"/>
        </a:xfrm>
      </p:grpSpPr>
      <p:sp>
        <p:nvSpPr>
          <p:cNvPr id="1499" name="Google Shape;1499;p111"/>
          <p:cNvSpPr/>
          <p:nvPr/>
        </p:nvSpPr>
        <p:spPr>
          <a:xfrm>
            <a:off x="5930675" y="383396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00" name="Google Shape;1500;p11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Regarding Even Distribution</a:t>
            </a:r>
            <a:endParaRPr/>
          </a:p>
        </p:txBody>
      </p:sp>
      <p:sp>
        <p:nvSpPr>
          <p:cNvPr id="1501" name="Google Shape;1501;p111"/>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Even distribution of item is critical for good hash table performance.</a:t>
            </a:r>
            <a:endParaRPr/>
          </a:p>
          <a:p>
            <a:pPr indent="-342900" lvl="0" marL="457200" rtl="0" algn="l">
              <a:spcBef>
                <a:spcPts val="600"/>
              </a:spcBef>
              <a:spcAft>
                <a:spcPts val="0"/>
              </a:spcAft>
              <a:buSzPts val="1800"/>
              <a:buChar char="●"/>
            </a:pPr>
            <a:r>
              <a:rPr lang="en"/>
              <a:t>Both tables below have load factor of N/M = 1.</a:t>
            </a:r>
            <a:endParaRPr/>
          </a:p>
          <a:p>
            <a:pPr indent="-342900" lvl="0" marL="457200" rtl="0" algn="l">
              <a:spcBef>
                <a:spcPts val="600"/>
              </a:spcBef>
              <a:spcAft>
                <a:spcPts val="0"/>
              </a:spcAft>
              <a:buSzPts val="1800"/>
              <a:buChar char="●"/>
            </a:pPr>
            <a:r>
              <a:rPr lang="en"/>
              <a:t>Left table is much worse!</a:t>
            </a:r>
            <a:endParaRPr/>
          </a:p>
          <a:p>
            <a:pPr indent="-342900" lvl="1" marL="914400" rtl="0" algn="l">
              <a:spcBef>
                <a:spcPts val="600"/>
              </a:spcBef>
              <a:spcAft>
                <a:spcPts val="0"/>
              </a:spcAft>
              <a:buSzPts val="1800"/>
              <a:buChar char="○"/>
            </a:pPr>
            <a:r>
              <a:rPr lang="en"/>
              <a:t>Contains is Θ(N) for x.</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Will need to discuss how to ensure even distribution.</a:t>
            </a:r>
            <a:endParaRPr/>
          </a:p>
          <a:p>
            <a:pPr indent="-342900" lvl="0" marL="457200" rtl="0" algn="l">
              <a:spcBef>
                <a:spcPts val="600"/>
              </a:spcBef>
              <a:spcAft>
                <a:spcPts val="0"/>
              </a:spcAft>
              <a:buSzPts val="1800"/>
              <a:buChar char="●"/>
            </a:pPr>
            <a:r>
              <a:rPr lang="en"/>
              <a:t>See extra video and slides for more on ensuring an even distribution.</a:t>
            </a:r>
            <a:endParaRPr/>
          </a:p>
        </p:txBody>
      </p:sp>
      <p:sp>
        <p:nvSpPr>
          <p:cNvPr id="1502" name="Google Shape;1502;p111"/>
          <p:cNvSpPr/>
          <p:nvPr/>
        </p:nvSpPr>
        <p:spPr>
          <a:xfrm>
            <a:off x="6500925" y="4332828"/>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11"/>
          <p:cNvSpPr/>
          <p:nvPr/>
        </p:nvSpPr>
        <p:spPr>
          <a:xfrm>
            <a:off x="5930675" y="4319675"/>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504" name="Google Shape;1504;p111"/>
          <p:cNvCxnSpPr>
            <a:endCxn id="1502" idx="1"/>
          </p:cNvCxnSpPr>
          <p:nvPr/>
        </p:nvCxnSpPr>
        <p:spPr>
          <a:xfrm>
            <a:off x="6123525" y="4456878"/>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05" name="Google Shape;1505;p111"/>
          <p:cNvSpPr/>
          <p:nvPr/>
        </p:nvSpPr>
        <p:spPr>
          <a:xfrm>
            <a:off x="5930675" y="4565882"/>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06" name="Google Shape;1506;p111"/>
          <p:cNvSpPr/>
          <p:nvPr/>
        </p:nvSpPr>
        <p:spPr>
          <a:xfrm>
            <a:off x="5930675" y="4079646"/>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07" name="Google Shape;1507;p111"/>
          <p:cNvSpPr/>
          <p:nvPr/>
        </p:nvSpPr>
        <p:spPr>
          <a:xfrm>
            <a:off x="5930675" y="3593543"/>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08" name="Google Shape;1508;p111"/>
          <p:cNvSpPr/>
          <p:nvPr/>
        </p:nvSpPr>
        <p:spPr>
          <a:xfrm>
            <a:off x="5930675" y="334786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09" name="Google Shape;1509;p111"/>
          <p:cNvSpPr/>
          <p:nvPr/>
        </p:nvSpPr>
        <p:spPr>
          <a:xfrm>
            <a:off x="6500925" y="4086968"/>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0" name="Google Shape;1510;p111"/>
          <p:cNvCxnSpPr>
            <a:endCxn id="1509" idx="1"/>
          </p:cNvCxnSpPr>
          <p:nvPr/>
        </p:nvCxnSpPr>
        <p:spPr>
          <a:xfrm>
            <a:off x="6123525" y="4211018"/>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11" name="Google Shape;1511;p111"/>
          <p:cNvSpPr/>
          <p:nvPr/>
        </p:nvSpPr>
        <p:spPr>
          <a:xfrm>
            <a:off x="6500925" y="3835986"/>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2" name="Google Shape;1512;p111"/>
          <p:cNvCxnSpPr>
            <a:endCxn id="1511" idx="1"/>
          </p:cNvCxnSpPr>
          <p:nvPr/>
        </p:nvCxnSpPr>
        <p:spPr>
          <a:xfrm>
            <a:off x="6123525" y="3960036"/>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13" name="Google Shape;1513;p111"/>
          <p:cNvSpPr/>
          <p:nvPr/>
        </p:nvSpPr>
        <p:spPr>
          <a:xfrm>
            <a:off x="6500925" y="3585004"/>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4" name="Google Shape;1514;p111"/>
          <p:cNvCxnSpPr>
            <a:endCxn id="1513" idx="1"/>
          </p:cNvCxnSpPr>
          <p:nvPr/>
        </p:nvCxnSpPr>
        <p:spPr>
          <a:xfrm>
            <a:off x="6123525" y="3709054"/>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15" name="Google Shape;1515;p111"/>
          <p:cNvSpPr/>
          <p:nvPr/>
        </p:nvSpPr>
        <p:spPr>
          <a:xfrm>
            <a:off x="6500925" y="3345546"/>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6" name="Google Shape;1516;p111"/>
          <p:cNvCxnSpPr>
            <a:endCxn id="1515" idx="1"/>
          </p:cNvCxnSpPr>
          <p:nvPr/>
        </p:nvCxnSpPr>
        <p:spPr>
          <a:xfrm>
            <a:off x="6123525" y="3469596"/>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17" name="Google Shape;1517;p111"/>
          <p:cNvSpPr/>
          <p:nvPr/>
        </p:nvSpPr>
        <p:spPr>
          <a:xfrm>
            <a:off x="6500925" y="4555639"/>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x</a:t>
            </a:r>
            <a:endParaRPr/>
          </a:p>
        </p:txBody>
      </p:sp>
      <p:cxnSp>
        <p:nvCxnSpPr>
          <p:cNvPr id="1518" name="Google Shape;1518;p111"/>
          <p:cNvCxnSpPr>
            <a:endCxn id="1517" idx="1"/>
          </p:cNvCxnSpPr>
          <p:nvPr/>
        </p:nvCxnSpPr>
        <p:spPr>
          <a:xfrm>
            <a:off x="6123525" y="4679689"/>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19" name="Google Shape;1519;p111"/>
          <p:cNvSpPr/>
          <p:nvPr/>
        </p:nvSpPr>
        <p:spPr>
          <a:xfrm>
            <a:off x="1643825" y="42646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11"/>
          <p:cNvSpPr/>
          <p:nvPr/>
        </p:nvSpPr>
        <p:spPr>
          <a:xfrm>
            <a:off x="2167325" y="42646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11"/>
          <p:cNvSpPr/>
          <p:nvPr/>
        </p:nvSpPr>
        <p:spPr>
          <a:xfrm>
            <a:off x="2690825" y="42646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2" name="Google Shape;1522;p111"/>
          <p:cNvCxnSpPr>
            <a:stCxn id="1519" idx="3"/>
            <a:endCxn id="1520" idx="1"/>
          </p:cNvCxnSpPr>
          <p:nvPr/>
        </p:nvCxnSpPr>
        <p:spPr>
          <a:xfrm>
            <a:off x="1895225" y="4391800"/>
            <a:ext cx="272100" cy="0"/>
          </a:xfrm>
          <a:prstGeom prst="straightConnector1">
            <a:avLst/>
          </a:prstGeom>
          <a:noFill/>
          <a:ln cap="flat" cmpd="sng" w="19050">
            <a:solidFill>
              <a:schemeClr val="dk2"/>
            </a:solidFill>
            <a:prstDash val="solid"/>
            <a:round/>
            <a:headEnd len="med" w="med" type="none"/>
            <a:tailEnd len="med" w="med" type="triangle"/>
          </a:ln>
        </p:spPr>
      </p:cxnSp>
      <p:cxnSp>
        <p:nvCxnSpPr>
          <p:cNvPr id="1523" name="Google Shape;1523;p111"/>
          <p:cNvCxnSpPr>
            <a:stCxn id="1520" idx="3"/>
            <a:endCxn id="1521" idx="1"/>
          </p:cNvCxnSpPr>
          <p:nvPr/>
        </p:nvCxnSpPr>
        <p:spPr>
          <a:xfrm>
            <a:off x="2418725" y="4391800"/>
            <a:ext cx="272100" cy="0"/>
          </a:xfrm>
          <a:prstGeom prst="straightConnector1">
            <a:avLst/>
          </a:prstGeom>
          <a:noFill/>
          <a:ln cap="flat" cmpd="sng" w="19050">
            <a:solidFill>
              <a:schemeClr val="dk2"/>
            </a:solidFill>
            <a:prstDash val="solid"/>
            <a:round/>
            <a:headEnd len="med" w="med" type="none"/>
            <a:tailEnd len="med" w="med" type="triangle"/>
          </a:ln>
        </p:spPr>
      </p:cxnSp>
      <p:sp>
        <p:nvSpPr>
          <p:cNvPr id="1524" name="Google Shape;1524;p111"/>
          <p:cNvSpPr/>
          <p:nvPr/>
        </p:nvSpPr>
        <p:spPr>
          <a:xfrm>
            <a:off x="1073575" y="4249452"/>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525" name="Google Shape;1525;p111"/>
          <p:cNvCxnSpPr>
            <a:endCxn id="1519" idx="1"/>
          </p:cNvCxnSpPr>
          <p:nvPr/>
        </p:nvCxnSpPr>
        <p:spPr>
          <a:xfrm>
            <a:off x="1266425" y="4391800"/>
            <a:ext cx="377400" cy="0"/>
          </a:xfrm>
          <a:prstGeom prst="straightConnector1">
            <a:avLst/>
          </a:prstGeom>
          <a:noFill/>
          <a:ln cap="flat" cmpd="sng" w="19050">
            <a:solidFill>
              <a:schemeClr val="dk2"/>
            </a:solidFill>
            <a:prstDash val="solid"/>
            <a:round/>
            <a:headEnd len="med" w="med" type="none"/>
            <a:tailEnd len="med" w="med" type="triangle"/>
          </a:ln>
        </p:spPr>
      </p:cxnSp>
      <p:grpSp>
        <p:nvGrpSpPr>
          <p:cNvPr id="1526" name="Google Shape;1526;p111"/>
          <p:cNvGrpSpPr/>
          <p:nvPr/>
        </p:nvGrpSpPr>
        <p:grpSpPr>
          <a:xfrm>
            <a:off x="1073575" y="4483834"/>
            <a:ext cx="335400" cy="237000"/>
            <a:chOff x="1911775" y="4636234"/>
            <a:chExt cx="335400" cy="237000"/>
          </a:xfrm>
        </p:grpSpPr>
        <p:sp>
          <p:nvSpPr>
            <p:cNvPr id="1527" name="Google Shape;1527;p111"/>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528" name="Google Shape;1528;p111"/>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1529" name="Google Shape;1529;p111"/>
          <p:cNvGrpSpPr/>
          <p:nvPr/>
        </p:nvGrpSpPr>
        <p:grpSpPr>
          <a:xfrm>
            <a:off x="1073575" y="4009423"/>
            <a:ext cx="335400" cy="237000"/>
            <a:chOff x="1911775" y="4636234"/>
            <a:chExt cx="335400" cy="237000"/>
          </a:xfrm>
        </p:grpSpPr>
        <p:sp>
          <p:nvSpPr>
            <p:cNvPr id="1530" name="Google Shape;1530;p111"/>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531" name="Google Shape;1531;p111"/>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1532" name="Google Shape;1532;p111"/>
          <p:cNvGrpSpPr/>
          <p:nvPr/>
        </p:nvGrpSpPr>
        <p:grpSpPr>
          <a:xfrm>
            <a:off x="1073575" y="3775568"/>
            <a:ext cx="335400" cy="237000"/>
            <a:chOff x="1911775" y="4636234"/>
            <a:chExt cx="335400" cy="237000"/>
          </a:xfrm>
        </p:grpSpPr>
        <p:sp>
          <p:nvSpPr>
            <p:cNvPr id="1533" name="Google Shape;1533;p111"/>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534" name="Google Shape;1534;p111"/>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1535" name="Google Shape;1535;p111"/>
          <p:cNvGrpSpPr/>
          <p:nvPr/>
        </p:nvGrpSpPr>
        <p:grpSpPr>
          <a:xfrm>
            <a:off x="1073575" y="3535144"/>
            <a:ext cx="335400" cy="237000"/>
            <a:chOff x="1911775" y="4636234"/>
            <a:chExt cx="335400" cy="237000"/>
          </a:xfrm>
        </p:grpSpPr>
        <p:sp>
          <p:nvSpPr>
            <p:cNvPr id="1536" name="Google Shape;1536;p111"/>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537" name="Google Shape;1537;p111"/>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1538" name="Google Shape;1538;p111"/>
          <p:cNvGrpSpPr/>
          <p:nvPr/>
        </p:nvGrpSpPr>
        <p:grpSpPr>
          <a:xfrm>
            <a:off x="1073575" y="3301289"/>
            <a:ext cx="335400" cy="237000"/>
            <a:chOff x="1911775" y="4636234"/>
            <a:chExt cx="335400" cy="237000"/>
          </a:xfrm>
        </p:grpSpPr>
        <p:sp>
          <p:nvSpPr>
            <p:cNvPr id="1539" name="Google Shape;1539;p111"/>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540" name="Google Shape;1540;p111"/>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1541" name="Google Shape;1541;p111"/>
          <p:cNvSpPr/>
          <p:nvPr/>
        </p:nvSpPr>
        <p:spPr>
          <a:xfrm>
            <a:off x="3234125" y="42646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11"/>
          <p:cNvSpPr/>
          <p:nvPr/>
        </p:nvSpPr>
        <p:spPr>
          <a:xfrm>
            <a:off x="3757625" y="42646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3" name="Google Shape;1543;p111"/>
          <p:cNvCxnSpPr>
            <a:stCxn id="1521" idx="3"/>
            <a:endCxn id="1541" idx="1"/>
          </p:cNvCxnSpPr>
          <p:nvPr/>
        </p:nvCxnSpPr>
        <p:spPr>
          <a:xfrm>
            <a:off x="2942225" y="4391800"/>
            <a:ext cx="291900" cy="0"/>
          </a:xfrm>
          <a:prstGeom prst="straightConnector1">
            <a:avLst/>
          </a:prstGeom>
          <a:noFill/>
          <a:ln cap="flat" cmpd="sng" w="19050">
            <a:solidFill>
              <a:schemeClr val="dk2"/>
            </a:solidFill>
            <a:prstDash val="solid"/>
            <a:round/>
            <a:headEnd len="med" w="med" type="none"/>
            <a:tailEnd len="med" w="med" type="triangle"/>
          </a:ln>
        </p:spPr>
      </p:cxnSp>
      <p:cxnSp>
        <p:nvCxnSpPr>
          <p:cNvPr id="1544" name="Google Shape;1544;p111"/>
          <p:cNvCxnSpPr>
            <a:stCxn id="1541" idx="3"/>
            <a:endCxn id="1542" idx="1"/>
          </p:cNvCxnSpPr>
          <p:nvPr/>
        </p:nvCxnSpPr>
        <p:spPr>
          <a:xfrm>
            <a:off x="3485525" y="4391800"/>
            <a:ext cx="272100" cy="0"/>
          </a:xfrm>
          <a:prstGeom prst="straightConnector1">
            <a:avLst/>
          </a:prstGeom>
          <a:noFill/>
          <a:ln cap="flat" cmpd="sng" w="19050">
            <a:solidFill>
              <a:schemeClr val="dk2"/>
            </a:solidFill>
            <a:prstDash val="solid"/>
            <a:round/>
            <a:headEnd len="med" w="med" type="none"/>
            <a:tailEnd len="med" w="med" type="triangle"/>
          </a:ln>
        </p:spPr>
      </p:cxnSp>
      <p:sp>
        <p:nvSpPr>
          <p:cNvPr id="1545" name="Google Shape;1545;p111"/>
          <p:cNvSpPr/>
          <p:nvPr/>
        </p:nvSpPr>
        <p:spPr>
          <a:xfrm>
            <a:off x="4267575" y="42646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x</a:t>
            </a:r>
            <a:endParaRPr/>
          </a:p>
        </p:txBody>
      </p:sp>
      <p:cxnSp>
        <p:nvCxnSpPr>
          <p:cNvPr id="1546" name="Google Shape;1546;p111"/>
          <p:cNvCxnSpPr>
            <a:stCxn id="1542" idx="3"/>
            <a:endCxn id="1545" idx="1"/>
          </p:cNvCxnSpPr>
          <p:nvPr/>
        </p:nvCxnSpPr>
        <p:spPr>
          <a:xfrm>
            <a:off x="4009025" y="4391800"/>
            <a:ext cx="2586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0" name="Shape 1550"/>
        <p:cNvGrpSpPr/>
        <p:nvPr/>
      </p:nvGrpSpPr>
      <p:grpSpPr>
        <a:xfrm>
          <a:off x="0" y="0"/>
          <a:ext cx="0" cy="0"/>
          <a:chOff x="0" y="0"/>
          <a:chExt cx="0" cy="0"/>
        </a:xfrm>
      </p:grpSpPr>
      <p:sp>
        <p:nvSpPr>
          <p:cNvPr id="1551" name="Google Shape;1551;p11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 Tables in Java</a:t>
            </a:r>
            <a:endParaRPr/>
          </a:p>
        </p:txBody>
      </p:sp>
      <p:sp>
        <p:nvSpPr>
          <p:cNvPr id="1552" name="Google Shape;1552;p112"/>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Hash tables:</a:t>
            </a:r>
            <a:endParaRPr/>
          </a:p>
          <a:p>
            <a:pPr indent="-342900" lvl="0" marL="457200" rtl="0" algn="l">
              <a:spcBef>
                <a:spcPts val="600"/>
              </a:spcBef>
              <a:spcAft>
                <a:spcPts val="0"/>
              </a:spcAft>
              <a:buSzPts val="1800"/>
              <a:buChar char="●"/>
            </a:pPr>
            <a:r>
              <a:rPr i="1" lang="en"/>
              <a:t>Data</a:t>
            </a:r>
            <a:r>
              <a:rPr lang="en"/>
              <a:t> is converted into a hash code.</a:t>
            </a:r>
            <a:endParaRPr/>
          </a:p>
          <a:p>
            <a:pPr indent="-342900" lvl="0" marL="457200" rtl="0" algn="l">
              <a:spcBef>
                <a:spcPts val="600"/>
              </a:spcBef>
              <a:spcAft>
                <a:spcPts val="0"/>
              </a:spcAft>
              <a:buSzPts val="1800"/>
              <a:buChar char="●"/>
            </a:pPr>
            <a:r>
              <a:rPr lang="en"/>
              <a:t>The </a:t>
            </a:r>
            <a:r>
              <a:rPr b="1" lang="en"/>
              <a:t>hash code</a:t>
            </a:r>
            <a:r>
              <a:rPr lang="en"/>
              <a:t> is then </a:t>
            </a:r>
            <a:r>
              <a:rPr b="1" lang="en"/>
              <a:t>reduced</a:t>
            </a:r>
            <a:r>
              <a:rPr lang="en"/>
              <a:t> to a valid </a:t>
            </a:r>
            <a:r>
              <a:rPr i="1" lang="en"/>
              <a:t>index</a:t>
            </a:r>
            <a:r>
              <a:rPr lang="en"/>
              <a:t>.</a:t>
            </a:r>
            <a:endParaRPr/>
          </a:p>
          <a:p>
            <a:pPr indent="-342900" lvl="0" marL="457200" rtl="0" algn="l">
              <a:spcBef>
                <a:spcPts val="600"/>
              </a:spcBef>
              <a:spcAft>
                <a:spcPts val="0"/>
              </a:spcAft>
              <a:buSzPts val="1800"/>
              <a:buChar char="●"/>
            </a:pPr>
            <a:r>
              <a:rPr i="1" lang="en"/>
              <a:t>Data </a:t>
            </a:r>
            <a:r>
              <a:rPr lang="en"/>
              <a:t>is then stored in a bucket corresponding to that </a:t>
            </a:r>
            <a:r>
              <a:rPr i="1" lang="en"/>
              <a:t>index</a:t>
            </a:r>
            <a:r>
              <a:rPr lang="en"/>
              <a:t>.</a:t>
            </a:r>
            <a:endParaRPr/>
          </a:p>
          <a:p>
            <a:pPr indent="-342900" lvl="0" marL="457200" rtl="0" algn="l">
              <a:spcBef>
                <a:spcPts val="600"/>
              </a:spcBef>
              <a:spcAft>
                <a:spcPts val="0"/>
              </a:spcAft>
              <a:buSzPts val="1800"/>
              <a:buChar char="●"/>
            </a:pPr>
            <a:r>
              <a:rPr lang="en"/>
              <a:t>Resize when load factor N/M exceeds some constant.</a:t>
            </a:r>
            <a:endParaRPr/>
          </a:p>
          <a:p>
            <a:pPr indent="-342900" lvl="0" marL="457200" rtl="0" algn="l">
              <a:spcBef>
                <a:spcPts val="600"/>
              </a:spcBef>
              <a:spcAft>
                <a:spcPts val="0"/>
              </a:spcAft>
              <a:buSzPts val="1800"/>
              <a:buChar char="●"/>
            </a:pPr>
            <a:r>
              <a:rPr lang="en"/>
              <a:t>If items are spread out nicely, you get Θ(1) average runtime.</a:t>
            </a:r>
            <a:endParaRPr/>
          </a:p>
        </p:txBody>
      </p:sp>
      <p:sp>
        <p:nvSpPr>
          <p:cNvPr id="1553" name="Google Shape;1553;p112"/>
          <p:cNvSpPr txBox="1"/>
          <p:nvPr/>
        </p:nvSpPr>
        <p:spPr>
          <a:xfrm>
            <a:off x="326500" y="3330850"/>
            <a:ext cx="882300" cy="326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đậu hũ</a:t>
            </a:r>
            <a:endParaRPr/>
          </a:p>
        </p:txBody>
      </p:sp>
      <p:sp>
        <p:nvSpPr>
          <p:cNvPr id="1554" name="Google Shape;1554;p112"/>
          <p:cNvSpPr txBox="1"/>
          <p:nvPr/>
        </p:nvSpPr>
        <p:spPr>
          <a:xfrm>
            <a:off x="1526825" y="3330850"/>
            <a:ext cx="13854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hashCode()</a:t>
            </a:r>
            <a:endParaRPr>
              <a:latin typeface="Consolas"/>
              <a:ea typeface="Consolas"/>
              <a:cs typeface="Consolas"/>
              <a:sym typeface="Consolas"/>
            </a:endParaRPr>
          </a:p>
        </p:txBody>
      </p:sp>
      <p:cxnSp>
        <p:nvCxnSpPr>
          <p:cNvPr id="1555" name="Google Shape;1555;p112"/>
          <p:cNvCxnSpPr>
            <a:stCxn id="1553" idx="3"/>
            <a:endCxn id="1554" idx="1"/>
          </p:cNvCxnSpPr>
          <p:nvPr/>
        </p:nvCxnSpPr>
        <p:spPr>
          <a:xfrm>
            <a:off x="1208800" y="3493900"/>
            <a:ext cx="318000" cy="0"/>
          </a:xfrm>
          <a:prstGeom prst="straightConnector1">
            <a:avLst/>
          </a:prstGeom>
          <a:noFill/>
          <a:ln cap="flat" cmpd="sng" w="19050">
            <a:solidFill>
              <a:schemeClr val="dk2"/>
            </a:solidFill>
            <a:prstDash val="solid"/>
            <a:round/>
            <a:headEnd len="med" w="med" type="none"/>
            <a:tailEnd len="med" w="med" type="triangle"/>
          </a:ln>
        </p:spPr>
      </p:cxnSp>
      <p:sp>
        <p:nvSpPr>
          <p:cNvPr id="1556" name="Google Shape;1556;p112"/>
          <p:cNvSpPr txBox="1"/>
          <p:nvPr/>
        </p:nvSpPr>
        <p:spPr>
          <a:xfrm>
            <a:off x="3215350" y="3330850"/>
            <a:ext cx="1333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-2108180664</a:t>
            </a:r>
            <a:endParaRPr>
              <a:latin typeface="Consolas"/>
              <a:ea typeface="Consolas"/>
              <a:cs typeface="Consolas"/>
              <a:sym typeface="Consolas"/>
            </a:endParaRPr>
          </a:p>
        </p:txBody>
      </p:sp>
      <p:cxnSp>
        <p:nvCxnSpPr>
          <p:cNvPr id="1557" name="Google Shape;1557;p112"/>
          <p:cNvCxnSpPr>
            <a:stCxn id="1554" idx="3"/>
            <a:endCxn id="1556" idx="1"/>
          </p:cNvCxnSpPr>
          <p:nvPr/>
        </p:nvCxnSpPr>
        <p:spPr>
          <a:xfrm>
            <a:off x="2912225" y="3493900"/>
            <a:ext cx="303000" cy="0"/>
          </a:xfrm>
          <a:prstGeom prst="straightConnector1">
            <a:avLst/>
          </a:prstGeom>
          <a:noFill/>
          <a:ln cap="flat" cmpd="sng" w="19050">
            <a:solidFill>
              <a:schemeClr val="dk2"/>
            </a:solidFill>
            <a:prstDash val="solid"/>
            <a:round/>
            <a:headEnd len="med" w="med" type="none"/>
            <a:tailEnd len="med" w="med" type="triangle"/>
          </a:ln>
        </p:spPr>
      </p:cxnSp>
      <p:sp>
        <p:nvSpPr>
          <p:cNvPr id="1558" name="Google Shape;1558;p112"/>
          <p:cNvSpPr txBox="1"/>
          <p:nvPr/>
        </p:nvSpPr>
        <p:spPr>
          <a:xfrm>
            <a:off x="1012975" y="4307050"/>
            <a:ext cx="2202300" cy="326100"/>
          </a:xfrm>
          <a:prstGeom prst="rect">
            <a:avLst/>
          </a:prstGeom>
          <a:solidFill>
            <a:srgbClr val="EAD1D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Math.floorMod(x, 4)</a:t>
            </a:r>
            <a:endParaRPr/>
          </a:p>
        </p:txBody>
      </p:sp>
      <p:sp>
        <p:nvSpPr>
          <p:cNvPr id="1559" name="Google Shape;1559;p112"/>
          <p:cNvSpPr txBox="1"/>
          <p:nvPr/>
        </p:nvSpPr>
        <p:spPr>
          <a:xfrm>
            <a:off x="3936925" y="4307050"/>
            <a:ext cx="610200" cy="3261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p:txBody>
      </p:sp>
      <p:cxnSp>
        <p:nvCxnSpPr>
          <p:cNvPr id="1560" name="Google Shape;1560;p112"/>
          <p:cNvCxnSpPr>
            <a:stCxn id="1556" idx="2"/>
            <a:endCxn id="1558" idx="1"/>
          </p:cNvCxnSpPr>
          <p:nvPr/>
        </p:nvCxnSpPr>
        <p:spPr>
          <a:xfrm rot="5400000">
            <a:off x="2040850" y="2629150"/>
            <a:ext cx="813300" cy="2868900"/>
          </a:xfrm>
          <a:prstGeom prst="bentConnector4">
            <a:avLst>
              <a:gd fmla="val 39967" name="adj1"/>
              <a:gd fmla="val 108303" name="adj2"/>
            </a:avLst>
          </a:prstGeom>
          <a:noFill/>
          <a:ln cap="flat" cmpd="sng" w="19050">
            <a:solidFill>
              <a:schemeClr val="dk2"/>
            </a:solidFill>
            <a:prstDash val="solid"/>
            <a:round/>
            <a:headEnd len="med" w="med" type="none"/>
            <a:tailEnd len="med" w="med" type="triangle"/>
          </a:ln>
        </p:spPr>
      </p:cxnSp>
      <p:cxnSp>
        <p:nvCxnSpPr>
          <p:cNvPr id="1561" name="Google Shape;1561;p112"/>
          <p:cNvCxnSpPr>
            <a:stCxn id="1558" idx="3"/>
            <a:endCxn id="1559" idx="1"/>
          </p:cNvCxnSpPr>
          <p:nvPr/>
        </p:nvCxnSpPr>
        <p:spPr>
          <a:xfrm>
            <a:off x="3215275" y="4470100"/>
            <a:ext cx="721800" cy="0"/>
          </a:xfrm>
          <a:prstGeom prst="straightConnector1">
            <a:avLst/>
          </a:prstGeom>
          <a:noFill/>
          <a:ln cap="flat" cmpd="sng" w="19050">
            <a:solidFill>
              <a:schemeClr val="dk2"/>
            </a:solidFill>
            <a:prstDash val="solid"/>
            <a:round/>
            <a:headEnd len="med" w="med" type="none"/>
            <a:tailEnd len="med" w="med" type="triangle"/>
          </a:ln>
        </p:spPr>
      </p:cxnSp>
      <p:sp>
        <p:nvSpPr>
          <p:cNvPr id="1562" name="Google Shape;1562;p112"/>
          <p:cNvSpPr txBox="1"/>
          <p:nvPr/>
        </p:nvSpPr>
        <p:spPr>
          <a:xfrm>
            <a:off x="479575" y="3010800"/>
            <a:ext cx="5769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data</a:t>
            </a:r>
            <a:endParaRPr i="1"/>
          </a:p>
        </p:txBody>
      </p:sp>
      <p:sp>
        <p:nvSpPr>
          <p:cNvPr id="1563" name="Google Shape;1563;p112"/>
          <p:cNvSpPr txBox="1"/>
          <p:nvPr/>
        </p:nvSpPr>
        <p:spPr>
          <a:xfrm>
            <a:off x="3215350" y="3010800"/>
            <a:ext cx="11025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hash code</a:t>
            </a:r>
            <a:endParaRPr b="1"/>
          </a:p>
        </p:txBody>
      </p:sp>
      <p:sp>
        <p:nvSpPr>
          <p:cNvPr id="1564" name="Google Shape;1564;p112"/>
          <p:cNvSpPr txBox="1"/>
          <p:nvPr/>
        </p:nvSpPr>
        <p:spPr>
          <a:xfrm>
            <a:off x="1474550" y="3010800"/>
            <a:ext cx="13854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hash function</a:t>
            </a:r>
            <a:endParaRPr b="1"/>
          </a:p>
        </p:txBody>
      </p:sp>
      <p:sp>
        <p:nvSpPr>
          <p:cNvPr id="1565" name="Google Shape;1565;p112"/>
          <p:cNvSpPr txBox="1"/>
          <p:nvPr/>
        </p:nvSpPr>
        <p:spPr>
          <a:xfrm>
            <a:off x="915275" y="4596028"/>
            <a:ext cx="799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reduce</a:t>
            </a:r>
            <a:endParaRPr b="1"/>
          </a:p>
        </p:txBody>
      </p:sp>
      <p:sp>
        <p:nvSpPr>
          <p:cNvPr id="1566" name="Google Shape;1566;p112"/>
          <p:cNvSpPr txBox="1"/>
          <p:nvPr/>
        </p:nvSpPr>
        <p:spPr>
          <a:xfrm>
            <a:off x="3936925" y="4596028"/>
            <a:ext cx="610200" cy="3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a:t>index</a:t>
            </a:r>
            <a:endParaRPr i="1"/>
          </a:p>
        </p:txBody>
      </p:sp>
      <p:sp>
        <p:nvSpPr>
          <p:cNvPr id="1567" name="Google Shape;1567;p112"/>
          <p:cNvSpPr txBox="1"/>
          <p:nvPr/>
        </p:nvSpPr>
        <p:spPr>
          <a:xfrm>
            <a:off x="5255625" y="4557375"/>
            <a:ext cx="3174000" cy="26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Amortized</a:t>
            </a:r>
            <a:r>
              <a:rPr lang="en"/>
              <a:t>.</a:t>
            </a:r>
            <a:endParaRPr/>
          </a:p>
          <a:p>
            <a:pPr indent="0" lvl="0" marL="0" rtl="0" algn="l">
              <a:spcBef>
                <a:spcPts val="0"/>
              </a:spcBef>
              <a:spcAft>
                <a:spcPts val="0"/>
              </a:spcAft>
              <a:buNone/>
            </a:pPr>
            <a:r>
              <a:rPr lang="en"/>
              <a:t>†: Assuming items are evenly spread.</a:t>
            </a:r>
            <a:endParaRPr/>
          </a:p>
          <a:p>
            <a:pPr indent="0" lvl="0" marL="0" rtl="0" algn="l">
              <a:spcBef>
                <a:spcPts val="0"/>
              </a:spcBef>
              <a:spcAft>
                <a:spcPts val="0"/>
              </a:spcAft>
              <a:buNone/>
            </a:pPr>
            <a:r>
              <a:t/>
            </a:r>
            <a:endParaRPr/>
          </a:p>
        </p:txBody>
      </p:sp>
      <p:graphicFrame>
        <p:nvGraphicFramePr>
          <p:cNvPr id="1568" name="Google Shape;1568;p112"/>
          <p:cNvGraphicFramePr/>
          <p:nvPr/>
        </p:nvGraphicFramePr>
        <p:xfrm>
          <a:off x="5200800" y="2655555"/>
          <a:ext cx="3000000" cy="3000000"/>
        </p:xfrm>
        <a:graphic>
          <a:graphicData uri="http://schemas.openxmlformats.org/drawingml/2006/table">
            <a:tbl>
              <a:tblPr>
                <a:noFill/>
                <a:tableStyleId>{391D6D63-B770-4D7A-B708-1FCD8B41853A}</a:tableStyleId>
              </a:tblPr>
              <a:tblGrid>
                <a:gridCol w="1515100"/>
                <a:gridCol w="1110800"/>
                <a:gridCol w="1110800"/>
              </a:tblGrid>
              <a:tr h="381000">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a:latin typeface="Calibri"/>
                          <a:ea typeface="Calibri"/>
                          <a:cs typeface="Calibri"/>
                          <a:sym typeface="Calibri"/>
                        </a:rPr>
                        <a:t>contains(x)</a:t>
                      </a:r>
                      <a:endParaRPr>
                        <a:latin typeface="Calibri"/>
                        <a:ea typeface="Calibri"/>
                        <a:cs typeface="Calibri"/>
                        <a:sym typeface="Calibri"/>
                      </a:endParaRPr>
                    </a:p>
                  </a:txBody>
                  <a:tcPr marT="91425" marB="91425" marR="91425" marL="91425">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a:latin typeface="Calibri"/>
                          <a:ea typeface="Calibri"/>
                          <a:cs typeface="Calibri"/>
                          <a:sym typeface="Calibri"/>
                        </a:rPr>
                        <a:t>add(x)</a:t>
                      </a:r>
                      <a:endParaRPr>
                        <a:latin typeface="Calibri"/>
                        <a:ea typeface="Calibri"/>
                        <a:cs typeface="Calibri"/>
                        <a:sym typeface="Calibri"/>
                      </a:endParaRPr>
                    </a:p>
                  </a:txBody>
                  <a:tcPr marT="91425" marB="91425" marR="91425" marL="91425">
                    <a:lnB cap="flat" cmpd="sng" w="9525">
                      <a:solidFill>
                        <a:srgbClr val="000000"/>
                      </a:solidFill>
                      <a:prstDash val="solid"/>
                      <a:round/>
                      <a:headEnd len="sm" w="sm" type="none"/>
                      <a:tailEnd len="sm" w="sm" type="none"/>
                    </a:lnB>
                    <a:solidFill>
                      <a:srgbClr val="FFFFFF"/>
                    </a:solidFill>
                  </a:tcPr>
                </a:tc>
              </a:tr>
              <a:tr h="381000">
                <a:tc>
                  <a:txBody>
                    <a:bodyPr/>
                    <a:lstStyle/>
                    <a:p>
                      <a:pPr indent="0" lvl="0" marL="0" rtl="0" algn="l">
                        <a:spcBef>
                          <a:spcPts val="0"/>
                        </a:spcBef>
                        <a:spcAft>
                          <a:spcPts val="0"/>
                        </a:spcAft>
                        <a:buNone/>
                      </a:pPr>
                      <a:r>
                        <a:rPr lang="en">
                          <a:latin typeface="Calibri"/>
                          <a:ea typeface="Calibri"/>
                          <a:cs typeface="Calibri"/>
                          <a:sym typeface="Calibri"/>
                        </a:rPr>
                        <a:t>Bushy BSTs</a:t>
                      </a:r>
                      <a:endParaRPr>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chemeClr val="dk1"/>
                          </a:solidFill>
                          <a:latin typeface="Calibri"/>
                          <a:ea typeface="Calibri"/>
                          <a:cs typeface="Calibri"/>
                          <a:sym typeface="Calibri"/>
                        </a:rPr>
                        <a:t>Θ(log N)</a:t>
                      </a:r>
                      <a:endParaRPr>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chemeClr val="dk1"/>
                          </a:solidFill>
                          <a:latin typeface="Calibri"/>
                          <a:ea typeface="Calibri"/>
                          <a:cs typeface="Calibri"/>
                          <a:sym typeface="Calibri"/>
                        </a:rPr>
                        <a:t>Θ(log N)</a:t>
                      </a:r>
                      <a:endParaRPr>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81000">
                <a:tc>
                  <a:txBody>
                    <a:bodyPr/>
                    <a:lstStyle/>
                    <a:p>
                      <a:pPr indent="0" lvl="0" marL="0" rtl="0" algn="l">
                        <a:spcBef>
                          <a:spcPts val="0"/>
                        </a:spcBef>
                        <a:spcAft>
                          <a:spcPts val="0"/>
                        </a:spcAft>
                        <a:buNone/>
                      </a:pPr>
                      <a:r>
                        <a:rPr lang="en">
                          <a:latin typeface="Calibri"/>
                          <a:ea typeface="Calibri"/>
                          <a:cs typeface="Calibri"/>
                          <a:sym typeface="Calibri"/>
                        </a:rPr>
                        <a:t>Separate Chaining Hash Table With No Resizing</a:t>
                      </a:r>
                      <a:endParaRPr>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Θ(N)</a:t>
                      </a:r>
                      <a:endParaRPr>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Θ(N)</a:t>
                      </a:r>
                      <a:endParaRPr>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81000">
                <a:tc>
                  <a:txBody>
                    <a:bodyPr/>
                    <a:lstStyle/>
                    <a:p>
                      <a:pPr indent="0" lvl="0" marL="0" rtl="0" algn="l">
                        <a:spcBef>
                          <a:spcPts val="0"/>
                        </a:spcBef>
                        <a:spcAft>
                          <a:spcPts val="0"/>
                        </a:spcAft>
                        <a:buNone/>
                      </a:pPr>
                      <a:r>
                        <a:rPr lang="en">
                          <a:latin typeface="Calibri"/>
                          <a:ea typeface="Calibri"/>
                          <a:cs typeface="Calibri"/>
                          <a:sym typeface="Calibri"/>
                        </a:rPr>
                        <a:t>… With Resizing</a:t>
                      </a:r>
                      <a:endParaRPr>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Θ(1)</a:t>
                      </a:r>
                      <a:r>
                        <a:rPr baseline="30000" lang="en">
                          <a:solidFill>
                            <a:srgbClr val="000000"/>
                          </a:solidFill>
                          <a:latin typeface="Calibri"/>
                          <a:ea typeface="Calibri"/>
                          <a:cs typeface="Calibri"/>
                          <a:sym typeface="Calibri"/>
                        </a:rPr>
                        <a:t>†</a:t>
                      </a:r>
                      <a:endParaRPr baseline="30000">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rgbClr val="000000"/>
                          </a:solidFill>
                          <a:latin typeface="Calibri"/>
                          <a:ea typeface="Calibri"/>
                          <a:cs typeface="Calibri"/>
                          <a:sym typeface="Calibri"/>
                        </a:rPr>
                        <a:t>Θ(1)*</a:t>
                      </a:r>
                      <a:r>
                        <a:rPr baseline="30000" lang="en">
                          <a:solidFill>
                            <a:srgbClr val="000000"/>
                          </a:solidFill>
                          <a:latin typeface="Calibri"/>
                          <a:ea typeface="Calibri"/>
                          <a:cs typeface="Calibri"/>
                          <a:sym typeface="Calibri"/>
                        </a:rPr>
                        <a:t>†</a:t>
                      </a:r>
                      <a:endParaRPr baseline="30000">
                        <a:solidFill>
                          <a:srgbClr val="000000"/>
                        </a:solidFill>
                        <a:latin typeface="Calibri"/>
                        <a:ea typeface="Calibri"/>
                        <a:cs typeface="Calibri"/>
                        <a:sym typeface="Calibri"/>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12" name="Shape 212"/>
        <p:cNvGrpSpPr/>
        <p:nvPr/>
      </p:nvGrpSpPr>
      <p:grpSpPr>
        <a:xfrm>
          <a:off x="0" y="0"/>
          <a:ext cx="0" cy="0"/>
          <a:chOff x="0" y="0"/>
          <a:chExt cx="0" cy="0"/>
        </a:xfrm>
      </p:grpSpPr>
      <p:sp>
        <p:nvSpPr>
          <p:cNvPr id="213" name="Google Shape;213;p3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it fast to add: Adding "5" to a wall of 10 numbers</a:t>
            </a:r>
            <a:endParaRPr/>
          </a:p>
        </p:txBody>
      </p:sp>
      <p:graphicFrame>
        <p:nvGraphicFramePr>
          <p:cNvPr id="214" name="Google Shape;214;p32"/>
          <p:cNvGraphicFramePr/>
          <p:nvPr/>
        </p:nvGraphicFramePr>
        <p:xfrm>
          <a:off x="640800" y="666750"/>
          <a:ext cx="3000000" cy="3000000"/>
        </p:xfrm>
        <a:graphic>
          <a:graphicData uri="http://schemas.openxmlformats.org/drawingml/2006/table">
            <a:tbl>
              <a:tblPr>
                <a:noFill/>
                <a:tableStyleId>{F7D6EB05-B54F-43E0-A4F7-3388E5C595E6}</a:tableStyleId>
              </a:tblPr>
              <a:tblGrid>
                <a:gridCol w="723900"/>
                <a:gridCol w="723900"/>
                <a:gridCol w="723900"/>
                <a:gridCol w="723900"/>
                <a:gridCol w="723900"/>
                <a:gridCol w="723900"/>
                <a:gridCol w="723900"/>
                <a:gridCol w="723900"/>
                <a:gridCol w="723900"/>
                <a:gridCol w="723900"/>
              </a:tblGrid>
              <a:tr h="381000">
                <a:tc gridSpan="2" rowSpan="2">
                  <a:txBody>
                    <a:bodyPr/>
                    <a:lstStyle/>
                    <a:p>
                      <a:pPr indent="0" lvl="0" marL="0" rtl="0" algn="ctr">
                        <a:spcBef>
                          <a:spcPts val="0"/>
                        </a:spcBef>
                        <a:spcAft>
                          <a:spcPts val="0"/>
                        </a:spcAft>
                        <a:buNone/>
                      </a:pPr>
                      <a:r>
                        <a:rPr lang="en" sz="3800"/>
                        <a:t>212</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131</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rPr lang="en" sz="3800"/>
                        <a:t>759</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281</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670</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rPr lang="en" sz="3800"/>
                        <a:t>953</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984</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5</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104</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r h="381000">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958</a:t>
                      </a:r>
                      <a:endParaRPr sz="3800"/>
                    </a:p>
                  </a:txBody>
                  <a:tcPr marT="91425" marB="91425" marR="91425" marL="91425"/>
                </a:tc>
                <a:tc rowSpan="2" hMerge="1"/>
                <a:tc gridSpan="2" rowSpan="2">
                  <a:txBody>
                    <a:bodyPr/>
                    <a:lstStyle/>
                    <a:p>
                      <a:pPr indent="0" lvl="0" marL="0" rtl="0" algn="ctr">
                        <a:spcBef>
                          <a:spcPts val="0"/>
                        </a:spcBef>
                        <a:spcAft>
                          <a:spcPts val="0"/>
                        </a:spcAft>
                        <a:buNone/>
                      </a:pPr>
                      <a:r>
                        <a:t/>
                      </a:r>
                      <a:endParaRPr sz="3800"/>
                    </a:p>
                  </a:txBody>
                  <a:tcPr marT="91425" marB="91425" marR="91425" marL="91425"/>
                </a:tc>
                <a:tc rowSpan="2" hMerge="1"/>
                <a:tc gridSpan="2" rowSpan="2">
                  <a:txBody>
                    <a:bodyPr/>
                    <a:lstStyle/>
                    <a:p>
                      <a:pPr indent="0" lvl="0" marL="0" rtl="0" algn="ctr">
                        <a:spcBef>
                          <a:spcPts val="0"/>
                        </a:spcBef>
                        <a:spcAft>
                          <a:spcPts val="0"/>
                        </a:spcAft>
                        <a:buNone/>
                      </a:pPr>
                      <a:r>
                        <a:rPr lang="en" sz="3800"/>
                        <a:t>526</a:t>
                      </a:r>
                      <a:endParaRPr sz="3800"/>
                    </a:p>
                  </a:txBody>
                  <a:tcPr marT="91425" marB="91425" marR="91425" marL="91425"/>
                </a:tc>
                <a:tc rowSpan="2" hMerge="1"/>
              </a:tr>
              <a:tr h="381000">
                <a:tc gridSpan="2" vMerge="1"/>
                <a:tc hMerge="1" vMerge="1"/>
                <a:tc gridSpan="2" vMerge="1"/>
                <a:tc hMerge="1" vMerge="1"/>
                <a:tc gridSpan="2" vMerge="1"/>
                <a:tc hMerge="1" vMerge="1"/>
                <a:tc gridSpan="2" vMerge="1"/>
                <a:tc hMerge="1" vMerge="1"/>
                <a:tc gridSpan="2" vMerge="1"/>
                <a:tc hMerge="1" vMerge="1"/>
              </a:tr>
            </a:tbl>
          </a:graphicData>
        </a:graphic>
      </p:graphicFrame>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2" name="Shape 1572"/>
        <p:cNvGrpSpPr/>
        <p:nvPr/>
      </p:nvGrpSpPr>
      <p:grpSpPr>
        <a:xfrm>
          <a:off x="0" y="0"/>
          <a:ext cx="0" cy="0"/>
          <a:chOff x="0" y="0"/>
          <a:chExt cx="0" cy="0"/>
        </a:xfrm>
      </p:grpSpPr>
      <p:sp>
        <p:nvSpPr>
          <p:cNvPr id="1573" name="Google Shape;1573;p113"/>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B7B7B7"/>
                </a:solidFill>
              </a:rPr>
              <a:t>Motivation, Set Implementations</a:t>
            </a:r>
            <a:endParaRPr>
              <a:solidFill>
                <a:srgbClr val="B7B7B7"/>
              </a:solidFill>
            </a:endParaRPr>
          </a:p>
          <a:p>
            <a:pPr indent="0" lvl="0" marL="0" rtl="0" algn="l">
              <a:spcBef>
                <a:spcPts val="600"/>
              </a:spcBef>
              <a:spcAft>
                <a:spcPts val="0"/>
              </a:spcAft>
              <a:buNone/>
            </a:pPr>
            <a:r>
              <a:rPr lang="en">
                <a:solidFill>
                  <a:srgbClr val="B7B7B7"/>
                </a:solidFill>
              </a:rPr>
              <a:t>Deriving Hash Tables</a:t>
            </a:r>
            <a:endParaRPr>
              <a:solidFill>
                <a:srgbClr val="B7B7B7"/>
              </a:solidFill>
            </a:endParaRPr>
          </a:p>
          <a:p>
            <a:pPr indent="-342900" lvl="0" marL="457200" rtl="0" algn="l">
              <a:spcBef>
                <a:spcPts val="600"/>
              </a:spcBef>
              <a:spcAft>
                <a:spcPts val="0"/>
              </a:spcAft>
              <a:buClr>
                <a:srgbClr val="B7B7B7"/>
              </a:buClr>
              <a:buSzPts val="1800"/>
              <a:buChar char="•"/>
            </a:pPr>
            <a:r>
              <a:rPr lang="en">
                <a:solidFill>
                  <a:srgbClr val="B7B7B7"/>
                </a:solidFill>
              </a:rPr>
              <a:t>WriteItOnTheWallSet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BobaCounterSet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DynamicArrayOfListsSet</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lowercase strings</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Integer Overflow</a:t>
            </a:r>
            <a:endParaRPr>
              <a:solidFill>
                <a:srgbClr val="B7B7B7"/>
              </a:solidFill>
            </a:endParaRPr>
          </a:p>
          <a:p>
            <a:pPr indent="-342900" lvl="0" marL="457200" rtl="0" algn="l">
              <a:spcBef>
                <a:spcPts val="0"/>
              </a:spcBef>
              <a:spcAft>
                <a:spcPts val="0"/>
              </a:spcAft>
              <a:buClr>
                <a:srgbClr val="B7B7B7"/>
              </a:buClr>
              <a:buSzPts val="1800"/>
              <a:buChar char="•"/>
            </a:pPr>
            <a:r>
              <a:rPr lang="en">
                <a:solidFill>
                  <a:srgbClr val="B7B7B7"/>
                </a:solidFill>
              </a:rPr>
              <a:t>Hash Codes</a:t>
            </a:r>
            <a:endParaRPr>
              <a:solidFill>
                <a:srgbClr val="B7B7B7"/>
              </a:solidFill>
            </a:endParaRPr>
          </a:p>
          <a:p>
            <a:pPr indent="0" lvl="0" marL="0" rtl="0" algn="l">
              <a:spcBef>
                <a:spcPts val="600"/>
              </a:spcBef>
              <a:spcAft>
                <a:spcPts val="0"/>
              </a:spcAft>
              <a:buNone/>
            </a:pPr>
            <a:r>
              <a:rPr lang="en">
                <a:solidFill>
                  <a:srgbClr val="B7B7B7"/>
                </a:solidFill>
              </a:rPr>
              <a:t>Hash Tables in Java</a:t>
            </a:r>
            <a:endParaRPr>
              <a:solidFill>
                <a:srgbClr val="B7B7B7"/>
              </a:solidFill>
            </a:endParaRPr>
          </a:p>
          <a:p>
            <a:pPr indent="0" lvl="0" marL="0" rtl="0" algn="l">
              <a:spcBef>
                <a:spcPts val="600"/>
              </a:spcBef>
              <a:spcAft>
                <a:spcPts val="0"/>
              </a:spcAft>
              <a:buNone/>
            </a:pPr>
            <a:r>
              <a:rPr lang="en">
                <a:solidFill>
                  <a:srgbClr val="B7B7B7"/>
                </a:solidFill>
              </a:rPr>
              <a:t>Hash Table Performance and Summary</a:t>
            </a:r>
            <a:endParaRPr>
              <a:solidFill>
                <a:srgbClr val="B7B7B7"/>
              </a:solidFill>
            </a:endParaRPr>
          </a:p>
          <a:p>
            <a:pPr indent="0" lvl="0" marL="0" rtl="0" algn="l">
              <a:spcBef>
                <a:spcPts val="600"/>
              </a:spcBef>
              <a:spcAft>
                <a:spcPts val="0"/>
              </a:spcAft>
              <a:buClr>
                <a:schemeClr val="dk1"/>
              </a:buClr>
              <a:buSzPts val="1100"/>
              <a:buFont typeface="Arial"/>
              <a:buNone/>
            </a:pPr>
            <a:r>
              <a:rPr b="1" lang="en">
                <a:solidFill>
                  <a:schemeClr val="accent3"/>
                </a:solidFill>
                <a:latin typeface="Roboto"/>
                <a:ea typeface="Roboto"/>
                <a:cs typeface="Roboto"/>
                <a:sym typeface="Roboto"/>
              </a:rPr>
              <a:t>Creating a Good Hash Code (extra)</a:t>
            </a:r>
            <a:endParaRPr b="1">
              <a:solidFill>
                <a:schemeClr val="accent3"/>
              </a:solidFill>
              <a:latin typeface="Roboto"/>
              <a:ea typeface="Roboto"/>
              <a:cs typeface="Roboto"/>
              <a:sym typeface="Roboto"/>
            </a:endParaRPr>
          </a:p>
          <a:p>
            <a:pPr indent="0" lvl="0" marL="0" rtl="0" algn="l">
              <a:spcBef>
                <a:spcPts val="600"/>
              </a:spcBef>
              <a:spcAft>
                <a:spcPts val="0"/>
              </a:spcAft>
              <a:buClr>
                <a:schemeClr val="dk1"/>
              </a:buClr>
              <a:buSzPts val="1100"/>
              <a:buFont typeface="Arial"/>
              <a:buNone/>
            </a:pPr>
            <a:r>
              <a:rPr lang="en">
                <a:solidFill>
                  <a:srgbClr val="B7B7B7"/>
                </a:solidFill>
              </a:rPr>
              <a:t>Linear Probing (extra)</a:t>
            </a:r>
            <a:endParaRPr>
              <a:solidFill>
                <a:srgbClr val="B7B7B7"/>
              </a:solidFill>
            </a:endParaRPr>
          </a:p>
        </p:txBody>
      </p:sp>
      <p:sp>
        <p:nvSpPr>
          <p:cNvPr id="1574" name="Google Shape;1574;p113"/>
          <p:cNvSpPr txBox="1"/>
          <p:nvPr>
            <p:ph type="title"/>
          </p:nvPr>
        </p:nvSpPr>
        <p:spPr>
          <a:xfrm>
            <a:off x="177925" y="2003300"/>
            <a:ext cx="46344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Creating a Good Hash Code (extra)</a:t>
            </a:r>
            <a:endParaRPr/>
          </a:p>
        </p:txBody>
      </p:sp>
      <p:sp>
        <p:nvSpPr>
          <p:cNvPr id="1575" name="Google Shape;1575;p113"/>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19, CS61B, </a:t>
            </a:r>
            <a:r>
              <a:rPr lang="en"/>
              <a:t>Spring 2024</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9" name="Shape 1579"/>
        <p:cNvGrpSpPr/>
        <p:nvPr/>
      </p:nvGrpSpPr>
      <p:grpSpPr>
        <a:xfrm>
          <a:off x="0" y="0"/>
          <a:ext cx="0" cy="0"/>
          <a:chOff x="0" y="0"/>
          <a:chExt cx="0" cy="0"/>
        </a:xfrm>
      </p:grpSpPr>
      <p:sp>
        <p:nvSpPr>
          <p:cNvPr id="1580" name="Google Shape;1580;p11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Makes a good .hashCode()?</a:t>
            </a:r>
            <a:endParaRPr/>
          </a:p>
        </p:txBody>
      </p:sp>
      <p:sp>
        <p:nvSpPr>
          <p:cNvPr id="1581" name="Google Shape;1581;p114"/>
          <p:cNvSpPr txBox="1"/>
          <p:nvPr>
            <p:ph idx="1" type="body"/>
          </p:nvPr>
        </p:nvSpPr>
        <p:spPr>
          <a:xfrm>
            <a:off x="243000" y="556500"/>
            <a:ext cx="8364000" cy="2507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Goal: We want hash tables that look like the table on the right.</a:t>
            </a:r>
            <a:endParaRPr/>
          </a:p>
          <a:p>
            <a:pPr indent="-342900" lvl="0" marL="457200" rtl="0" algn="l">
              <a:spcBef>
                <a:spcPts val="600"/>
              </a:spcBef>
              <a:spcAft>
                <a:spcPts val="0"/>
              </a:spcAft>
              <a:buSzPts val="1800"/>
              <a:buChar char="●"/>
            </a:pPr>
            <a:r>
              <a:rPr lang="en"/>
              <a:t>Want a hashCode that spreads things out nicely on real data.</a:t>
            </a:r>
            <a:endParaRPr/>
          </a:p>
          <a:p>
            <a:pPr indent="-342900" lvl="1" marL="914400" rtl="0" algn="l">
              <a:spcBef>
                <a:spcPts val="0"/>
              </a:spcBef>
              <a:spcAft>
                <a:spcPts val="0"/>
              </a:spcAft>
              <a:buSzPts val="1800"/>
              <a:buChar char="○"/>
            </a:pPr>
            <a:r>
              <a:rPr lang="en"/>
              <a:t>Example #1: return 0 is a bad hashCode function.</a:t>
            </a:r>
            <a:endParaRPr/>
          </a:p>
          <a:p>
            <a:pPr indent="-342900" lvl="1" marL="914400" rtl="0" algn="l">
              <a:spcBef>
                <a:spcPts val="0"/>
              </a:spcBef>
              <a:spcAft>
                <a:spcPts val="0"/>
              </a:spcAft>
              <a:buSzPts val="1800"/>
              <a:buChar char="○"/>
            </a:pPr>
            <a:r>
              <a:rPr lang="en"/>
              <a:t>Example #2: just returning the first character of a word, e.g. “cat” → 3 was also a bad hash function.</a:t>
            </a:r>
            <a:endParaRPr/>
          </a:p>
          <a:p>
            <a:pPr indent="-342900" lvl="1" marL="914400" rtl="0" algn="l">
              <a:spcBef>
                <a:spcPts val="0"/>
              </a:spcBef>
              <a:spcAft>
                <a:spcPts val="0"/>
              </a:spcAft>
              <a:buSzPts val="1800"/>
              <a:buChar char="○"/>
            </a:pPr>
            <a:r>
              <a:rPr lang="en"/>
              <a:t>Example #3: Adding chars together is bad</a:t>
            </a:r>
            <a:r>
              <a:rPr lang="en"/>
              <a:t>.</a:t>
            </a:r>
            <a:r>
              <a:rPr lang="en"/>
              <a:t> “ab” collides with “ba”.</a:t>
            </a:r>
            <a:endParaRPr/>
          </a:p>
          <a:p>
            <a:pPr indent="-342900" lvl="1" marL="914400" rtl="0" algn="l">
              <a:spcBef>
                <a:spcPts val="0"/>
              </a:spcBef>
              <a:spcAft>
                <a:spcPts val="0"/>
              </a:spcAft>
              <a:buSzPts val="1800"/>
              <a:buChar char="○"/>
            </a:pPr>
            <a:r>
              <a:rPr lang="en"/>
              <a:t>Example #4: returning string treated as a base B number can be good.</a:t>
            </a:r>
            <a:endParaRPr/>
          </a:p>
          <a:p>
            <a:pPr indent="-342900" lvl="0" marL="457200" rtl="0" algn="l">
              <a:spcBef>
                <a:spcPts val="0"/>
              </a:spcBef>
              <a:spcAft>
                <a:spcPts val="0"/>
              </a:spcAft>
              <a:buSzPts val="1800"/>
              <a:buChar char="●"/>
            </a:pPr>
            <a:r>
              <a:rPr lang="en"/>
              <a:t>Writing a good hashCode() method </a:t>
            </a:r>
            <a:r>
              <a:rPr b="1" lang="en"/>
              <a:t>can be tricky</a:t>
            </a:r>
            <a:r>
              <a:rPr lang="en"/>
              <a:t>.</a:t>
            </a:r>
            <a:endParaRPr/>
          </a:p>
        </p:txBody>
      </p:sp>
      <p:sp>
        <p:nvSpPr>
          <p:cNvPr id="1582" name="Google Shape;1582;p114"/>
          <p:cNvSpPr/>
          <p:nvPr/>
        </p:nvSpPr>
        <p:spPr>
          <a:xfrm>
            <a:off x="5930675" y="3986367"/>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83" name="Google Shape;1583;p114"/>
          <p:cNvSpPr/>
          <p:nvPr/>
        </p:nvSpPr>
        <p:spPr>
          <a:xfrm>
            <a:off x="6500925" y="4485228"/>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14"/>
          <p:cNvSpPr/>
          <p:nvPr/>
        </p:nvSpPr>
        <p:spPr>
          <a:xfrm>
            <a:off x="5930675" y="4472075"/>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585" name="Google Shape;1585;p114"/>
          <p:cNvCxnSpPr>
            <a:endCxn id="1583" idx="1"/>
          </p:cNvCxnSpPr>
          <p:nvPr/>
        </p:nvCxnSpPr>
        <p:spPr>
          <a:xfrm>
            <a:off x="6123525" y="4609278"/>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86" name="Google Shape;1586;p114"/>
          <p:cNvSpPr/>
          <p:nvPr/>
        </p:nvSpPr>
        <p:spPr>
          <a:xfrm>
            <a:off x="5930675" y="4718282"/>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87" name="Google Shape;1587;p114"/>
          <p:cNvSpPr/>
          <p:nvPr/>
        </p:nvSpPr>
        <p:spPr>
          <a:xfrm>
            <a:off x="5930675" y="4232046"/>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88" name="Google Shape;1588;p114"/>
          <p:cNvSpPr/>
          <p:nvPr/>
        </p:nvSpPr>
        <p:spPr>
          <a:xfrm>
            <a:off x="5930675" y="3745943"/>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89" name="Google Shape;1589;p114"/>
          <p:cNvSpPr/>
          <p:nvPr/>
        </p:nvSpPr>
        <p:spPr>
          <a:xfrm>
            <a:off x="5930675" y="350026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sp>
        <p:nvSpPr>
          <p:cNvPr id="1590" name="Google Shape;1590;p114"/>
          <p:cNvSpPr/>
          <p:nvPr/>
        </p:nvSpPr>
        <p:spPr>
          <a:xfrm>
            <a:off x="6500925" y="4239368"/>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1" name="Google Shape;1591;p114"/>
          <p:cNvCxnSpPr>
            <a:endCxn id="1590" idx="1"/>
          </p:cNvCxnSpPr>
          <p:nvPr/>
        </p:nvCxnSpPr>
        <p:spPr>
          <a:xfrm>
            <a:off x="6123525" y="4363418"/>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92" name="Google Shape;1592;p114"/>
          <p:cNvSpPr/>
          <p:nvPr/>
        </p:nvSpPr>
        <p:spPr>
          <a:xfrm>
            <a:off x="6500925" y="3988386"/>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3" name="Google Shape;1593;p114"/>
          <p:cNvCxnSpPr>
            <a:endCxn id="1592" idx="1"/>
          </p:cNvCxnSpPr>
          <p:nvPr/>
        </p:nvCxnSpPr>
        <p:spPr>
          <a:xfrm>
            <a:off x="6123525" y="4112436"/>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94" name="Google Shape;1594;p114"/>
          <p:cNvSpPr/>
          <p:nvPr/>
        </p:nvSpPr>
        <p:spPr>
          <a:xfrm>
            <a:off x="6500925" y="3737404"/>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5" name="Google Shape;1595;p114"/>
          <p:cNvCxnSpPr>
            <a:endCxn id="1594" idx="1"/>
          </p:cNvCxnSpPr>
          <p:nvPr/>
        </p:nvCxnSpPr>
        <p:spPr>
          <a:xfrm>
            <a:off x="6123525" y="3861454"/>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96" name="Google Shape;1596;p114"/>
          <p:cNvSpPr/>
          <p:nvPr/>
        </p:nvSpPr>
        <p:spPr>
          <a:xfrm>
            <a:off x="6500925" y="3497946"/>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7" name="Google Shape;1597;p114"/>
          <p:cNvCxnSpPr>
            <a:endCxn id="1596" idx="1"/>
          </p:cNvCxnSpPr>
          <p:nvPr/>
        </p:nvCxnSpPr>
        <p:spPr>
          <a:xfrm>
            <a:off x="6123525" y="3621996"/>
            <a:ext cx="377400" cy="0"/>
          </a:xfrm>
          <a:prstGeom prst="straightConnector1">
            <a:avLst/>
          </a:prstGeom>
          <a:noFill/>
          <a:ln cap="flat" cmpd="sng" w="19050">
            <a:solidFill>
              <a:schemeClr val="dk2"/>
            </a:solidFill>
            <a:prstDash val="solid"/>
            <a:round/>
            <a:headEnd len="med" w="med" type="none"/>
            <a:tailEnd len="med" w="med" type="triangle"/>
          </a:ln>
        </p:spPr>
      </p:cxnSp>
      <p:sp>
        <p:nvSpPr>
          <p:cNvPr id="1598" name="Google Shape;1598;p114"/>
          <p:cNvSpPr/>
          <p:nvPr/>
        </p:nvSpPr>
        <p:spPr>
          <a:xfrm>
            <a:off x="6500925" y="4708039"/>
            <a:ext cx="251400" cy="2481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9" name="Google Shape;1599;p114"/>
          <p:cNvCxnSpPr>
            <a:endCxn id="1598" idx="1"/>
          </p:cNvCxnSpPr>
          <p:nvPr/>
        </p:nvCxnSpPr>
        <p:spPr>
          <a:xfrm>
            <a:off x="6123525" y="4832089"/>
            <a:ext cx="377400" cy="0"/>
          </a:xfrm>
          <a:prstGeom prst="straightConnector1">
            <a:avLst/>
          </a:prstGeom>
          <a:noFill/>
          <a:ln cap="flat" cmpd="sng" w="19050">
            <a:solidFill>
              <a:schemeClr val="dk2"/>
            </a:solidFill>
            <a:prstDash val="solid"/>
            <a:round/>
            <a:headEnd len="med" w="med" type="none"/>
            <a:tailEnd len="med" w="med" type="triangle"/>
          </a:ln>
        </p:spPr>
      </p:cxnSp>
      <p:sp>
        <p:nvSpPr>
          <p:cNvPr id="1600" name="Google Shape;1600;p114"/>
          <p:cNvSpPr/>
          <p:nvPr/>
        </p:nvSpPr>
        <p:spPr>
          <a:xfrm>
            <a:off x="1643825" y="44170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14"/>
          <p:cNvSpPr/>
          <p:nvPr/>
        </p:nvSpPr>
        <p:spPr>
          <a:xfrm>
            <a:off x="2167325" y="44170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14"/>
          <p:cNvSpPr/>
          <p:nvPr/>
        </p:nvSpPr>
        <p:spPr>
          <a:xfrm>
            <a:off x="2690825" y="44170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3" name="Google Shape;1603;p114"/>
          <p:cNvCxnSpPr>
            <a:stCxn id="1600" idx="3"/>
            <a:endCxn id="1601" idx="1"/>
          </p:cNvCxnSpPr>
          <p:nvPr/>
        </p:nvCxnSpPr>
        <p:spPr>
          <a:xfrm>
            <a:off x="1895225" y="4544200"/>
            <a:ext cx="272100" cy="0"/>
          </a:xfrm>
          <a:prstGeom prst="straightConnector1">
            <a:avLst/>
          </a:prstGeom>
          <a:noFill/>
          <a:ln cap="flat" cmpd="sng" w="19050">
            <a:solidFill>
              <a:schemeClr val="dk2"/>
            </a:solidFill>
            <a:prstDash val="solid"/>
            <a:round/>
            <a:headEnd len="med" w="med" type="none"/>
            <a:tailEnd len="med" w="med" type="triangle"/>
          </a:ln>
        </p:spPr>
      </p:cxnSp>
      <p:cxnSp>
        <p:nvCxnSpPr>
          <p:cNvPr id="1604" name="Google Shape;1604;p114"/>
          <p:cNvCxnSpPr>
            <a:stCxn id="1601" idx="3"/>
            <a:endCxn id="1602" idx="1"/>
          </p:cNvCxnSpPr>
          <p:nvPr/>
        </p:nvCxnSpPr>
        <p:spPr>
          <a:xfrm>
            <a:off x="2418725" y="4544200"/>
            <a:ext cx="272100" cy="0"/>
          </a:xfrm>
          <a:prstGeom prst="straightConnector1">
            <a:avLst/>
          </a:prstGeom>
          <a:noFill/>
          <a:ln cap="flat" cmpd="sng" w="19050">
            <a:solidFill>
              <a:schemeClr val="dk2"/>
            </a:solidFill>
            <a:prstDash val="solid"/>
            <a:round/>
            <a:headEnd len="med" w="med" type="none"/>
            <a:tailEnd len="med" w="med" type="triangle"/>
          </a:ln>
        </p:spPr>
      </p:cxnSp>
      <p:sp>
        <p:nvSpPr>
          <p:cNvPr id="1605" name="Google Shape;1605;p114"/>
          <p:cNvSpPr/>
          <p:nvPr/>
        </p:nvSpPr>
        <p:spPr>
          <a:xfrm>
            <a:off x="1073575" y="4401852"/>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606" name="Google Shape;1606;p114"/>
          <p:cNvCxnSpPr>
            <a:endCxn id="1600" idx="1"/>
          </p:cNvCxnSpPr>
          <p:nvPr/>
        </p:nvCxnSpPr>
        <p:spPr>
          <a:xfrm>
            <a:off x="1266425" y="4544200"/>
            <a:ext cx="377400" cy="0"/>
          </a:xfrm>
          <a:prstGeom prst="straightConnector1">
            <a:avLst/>
          </a:prstGeom>
          <a:noFill/>
          <a:ln cap="flat" cmpd="sng" w="19050">
            <a:solidFill>
              <a:schemeClr val="dk2"/>
            </a:solidFill>
            <a:prstDash val="solid"/>
            <a:round/>
            <a:headEnd len="med" w="med" type="none"/>
            <a:tailEnd len="med" w="med" type="triangle"/>
          </a:ln>
        </p:spPr>
      </p:cxnSp>
      <p:grpSp>
        <p:nvGrpSpPr>
          <p:cNvPr id="1607" name="Google Shape;1607;p114"/>
          <p:cNvGrpSpPr/>
          <p:nvPr/>
        </p:nvGrpSpPr>
        <p:grpSpPr>
          <a:xfrm>
            <a:off x="1073575" y="4636234"/>
            <a:ext cx="335400" cy="237000"/>
            <a:chOff x="1911775" y="4636234"/>
            <a:chExt cx="335400" cy="237000"/>
          </a:xfrm>
        </p:grpSpPr>
        <p:sp>
          <p:nvSpPr>
            <p:cNvPr id="1608" name="Google Shape;1608;p11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609" name="Google Shape;1609;p11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1610" name="Google Shape;1610;p114"/>
          <p:cNvGrpSpPr/>
          <p:nvPr/>
        </p:nvGrpSpPr>
        <p:grpSpPr>
          <a:xfrm>
            <a:off x="1073575" y="4161823"/>
            <a:ext cx="335400" cy="237000"/>
            <a:chOff x="1911775" y="4636234"/>
            <a:chExt cx="335400" cy="237000"/>
          </a:xfrm>
        </p:grpSpPr>
        <p:sp>
          <p:nvSpPr>
            <p:cNvPr id="1611" name="Google Shape;1611;p11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612" name="Google Shape;1612;p11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1613" name="Google Shape;1613;p114"/>
          <p:cNvGrpSpPr/>
          <p:nvPr/>
        </p:nvGrpSpPr>
        <p:grpSpPr>
          <a:xfrm>
            <a:off x="1073575" y="3927968"/>
            <a:ext cx="335400" cy="237000"/>
            <a:chOff x="1911775" y="4636234"/>
            <a:chExt cx="335400" cy="237000"/>
          </a:xfrm>
        </p:grpSpPr>
        <p:sp>
          <p:nvSpPr>
            <p:cNvPr id="1614" name="Google Shape;1614;p11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615" name="Google Shape;1615;p11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1616" name="Google Shape;1616;p114"/>
          <p:cNvGrpSpPr/>
          <p:nvPr/>
        </p:nvGrpSpPr>
        <p:grpSpPr>
          <a:xfrm>
            <a:off x="1073575" y="3687544"/>
            <a:ext cx="335400" cy="237000"/>
            <a:chOff x="1911775" y="4636234"/>
            <a:chExt cx="335400" cy="237000"/>
          </a:xfrm>
        </p:grpSpPr>
        <p:sp>
          <p:nvSpPr>
            <p:cNvPr id="1617" name="Google Shape;1617;p11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618" name="Google Shape;1618;p11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grpSp>
        <p:nvGrpSpPr>
          <p:cNvPr id="1619" name="Google Shape;1619;p114"/>
          <p:cNvGrpSpPr/>
          <p:nvPr/>
        </p:nvGrpSpPr>
        <p:grpSpPr>
          <a:xfrm>
            <a:off x="1073575" y="3453689"/>
            <a:ext cx="335400" cy="237000"/>
            <a:chOff x="1911775" y="4636234"/>
            <a:chExt cx="335400" cy="237000"/>
          </a:xfrm>
        </p:grpSpPr>
        <p:sp>
          <p:nvSpPr>
            <p:cNvPr id="1620" name="Google Shape;1620;p114"/>
            <p:cNvSpPr/>
            <p:nvPr/>
          </p:nvSpPr>
          <p:spPr>
            <a:xfrm>
              <a:off x="1911775" y="4636234"/>
              <a:ext cx="335400" cy="237000"/>
            </a:xfrm>
            <a:prstGeom prst="rect">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nsolas"/>
                <a:ea typeface="Consolas"/>
                <a:cs typeface="Consolas"/>
                <a:sym typeface="Consolas"/>
              </a:endParaRPr>
            </a:p>
          </p:txBody>
        </p:sp>
        <p:cxnSp>
          <p:nvCxnSpPr>
            <p:cNvPr id="1621" name="Google Shape;1621;p114"/>
            <p:cNvCxnSpPr/>
            <p:nvPr/>
          </p:nvCxnSpPr>
          <p:spPr>
            <a:xfrm flipH="1" rot="10800000">
              <a:off x="1912534" y="4664508"/>
              <a:ext cx="333900" cy="192900"/>
            </a:xfrm>
            <a:prstGeom prst="straightConnector1">
              <a:avLst/>
            </a:prstGeom>
            <a:noFill/>
            <a:ln cap="flat" cmpd="sng" w="19050">
              <a:solidFill>
                <a:schemeClr val="dk2"/>
              </a:solidFill>
              <a:prstDash val="solid"/>
              <a:round/>
              <a:headEnd len="med" w="med" type="none"/>
              <a:tailEnd len="med" w="med" type="none"/>
            </a:ln>
          </p:spPr>
        </p:cxnSp>
      </p:grpSp>
      <p:sp>
        <p:nvSpPr>
          <p:cNvPr id="1622" name="Google Shape;1622;p114"/>
          <p:cNvSpPr/>
          <p:nvPr/>
        </p:nvSpPr>
        <p:spPr>
          <a:xfrm>
            <a:off x="3234125" y="44170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14"/>
          <p:cNvSpPr/>
          <p:nvPr/>
        </p:nvSpPr>
        <p:spPr>
          <a:xfrm>
            <a:off x="3757625" y="44170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4" name="Google Shape;1624;p114"/>
          <p:cNvCxnSpPr>
            <a:stCxn id="1602" idx="3"/>
            <a:endCxn id="1622" idx="1"/>
          </p:cNvCxnSpPr>
          <p:nvPr/>
        </p:nvCxnSpPr>
        <p:spPr>
          <a:xfrm>
            <a:off x="2942225" y="4544200"/>
            <a:ext cx="291900" cy="0"/>
          </a:xfrm>
          <a:prstGeom prst="straightConnector1">
            <a:avLst/>
          </a:prstGeom>
          <a:noFill/>
          <a:ln cap="flat" cmpd="sng" w="19050">
            <a:solidFill>
              <a:schemeClr val="dk2"/>
            </a:solidFill>
            <a:prstDash val="solid"/>
            <a:round/>
            <a:headEnd len="med" w="med" type="none"/>
            <a:tailEnd len="med" w="med" type="triangle"/>
          </a:ln>
        </p:spPr>
      </p:cxnSp>
      <p:cxnSp>
        <p:nvCxnSpPr>
          <p:cNvPr id="1625" name="Google Shape;1625;p114"/>
          <p:cNvCxnSpPr>
            <a:stCxn id="1622" idx="3"/>
            <a:endCxn id="1623" idx="1"/>
          </p:cNvCxnSpPr>
          <p:nvPr/>
        </p:nvCxnSpPr>
        <p:spPr>
          <a:xfrm>
            <a:off x="3485525" y="4544200"/>
            <a:ext cx="272100" cy="0"/>
          </a:xfrm>
          <a:prstGeom prst="straightConnector1">
            <a:avLst/>
          </a:prstGeom>
          <a:noFill/>
          <a:ln cap="flat" cmpd="sng" w="19050">
            <a:solidFill>
              <a:schemeClr val="dk2"/>
            </a:solidFill>
            <a:prstDash val="solid"/>
            <a:round/>
            <a:headEnd len="med" w="med" type="none"/>
            <a:tailEnd len="med" w="med" type="triangle"/>
          </a:ln>
        </p:spPr>
      </p:cxnSp>
      <p:sp>
        <p:nvSpPr>
          <p:cNvPr id="1626" name="Google Shape;1626;p114"/>
          <p:cNvSpPr/>
          <p:nvPr/>
        </p:nvSpPr>
        <p:spPr>
          <a:xfrm>
            <a:off x="4267575" y="4417000"/>
            <a:ext cx="251400" cy="254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7" name="Google Shape;1627;p114"/>
          <p:cNvCxnSpPr>
            <a:stCxn id="1623" idx="3"/>
            <a:endCxn id="1626" idx="1"/>
          </p:cNvCxnSpPr>
          <p:nvPr/>
        </p:nvCxnSpPr>
        <p:spPr>
          <a:xfrm>
            <a:off x="4009025" y="4544200"/>
            <a:ext cx="2586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1" name="Shape 1631"/>
        <p:cNvGrpSpPr/>
        <p:nvPr/>
      </p:nvGrpSpPr>
      <p:grpSpPr>
        <a:xfrm>
          <a:off x="0" y="0"/>
          <a:ext cx="0" cy="0"/>
          <a:chOff x="0" y="0"/>
          <a:chExt cx="0" cy="0"/>
        </a:xfrm>
      </p:grpSpPr>
      <p:sp>
        <p:nvSpPr>
          <p:cNvPr id="1632" name="Google Shape;1632;p11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Hashbrowns and Hash Codes</a:t>
            </a:r>
            <a:endParaRPr/>
          </a:p>
        </p:txBody>
      </p:sp>
      <p:sp>
        <p:nvSpPr>
          <p:cNvPr id="1633" name="Google Shape;1633;p115"/>
          <p:cNvSpPr txBox="1"/>
          <p:nvPr>
            <p:ph idx="1" type="body"/>
          </p:nvPr>
        </p:nvSpPr>
        <p:spPr>
          <a:xfrm>
            <a:off x="243000" y="556500"/>
            <a:ext cx="8443800" cy="1066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How do you make hashbrowns?</a:t>
            </a:r>
            <a:endParaRPr/>
          </a:p>
          <a:p>
            <a:pPr indent="-342900" lvl="0" marL="457200" rtl="0" algn="l">
              <a:spcBef>
                <a:spcPts val="600"/>
              </a:spcBef>
              <a:spcAft>
                <a:spcPts val="0"/>
              </a:spcAft>
              <a:buSzPts val="1800"/>
              <a:buChar char="●"/>
            </a:pPr>
            <a:r>
              <a:rPr lang="en"/>
              <a:t>Chopping a potato into nice predictable segments? No way!</a:t>
            </a:r>
            <a:endParaRPr/>
          </a:p>
          <a:p>
            <a:pPr indent="-342900" lvl="0" marL="457200" rtl="0" algn="l">
              <a:spcBef>
                <a:spcPts val="0"/>
              </a:spcBef>
              <a:spcAft>
                <a:spcPts val="0"/>
              </a:spcAft>
              <a:buSzPts val="1800"/>
              <a:buChar char="●"/>
            </a:pPr>
            <a:r>
              <a:rPr lang="en"/>
              <a:t>Similarly, adding up the characters is not nearly “random” enough.</a:t>
            </a:r>
            <a:endParaRPr/>
          </a:p>
        </p:txBody>
      </p:sp>
      <p:pic>
        <p:nvPicPr>
          <p:cNvPr id="1634" name="Google Shape;1634;p115"/>
          <p:cNvPicPr preferRelativeResize="0"/>
          <p:nvPr/>
        </p:nvPicPr>
        <p:blipFill>
          <a:blip r:embed="rId3">
            <a:alphaModFix/>
          </a:blip>
          <a:stretch>
            <a:fillRect/>
          </a:stretch>
        </p:blipFill>
        <p:spPr>
          <a:xfrm>
            <a:off x="5976300" y="1761075"/>
            <a:ext cx="2928950" cy="2928950"/>
          </a:xfrm>
          <a:prstGeom prst="rect">
            <a:avLst/>
          </a:prstGeom>
          <a:noFill/>
          <a:ln>
            <a:noFill/>
          </a:ln>
        </p:spPr>
      </p:pic>
      <p:sp>
        <p:nvSpPr>
          <p:cNvPr id="1635" name="Google Shape;1635;p115"/>
          <p:cNvSpPr txBox="1"/>
          <p:nvPr/>
        </p:nvSpPr>
        <p:spPr>
          <a:xfrm>
            <a:off x="243000" y="1840700"/>
            <a:ext cx="5529900" cy="12000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2000">
                <a:solidFill>
                  <a:schemeClr val="dk1"/>
                </a:solidFill>
                <a:latin typeface="Calibri"/>
                <a:ea typeface="Calibri"/>
                <a:cs typeface="Calibri"/>
                <a:sym typeface="Calibri"/>
              </a:rPr>
              <a:t>Can think of multiplying data by powers of some base as ensuring that all the data gets scrambled together into a seemingly random integer.</a:t>
            </a:r>
            <a:endParaRPr sz="2000">
              <a:solidFill>
                <a:schemeClr val="dk1"/>
              </a:solidFill>
              <a:latin typeface="Calibri"/>
              <a:ea typeface="Calibri"/>
              <a:cs typeface="Calibri"/>
              <a:sym typeface="Calibri"/>
            </a:endParaRPr>
          </a:p>
          <a:p>
            <a:pPr indent="0" lvl="0" marL="0" rtl="0" algn="l">
              <a:spcBef>
                <a:spcPts val="600"/>
              </a:spcBef>
              <a:spcAft>
                <a:spcPts val="0"/>
              </a:spcAft>
              <a:buNone/>
            </a:pPr>
            <a:r>
              <a:t/>
            </a:r>
            <a:endParaRPr sz="2000">
              <a:solidFill>
                <a:schemeClr val="dk1"/>
              </a:solidFill>
              <a:latin typeface="Calibri"/>
              <a:ea typeface="Calibri"/>
              <a:cs typeface="Calibri"/>
              <a:sym typeface="Calibri"/>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9" name="Shape 1639"/>
        <p:cNvGrpSpPr/>
        <p:nvPr/>
      </p:nvGrpSpPr>
      <p:grpSpPr>
        <a:xfrm>
          <a:off x="0" y="0"/>
          <a:ext cx="0" cy="0"/>
          <a:chOff x="0" y="0"/>
          <a:chExt cx="0" cy="0"/>
        </a:xfrm>
      </p:grpSpPr>
      <p:sp>
        <p:nvSpPr>
          <p:cNvPr id="1640" name="Google Shape;1640;p11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hashCode Function</a:t>
            </a:r>
            <a:endParaRPr/>
          </a:p>
        </p:txBody>
      </p:sp>
      <p:sp>
        <p:nvSpPr>
          <p:cNvPr id="1641" name="Google Shape;1641;p11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Java 8 hash code for strings. Two major differences from our hash codes:</a:t>
            </a:r>
            <a:endParaRPr/>
          </a:p>
          <a:p>
            <a:pPr indent="-342900" lvl="0" marL="457200" rtl="0" algn="l">
              <a:spcBef>
                <a:spcPts val="600"/>
              </a:spcBef>
              <a:spcAft>
                <a:spcPts val="0"/>
              </a:spcAft>
              <a:buSzPts val="1800"/>
              <a:buChar char="●"/>
            </a:pPr>
            <a:r>
              <a:rPr lang="en"/>
              <a:t>Represents strings as a base 31 number. </a:t>
            </a:r>
            <a:endParaRPr/>
          </a:p>
          <a:p>
            <a:pPr indent="-342900" lvl="1" marL="914400" rtl="0" algn="l">
              <a:spcBef>
                <a:spcPts val="600"/>
              </a:spcBef>
              <a:spcAft>
                <a:spcPts val="0"/>
              </a:spcAft>
              <a:buSzPts val="1800"/>
              <a:buChar char="○"/>
            </a:pPr>
            <a:r>
              <a:rPr lang="en"/>
              <a:t>Why such a small base? Real hash codes don’t care about uniqueness.</a:t>
            </a:r>
            <a:endParaRPr/>
          </a:p>
          <a:p>
            <a:pPr indent="-342900" lvl="0" marL="457200" rtl="0" algn="l">
              <a:spcBef>
                <a:spcPts val="600"/>
              </a:spcBef>
              <a:spcAft>
                <a:spcPts val="0"/>
              </a:spcAft>
              <a:buSzPts val="1800"/>
              <a:buChar char="●"/>
            </a:pPr>
            <a:r>
              <a:rPr lang="en"/>
              <a:t>Stores (caches) calculated hash code so future </a:t>
            </a:r>
            <a:r>
              <a:rPr lang="en" sz="1700">
                <a:solidFill>
                  <a:srgbClr val="004466"/>
                </a:solidFill>
                <a:highlight>
                  <a:srgbClr val="EFEFEF"/>
                </a:highlight>
                <a:latin typeface="Consolas"/>
                <a:ea typeface="Consolas"/>
                <a:cs typeface="Consolas"/>
                <a:sym typeface="Consolas"/>
              </a:rPr>
              <a:t>hashCode</a:t>
            </a:r>
            <a:r>
              <a:rPr lang="en"/>
              <a:t> </a:t>
            </a:r>
            <a:r>
              <a:rPr lang="en"/>
              <a:t>calls are faster.</a:t>
            </a:r>
            <a:endParaRPr/>
          </a:p>
        </p:txBody>
      </p:sp>
      <p:sp>
        <p:nvSpPr>
          <p:cNvPr id="1642" name="Google Shape;1642;p116"/>
          <p:cNvSpPr txBox="1"/>
          <p:nvPr/>
        </p:nvSpPr>
        <p:spPr>
          <a:xfrm>
            <a:off x="785475" y="2098925"/>
            <a:ext cx="6156000" cy="2989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661111"/>
                </a:solidFill>
                <a:highlight>
                  <a:srgbClr val="EFEFEF"/>
                </a:highlight>
                <a:latin typeface="Consolas"/>
                <a:ea typeface="Consolas"/>
                <a:cs typeface="Consolas"/>
                <a:sym typeface="Consolas"/>
              </a:rPr>
              <a:t>@Override</a:t>
            </a:r>
            <a:endParaRPr b="1" sz="1700">
              <a:solidFill>
                <a:srgbClr val="66111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b="1" lang="en" sz="1700">
                <a:solidFill>
                  <a:srgbClr val="661111"/>
                </a:solidFill>
                <a:highlight>
                  <a:srgbClr val="EFEFEF"/>
                </a:highlight>
                <a:latin typeface="Consolas"/>
                <a:ea typeface="Consolas"/>
                <a:cs typeface="Consolas"/>
                <a:sym typeface="Consolas"/>
              </a:rPr>
              <a:t>public</a:t>
            </a:r>
            <a:r>
              <a:rPr lang="en" sz="1700">
                <a:solidFill>
                  <a:schemeClr val="dk1"/>
                </a:solidFill>
                <a:highlight>
                  <a:srgbClr val="EFEFEF"/>
                </a:highlight>
                <a:latin typeface="Consolas"/>
                <a:ea typeface="Consolas"/>
                <a:cs typeface="Consolas"/>
                <a:sym typeface="Consolas"/>
              </a:rPr>
              <a:t> </a:t>
            </a:r>
            <a:r>
              <a:rPr b="1" lang="en" sz="1700">
                <a:solidFill>
                  <a:srgbClr val="000066"/>
                </a:solidFill>
                <a:highlight>
                  <a:srgbClr val="EFEFEF"/>
                </a:highlight>
                <a:latin typeface="Consolas"/>
                <a:ea typeface="Consolas"/>
                <a:cs typeface="Consolas"/>
                <a:sym typeface="Consolas"/>
              </a:rPr>
              <a:t>int</a:t>
            </a:r>
            <a:r>
              <a:rPr lang="en" sz="1700">
                <a:solidFill>
                  <a:schemeClr val="dk1"/>
                </a:solidFill>
                <a:highlight>
                  <a:srgbClr val="EFEFEF"/>
                </a:highlight>
                <a:latin typeface="Consolas"/>
                <a:ea typeface="Consolas"/>
                <a:cs typeface="Consolas"/>
                <a:sym typeface="Consolas"/>
              </a:rPr>
              <a:t> </a:t>
            </a:r>
            <a:r>
              <a:rPr lang="en" sz="1700">
                <a:solidFill>
                  <a:srgbClr val="004466"/>
                </a:solidFill>
                <a:highlight>
                  <a:srgbClr val="EFEFEF"/>
                </a:highlight>
                <a:latin typeface="Consolas"/>
                <a:ea typeface="Consolas"/>
                <a:cs typeface="Consolas"/>
                <a:sym typeface="Consolas"/>
              </a:rPr>
              <a:t>hashCode</a:t>
            </a:r>
            <a:r>
              <a:rPr b="1" lang="en" sz="1700">
                <a:solidFill>
                  <a:schemeClr val="dk1"/>
                </a:solidFill>
                <a:highlight>
                  <a:srgbClr val="EFEFEF"/>
                </a:highlight>
                <a:latin typeface="Consolas"/>
                <a:ea typeface="Consolas"/>
                <a:cs typeface="Consolas"/>
                <a:sym typeface="Consolas"/>
              </a:rPr>
              <a:t>() {</a:t>
            </a:r>
            <a:endParaRPr b="1" sz="17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b="1" lang="en" sz="1700">
                <a:solidFill>
                  <a:srgbClr val="000066"/>
                </a:solidFill>
                <a:highlight>
                  <a:srgbClr val="EFEFEF"/>
                </a:highlight>
                <a:latin typeface="Consolas"/>
                <a:ea typeface="Consolas"/>
                <a:cs typeface="Consolas"/>
                <a:sym typeface="Consolas"/>
              </a:rPr>
              <a:t>int</a:t>
            </a:r>
            <a:r>
              <a:rPr lang="en" sz="1700">
                <a:solidFill>
                  <a:schemeClr val="dk1"/>
                </a:solidFill>
                <a:highlight>
                  <a:srgbClr val="EFEFEF"/>
                </a:highlight>
                <a:latin typeface="Consolas"/>
                <a:ea typeface="Consolas"/>
                <a:cs typeface="Consolas"/>
                <a:sym typeface="Consolas"/>
              </a:rPr>
              <a:t> h </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cachedHashValue</a:t>
            </a:r>
            <a:r>
              <a:rPr b="1" lang="en" sz="1700">
                <a:solidFill>
                  <a:schemeClr val="dk1"/>
                </a:solidFill>
                <a:highlight>
                  <a:srgbClr val="EFEFEF"/>
                </a:highlight>
                <a:latin typeface="Consolas"/>
                <a:ea typeface="Consolas"/>
                <a:cs typeface="Consolas"/>
                <a:sym typeface="Consolas"/>
              </a:rPr>
              <a:t>;</a:t>
            </a:r>
            <a:endParaRPr b="1" sz="17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b="1" lang="en" sz="1700">
                <a:solidFill>
                  <a:srgbClr val="661111"/>
                </a:solidFill>
                <a:highlight>
                  <a:srgbClr val="EFEFEF"/>
                </a:highlight>
                <a:latin typeface="Consolas"/>
                <a:ea typeface="Consolas"/>
                <a:cs typeface="Consolas"/>
                <a:sym typeface="Consolas"/>
              </a:rPr>
              <a:t>if</a:t>
            </a:r>
            <a:r>
              <a:rPr lang="en" sz="1700">
                <a:solidFill>
                  <a:schemeClr val="dk1"/>
                </a:solidFill>
                <a:highlight>
                  <a:srgbClr val="EFEFEF"/>
                </a:highlight>
                <a:latin typeface="Consolas"/>
                <a:ea typeface="Consolas"/>
                <a:cs typeface="Consolas"/>
                <a:sym typeface="Consolas"/>
              </a:rPr>
              <a:t> </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h </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a:t>
            </a:r>
            <a:r>
              <a:rPr lang="en" sz="1700">
                <a:solidFill>
                  <a:srgbClr val="880022"/>
                </a:solidFill>
                <a:highlight>
                  <a:srgbClr val="EFEFEF"/>
                </a:highlight>
                <a:latin typeface="Consolas"/>
                <a:ea typeface="Consolas"/>
                <a:cs typeface="Consolas"/>
                <a:sym typeface="Consolas"/>
              </a:rPr>
              <a:t>0</a:t>
            </a:r>
            <a:r>
              <a:rPr lang="en" sz="1700">
                <a:solidFill>
                  <a:schemeClr val="dk1"/>
                </a:solidFill>
                <a:highlight>
                  <a:srgbClr val="EFEFEF"/>
                </a:highlight>
                <a:latin typeface="Consolas"/>
                <a:ea typeface="Consolas"/>
                <a:cs typeface="Consolas"/>
                <a:sym typeface="Consolas"/>
              </a:rPr>
              <a:t> </a:t>
            </a:r>
            <a:r>
              <a:rPr b="1" lang="en" sz="1700">
                <a:solidFill>
                  <a:schemeClr val="dk1"/>
                </a:solidFill>
                <a:highlight>
                  <a:srgbClr val="EFEFEF"/>
                </a:highlight>
                <a:latin typeface="Consolas"/>
                <a:ea typeface="Consolas"/>
                <a:cs typeface="Consolas"/>
                <a:sym typeface="Consolas"/>
              </a:rPr>
              <a:t>&amp;&amp; </a:t>
            </a:r>
            <a:r>
              <a:rPr b="1" lang="en" sz="1700">
                <a:solidFill>
                  <a:srgbClr val="661111"/>
                </a:solidFill>
                <a:highlight>
                  <a:srgbClr val="EFEFEF"/>
                </a:highlight>
                <a:latin typeface="Consolas"/>
                <a:ea typeface="Consolas"/>
                <a:cs typeface="Consolas"/>
                <a:sym typeface="Consolas"/>
              </a:rPr>
              <a:t>this</a:t>
            </a:r>
            <a:r>
              <a:rPr b="1" lang="en" sz="1700">
                <a:solidFill>
                  <a:schemeClr val="dk1"/>
                </a:solidFill>
                <a:highlight>
                  <a:srgbClr val="EFEFEF"/>
                </a:highlight>
                <a:latin typeface="Consolas"/>
                <a:ea typeface="Consolas"/>
                <a:cs typeface="Consolas"/>
                <a:sym typeface="Consolas"/>
              </a:rPr>
              <a:t>.</a:t>
            </a:r>
            <a:r>
              <a:rPr lang="en" sz="1700">
                <a:solidFill>
                  <a:srgbClr val="004466"/>
                </a:solidFill>
                <a:highlight>
                  <a:srgbClr val="EFEFEF"/>
                </a:highlight>
                <a:latin typeface="Consolas"/>
                <a:ea typeface="Consolas"/>
                <a:cs typeface="Consolas"/>
                <a:sym typeface="Consolas"/>
              </a:rPr>
              <a:t>length</a:t>
            </a:r>
            <a:r>
              <a:rPr lang="en" sz="1700">
                <a:solidFill>
                  <a:schemeClr val="dk1"/>
                </a:solidFill>
                <a:highlight>
                  <a:srgbClr val="EFEFEF"/>
                </a:highlight>
                <a:latin typeface="Consolas"/>
                <a:ea typeface="Consolas"/>
                <a:cs typeface="Consolas"/>
                <a:sym typeface="Consolas"/>
              </a:rPr>
              <a:t>() </a:t>
            </a:r>
            <a:r>
              <a:rPr b="1" lang="en" sz="1700">
                <a:solidFill>
                  <a:schemeClr val="dk1"/>
                </a:solidFill>
                <a:highlight>
                  <a:srgbClr val="EFEFEF"/>
                </a:highlight>
                <a:latin typeface="Consolas"/>
                <a:ea typeface="Consolas"/>
                <a:cs typeface="Consolas"/>
                <a:sym typeface="Consolas"/>
              </a:rPr>
              <a:t>&gt;</a:t>
            </a:r>
            <a:r>
              <a:rPr lang="en" sz="1700">
                <a:solidFill>
                  <a:schemeClr val="dk1"/>
                </a:solidFill>
                <a:highlight>
                  <a:srgbClr val="EFEFEF"/>
                </a:highlight>
                <a:latin typeface="Consolas"/>
                <a:ea typeface="Consolas"/>
                <a:cs typeface="Consolas"/>
                <a:sym typeface="Consolas"/>
              </a:rPr>
              <a:t> </a:t>
            </a:r>
            <a:r>
              <a:rPr lang="en" sz="1700">
                <a:solidFill>
                  <a:srgbClr val="880022"/>
                </a:solidFill>
                <a:highlight>
                  <a:srgbClr val="EFEFEF"/>
                </a:highlight>
                <a:latin typeface="Consolas"/>
                <a:ea typeface="Consolas"/>
                <a:cs typeface="Consolas"/>
                <a:sym typeface="Consolas"/>
              </a:rPr>
              <a:t>0</a:t>
            </a:r>
            <a:r>
              <a:rPr b="1" lang="en" sz="1700">
                <a:solidFill>
                  <a:schemeClr val="dk1"/>
                </a:solidFill>
                <a:highlight>
                  <a:srgbClr val="EFEFEF"/>
                </a:highlight>
                <a:latin typeface="Consolas"/>
                <a:ea typeface="Consolas"/>
                <a:cs typeface="Consolas"/>
                <a:sym typeface="Consolas"/>
              </a:rPr>
              <a:t>) {</a:t>
            </a:r>
            <a:endParaRPr b="1" sz="17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b="1" lang="en" sz="1700">
                <a:solidFill>
                  <a:srgbClr val="661111"/>
                </a:solidFill>
                <a:highlight>
                  <a:srgbClr val="EFEFEF"/>
                </a:highlight>
                <a:latin typeface="Consolas"/>
                <a:ea typeface="Consolas"/>
                <a:cs typeface="Consolas"/>
                <a:sym typeface="Consolas"/>
              </a:rPr>
              <a:t>for</a:t>
            </a:r>
            <a:r>
              <a:rPr lang="en" sz="1700">
                <a:solidFill>
                  <a:schemeClr val="dk1"/>
                </a:solidFill>
                <a:highlight>
                  <a:srgbClr val="EFEFEF"/>
                </a:highlight>
                <a:latin typeface="Consolas"/>
                <a:ea typeface="Consolas"/>
                <a:cs typeface="Consolas"/>
                <a:sym typeface="Consolas"/>
              </a:rPr>
              <a:t> </a:t>
            </a:r>
            <a:r>
              <a:rPr b="1" lang="en" sz="1700">
                <a:solidFill>
                  <a:schemeClr val="dk1"/>
                </a:solidFill>
                <a:highlight>
                  <a:srgbClr val="EFEFEF"/>
                </a:highlight>
                <a:latin typeface="Consolas"/>
                <a:ea typeface="Consolas"/>
                <a:cs typeface="Consolas"/>
                <a:sym typeface="Consolas"/>
              </a:rPr>
              <a:t>(</a:t>
            </a:r>
            <a:r>
              <a:rPr b="1" lang="en" sz="1700">
                <a:solidFill>
                  <a:srgbClr val="000066"/>
                </a:solidFill>
                <a:highlight>
                  <a:srgbClr val="EFEFEF"/>
                </a:highlight>
                <a:latin typeface="Consolas"/>
                <a:ea typeface="Consolas"/>
                <a:cs typeface="Consolas"/>
                <a:sym typeface="Consolas"/>
              </a:rPr>
              <a:t>int</a:t>
            </a:r>
            <a:r>
              <a:rPr lang="en" sz="1700">
                <a:solidFill>
                  <a:schemeClr val="dk1"/>
                </a:solidFill>
                <a:highlight>
                  <a:srgbClr val="EFEFEF"/>
                </a:highlight>
                <a:latin typeface="Consolas"/>
                <a:ea typeface="Consolas"/>
                <a:cs typeface="Consolas"/>
                <a:sym typeface="Consolas"/>
              </a:rPr>
              <a:t> i </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a:t>
            </a:r>
            <a:r>
              <a:rPr lang="en" sz="1700">
                <a:solidFill>
                  <a:srgbClr val="880022"/>
                </a:solidFill>
                <a:highlight>
                  <a:srgbClr val="EFEFEF"/>
                </a:highlight>
                <a:latin typeface="Consolas"/>
                <a:ea typeface="Consolas"/>
                <a:cs typeface="Consolas"/>
                <a:sym typeface="Consolas"/>
              </a:rPr>
              <a:t>0</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i </a:t>
            </a:r>
            <a:r>
              <a:rPr b="1" lang="en" sz="1700">
                <a:solidFill>
                  <a:schemeClr val="dk1"/>
                </a:solidFill>
                <a:highlight>
                  <a:srgbClr val="EFEFEF"/>
                </a:highlight>
                <a:latin typeface="Consolas"/>
                <a:ea typeface="Consolas"/>
                <a:cs typeface="Consolas"/>
                <a:sym typeface="Consolas"/>
              </a:rPr>
              <a:t>&lt;</a:t>
            </a:r>
            <a:r>
              <a:rPr lang="en" sz="1700">
                <a:solidFill>
                  <a:schemeClr val="dk1"/>
                </a:solidFill>
                <a:highlight>
                  <a:srgbClr val="EFEFEF"/>
                </a:highlight>
                <a:latin typeface="Consolas"/>
                <a:ea typeface="Consolas"/>
                <a:cs typeface="Consolas"/>
                <a:sym typeface="Consolas"/>
              </a:rPr>
              <a:t> </a:t>
            </a:r>
            <a:r>
              <a:rPr b="1" lang="en" sz="1700">
                <a:solidFill>
                  <a:srgbClr val="661111"/>
                </a:solidFill>
                <a:highlight>
                  <a:srgbClr val="EFEFEF"/>
                </a:highlight>
                <a:latin typeface="Consolas"/>
                <a:ea typeface="Consolas"/>
                <a:cs typeface="Consolas"/>
                <a:sym typeface="Consolas"/>
              </a:rPr>
              <a:t>this</a:t>
            </a:r>
            <a:r>
              <a:rPr b="1" lang="en" sz="1700">
                <a:solidFill>
                  <a:schemeClr val="dk1"/>
                </a:solidFill>
                <a:highlight>
                  <a:srgbClr val="EFEFEF"/>
                </a:highlight>
                <a:latin typeface="Consolas"/>
                <a:ea typeface="Consolas"/>
                <a:cs typeface="Consolas"/>
                <a:sym typeface="Consolas"/>
              </a:rPr>
              <a:t>.</a:t>
            </a:r>
            <a:r>
              <a:rPr lang="en" sz="1700">
                <a:solidFill>
                  <a:srgbClr val="004466"/>
                </a:solidFill>
                <a:highlight>
                  <a:srgbClr val="EFEFEF"/>
                </a:highlight>
                <a:latin typeface="Consolas"/>
                <a:ea typeface="Consolas"/>
                <a:cs typeface="Consolas"/>
                <a:sym typeface="Consolas"/>
              </a:rPr>
              <a:t>length</a:t>
            </a:r>
            <a:r>
              <a:rPr lang="en" sz="1700">
                <a:solidFill>
                  <a:schemeClr val="dk1"/>
                </a:solidFill>
                <a:highlight>
                  <a:srgbClr val="EFEFEF"/>
                </a:highlight>
                <a:latin typeface="Consolas"/>
                <a:ea typeface="Consolas"/>
                <a:cs typeface="Consolas"/>
                <a:sym typeface="Consolas"/>
              </a:rPr>
              <a:t>()</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i</a:t>
            </a:r>
            <a:r>
              <a:rPr b="1" lang="en" sz="1700">
                <a:solidFill>
                  <a:schemeClr val="dk1"/>
                </a:solidFill>
                <a:highlight>
                  <a:srgbClr val="EFEFEF"/>
                </a:highlight>
                <a:latin typeface="Consolas"/>
                <a:ea typeface="Consolas"/>
                <a:cs typeface="Consolas"/>
                <a:sym typeface="Consolas"/>
              </a:rPr>
              <a:t>++) {</a:t>
            </a:r>
            <a:endParaRPr b="1" sz="17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lang="en" sz="1700">
                <a:solidFill>
                  <a:schemeClr val="dk1"/>
                </a:solidFill>
                <a:highlight>
                  <a:srgbClr val="EFEFEF"/>
                </a:highlight>
                <a:latin typeface="Consolas"/>
                <a:ea typeface="Consolas"/>
                <a:cs typeface="Consolas"/>
                <a:sym typeface="Consolas"/>
              </a:rPr>
              <a:t>h </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a:t>
            </a:r>
            <a:r>
              <a:rPr lang="en" sz="1700">
                <a:solidFill>
                  <a:srgbClr val="880022"/>
                </a:solidFill>
                <a:highlight>
                  <a:srgbClr val="EFEFEF"/>
                </a:highlight>
                <a:latin typeface="Consolas"/>
                <a:ea typeface="Consolas"/>
                <a:cs typeface="Consolas"/>
                <a:sym typeface="Consolas"/>
              </a:rPr>
              <a:t>31</a:t>
            </a:r>
            <a:r>
              <a:rPr lang="en" sz="1700">
                <a:solidFill>
                  <a:schemeClr val="dk1"/>
                </a:solidFill>
                <a:highlight>
                  <a:srgbClr val="EFEFEF"/>
                </a:highlight>
                <a:latin typeface="Consolas"/>
                <a:ea typeface="Consolas"/>
                <a:cs typeface="Consolas"/>
                <a:sym typeface="Consolas"/>
              </a:rPr>
              <a:t> </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h </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a:t>
            </a:r>
            <a:r>
              <a:rPr b="1" lang="en" sz="1700">
                <a:solidFill>
                  <a:srgbClr val="661111"/>
                </a:solidFill>
                <a:highlight>
                  <a:srgbClr val="EFEFEF"/>
                </a:highlight>
                <a:latin typeface="Consolas"/>
                <a:ea typeface="Consolas"/>
                <a:cs typeface="Consolas"/>
                <a:sym typeface="Consolas"/>
              </a:rPr>
              <a:t>this</a:t>
            </a:r>
            <a:r>
              <a:rPr lang="en" sz="1700">
                <a:solidFill>
                  <a:schemeClr val="dk1"/>
                </a:solidFill>
                <a:highlight>
                  <a:srgbClr val="EFEFEF"/>
                </a:highlight>
                <a:latin typeface="Consolas"/>
                <a:ea typeface="Consolas"/>
                <a:cs typeface="Consolas"/>
                <a:sym typeface="Consolas"/>
              </a:rPr>
              <a:t>.</a:t>
            </a:r>
            <a:r>
              <a:rPr lang="en" sz="1700">
                <a:solidFill>
                  <a:srgbClr val="004466"/>
                </a:solidFill>
                <a:highlight>
                  <a:srgbClr val="EFEFEF"/>
                </a:highlight>
                <a:latin typeface="Consolas"/>
                <a:ea typeface="Consolas"/>
                <a:cs typeface="Consolas"/>
                <a:sym typeface="Consolas"/>
              </a:rPr>
              <a:t>charAt</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i</a:t>
            </a:r>
            <a:r>
              <a:rPr b="1" lang="en" sz="1700">
                <a:solidFill>
                  <a:schemeClr val="dk1"/>
                </a:solidFill>
                <a:highlight>
                  <a:srgbClr val="EFEFEF"/>
                </a:highlight>
                <a:latin typeface="Consolas"/>
                <a:ea typeface="Consolas"/>
                <a:cs typeface="Consolas"/>
                <a:sym typeface="Consolas"/>
              </a:rPr>
              <a:t>);</a:t>
            </a:r>
            <a:endParaRPr b="1" sz="17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b="1" lang="en" sz="1700">
                <a:solidFill>
                  <a:schemeClr val="dk1"/>
                </a:solidFill>
                <a:highlight>
                  <a:srgbClr val="EFEFEF"/>
                </a:highlight>
                <a:latin typeface="Consolas"/>
                <a:ea typeface="Consolas"/>
                <a:cs typeface="Consolas"/>
                <a:sym typeface="Consolas"/>
              </a:rPr>
              <a:t>}</a:t>
            </a:r>
            <a:endParaRPr b="1" sz="17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cachedHashValue </a:t>
            </a:r>
            <a:r>
              <a:rPr b="1" lang="en" sz="1700">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h</a:t>
            </a:r>
            <a:r>
              <a:rPr b="1" lang="en" sz="1700">
                <a:solidFill>
                  <a:schemeClr val="dk1"/>
                </a:solidFill>
                <a:highlight>
                  <a:srgbClr val="EFEFEF"/>
                </a:highlight>
                <a:latin typeface="Consolas"/>
                <a:ea typeface="Consolas"/>
                <a:cs typeface="Consolas"/>
                <a:sym typeface="Consolas"/>
              </a:rPr>
              <a:t>;</a:t>
            </a:r>
            <a:endParaRPr b="1" sz="17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b="1" lang="en" sz="1700">
                <a:solidFill>
                  <a:schemeClr val="dk1"/>
                </a:solidFill>
                <a:highlight>
                  <a:srgbClr val="EFEFEF"/>
                </a:highlight>
                <a:latin typeface="Consolas"/>
                <a:ea typeface="Consolas"/>
                <a:cs typeface="Consolas"/>
                <a:sym typeface="Consolas"/>
              </a:rPr>
              <a:t>}</a:t>
            </a:r>
            <a:endParaRPr b="1" sz="17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b="1" lang="en" sz="1700">
                <a:solidFill>
                  <a:srgbClr val="661111"/>
                </a:solidFill>
                <a:highlight>
                  <a:srgbClr val="EFEFEF"/>
                </a:highlight>
                <a:latin typeface="Consolas"/>
                <a:ea typeface="Consolas"/>
                <a:cs typeface="Consolas"/>
                <a:sym typeface="Consolas"/>
              </a:rPr>
              <a:t>return</a:t>
            </a:r>
            <a:r>
              <a:rPr lang="en" sz="1700">
                <a:solidFill>
                  <a:schemeClr val="dk1"/>
                </a:solidFill>
                <a:highlight>
                  <a:srgbClr val="EFEFEF"/>
                </a:highlight>
                <a:latin typeface="Consolas"/>
                <a:ea typeface="Consolas"/>
                <a:cs typeface="Consolas"/>
                <a:sym typeface="Consolas"/>
              </a:rPr>
              <a:t> h</a:t>
            </a:r>
            <a:r>
              <a:rPr b="1" lang="en" sz="1700">
                <a:solidFill>
                  <a:schemeClr val="dk1"/>
                </a:solidFill>
                <a:highlight>
                  <a:srgbClr val="EFEFEF"/>
                </a:highlight>
                <a:latin typeface="Consolas"/>
                <a:ea typeface="Consolas"/>
                <a:cs typeface="Consolas"/>
                <a:sym typeface="Consolas"/>
              </a:rPr>
              <a:t>;</a:t>
            </a:r>
            <a:endParaRPr b="1" sz="17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rPr b="1" lang="en" sz="1700">
                <a:solidFill>
                  <a:schemeClr val="dk1"/>
                </a:solidFill>
                <a:highlight>
                  <a:srgbClr val="EFEFEF"/>
                </a:highlight>
                <a:latin typeface="Consolas"/>
                <a:ea typeface="Consolas"/>
                <a:cs typeface="Consolas"/>
                <a:sym typeface="Consolas"/>
              </a:rPr>
              <a:t>}</a:t>
            </a:r>
            <a:endParaRPr sz="1700">
              <a:highlight>
                <a:srgbClr val="EFEFEF"/>
              </a:highlight>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6" name="Shape 1646"/>
        <p:cNvGrpSpPr/>
        <p:nvPr/>
      </p:nvGrpSpPr>
      <p:grpSpPr>
        <a:xfrm>
          <a:off x="0" y="0"/>
          <a:ext cx="0" cy="0"/>
          <a:chOff x="0" y="0"/>
          <a:chExt cx="0" cy="0"/>
        </a:xfrm>
      </p:grpSpPr>
      <p:sp>
        <p:nvSpPr>
          <p:cNvPr id="1647" name="Google Shape;1647;p11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Choosing a Base</a:t>
            </a:r>
            <a:endParaRPr/>
          </a:p>
        </p:txBody>
      </p:sp>
      <p:sp>
        <p:nvSpPr>
          <p:cNvPr id="1648" name="Google Shape;1648;p117"/>
          <p:cNvSpPr txBox="1"/>
          <p:nvPr>
            <p:ph idx="1" type="body"/>
          </p:nvPr>
        </p:nvSpPr>
        <p:spPr>
          <a:xfrm>
            <a:off x="243000" y="556500"/>
            <a:ext cx="8563800" cy="4126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Java’s </a:t>
            </a:r>
            <a:r>
              <a:rPr lang="en">
                <a:latin typeface="Consolas"/>
                <a:ea typeface="Consolas"/>
                <a:cs typeface="Consolas"/>
                <a:sym typeface="Consolas"/>
              </a:rPr>
              <a:t>hashCode()</a:t>
            </a:r>
            <a:r>
              <a:rPr lang="en"/>
              <a:t> function for Strings:</a:t>
            </a:r>
            <a:endParaRPr/>
          </a:p>
          <a:p>
            <a:pPr indent="-342900" lvl="0" marL="457200" rtl="0" algn="l">
              <a:spcBef>
                <a:spcPts val="600"/>
              </a:spcBef>
              <a:spcAft>
                <a:spcPts val="0"/>
              </a:spcAft>
              <a:buSzPts val="1800"/>
              <a:buChar char="●"/>
            </a:pPr>
            <a:r>
              <a:rPr lang="en"/>
              <a:t>h(s) = s</a:t>
            </a:r>
            <a:r>
              <a:rPr baseline="-25000" lang="en"/>
              <a:t>0 </a:t>
            </a:r>
            <a:r>
              <a:rPr lang="en"/>
              <a:t>× 31</a:t>
            </a:r>
            <a:r>
              <a:rPr baseline="30000" lang="en"/>
              <a:t>n-1</a:t>
            </a:r>
            <a:r>
              <a:rPr lang="en"/>
              <a:t> + s</a:t>
            </a:r>
            <a:r>
              <a:rPr baseline="-25000" lang="en"/>
              <a:t>1</a:t>
            </a:r>
            <a:r>
              <a:rPr lang="en"/>
              <a:t> × 31</a:t>
            </a:r>
            <a:r>
              <a:rPr baseline="30000" lang="en"/>
              <a:t>n-2</a:t>
            </a:r>
            <a:r>
              <a:rPr lang="en"/>
              <a:t> + … + s</a:t>
            </a:r>
            <a:r>
              <a:rPr baseline="-25000" lang="en"/>
              <a:t>n-1</a:t>
            </a:r>
            <a:endParaRPr baseline="-25000"/>
          </a:p>
          <a:p>
            <a:pPr indent="0" lvl="0" marL="0" rtl="0" algn="l">
              <a:spcBef>
                <a:spcPts val="600"/>
              </a:spcBef>
              <a:spcAft>
                <a:spcPts val="0"/>
              </a:spcAft>
              <a:buNone/>
            </a:pPr>
            <a:r>
              <a:t/>
            </a:r>
            <a:endParaRPr baseline="-25000"/>
          </a:p>
          <a:p>
            <a:pPr indent="0" lvl="0" marL="0" rtl="0" algn="l">
              <a:spcBef>
                <a:spcPts val="600"/>
              </a:spcBef>
              <a:spcAft>
                <a:spcPts val="0"/>
              </a:spcAft>
              <a:buNone/>
            </a:pPr>
            <a:r>
              <a:rPr lang="en"/>
              <a:t>Our </a:t>
            </a:r>
            <a:r>
              <a:rPr lang="en">
                <a:latin typeface="Consolas"/>
                <a:ea typeface="Consolas"/>
                <a:cs typeface="Consolas"/>
                <a:sym typeface="Consolas"/>
              </a:rPr>
              <a:t>asciiToInt</a:t>
            </a:r>
            <a:r>
              <a:rPr lang="en"/>
              <a:t> function for Strings:</a:t>
            </a:r>
            <a:endParaRPr/>
          </a:p>
          <a:p>
            <a:pPr indent="-342900" lvl="0" marL="457200" rtl="0" algn="l">
              <a:spcBef>
                <a:spcPts val="600"/>
              </a:spcBef>
              <a:spcAft>
                <a:spcPts val="0"/>
              </a:spcAft>
              <a:buSzPts val="1800"/>
              <a:buChar char="●"/>
            </a:pPr>
            <a:r>
              <a:rPr lang="en"/>
              <a:t>h(s) = s</a:t>
            </a:r>
            <a:r>
              <a:rPr baseline="-25000" lang="en"/>
              <a:t>0 </a:t>
            </a:r>
            <a:r>
              <a:rPr lang="en"/>
              <a:t>× 126</a:t>
            </a:r>
            <a:r>
              <a:rPr baseline="30000" lang="en"/>
              <a:t>n-1</a:t>
            </a:r>
            <a:r>
              <a:rPr lang="en"/>
              <a:t> + s</a:t>
            </a:r>
            <a:r>
              <a:rPr baseline="-25000" lang="en"/>
              <a:t>1</a:t>
            </a:r>
            <a:r>
              <a:rPr lang="en"/>
              <a:t> × 126</a:t>
            </a:r>
            <a:r>
              <a:rPr baseline="30000" lang="en"/>
              <a:t>n-2</a:t>
            </a:r>
            <a:r>
              <a:rPr lang="en"/>
              <a:t> + … + s</a:t>
            </a:r>
            <a:r>
              <a:rPr baseline="-25000" lang="en"/>
              <a:t>n-1</a:t>
            </a:r>
            <a:endParaRPr baseline="-25000"/>
          </a:p>
          <a:p>
            <a:pPr indent="0" lvl="0" marL="0" rtl="0" algn="l">
              <a:spcBef>
                <a:spcPts val="600"/>
              </a:spcBef>
              <a:spcAft>
                <a:spcPts val="0"/>
              </a:spcAft>
              <a:buNone/>
            </a:pPr>
            <a:r>
              <a:t/>
            </a:r>
            <a:endParaRPr baseline="-25000"/>
          </a:p>
          <a:p>
            <a:pPr indent="0" lvl="0" marL="0" rtl="0" algn="l">
              <a:spcBef>
                <a:spcPts val="600"/>
              </a:spcBef>
              <a:spcAft>
                <a:spcPts val="0"/>
              </a:spcAft>
              <a:buNone/>
            </a:pPr>
            <a:r>
              <a:rPr lang="en"/>
              <a:t>Which is better?</a:t>
            </a:r>
            <a:endParaRPr/>
          </a:p>
          <a:p>
            <a:pPr indent="-342900" lvl="0" marL="457200" rtl="0" algn="l">
              <a:spcBef>
                <a:spcPts val="600"/>
              </a:spcBef>
              <a:spcAft>
                <a:spcPts val="0"/>
              </a:spcAft>
              <a:buSzPts val="1800"/>
              <a:buChar char="●"/>
            </a:pPr>
            <a:r>
              <a:rPr lang="en"/>
              <a:t>Might seem like 126 is better. Ignoring overflow, this ensures a unique numerical representation for all ASCII strings.</a:t>
            </a:r>
            <a:endParaRPr/>
          </a:p>
          <a:p>
            <a:pPr indent="-342900" lvl="0" marL="457200" rtl="0" algn="l">
              <a:spcBef>
                <a:spcPts val="600"/>
              </a:spcBef>
              <a:spcAft>
                <a:spcPts val="0"/>
              </a:spcAft>
              <a:buSzPts val="1800"/>
              <a:buChar char="●"/>
            </a:pPr>
            <a:r>
              <a:rPr lang="en"/>
              <a:t>… but overflow is a particularly bad problem for base 126!</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2" name="Shape 1652"/>
        <p:cNvGrpSpPr/>
        <p:nvPr/>
      </p:nvGrpSpPr>
      <p:grpSpPr>
        <a:xfrm>
          <a:off x="0" y="0"/>
          <a:ext cx="0" cy="0"/>
          <a:chOff x="0" y="0"/>
          <a:chExt cx="0" cy="0"/>
        </a:xfrm>
      </p:grpSpPr>
      <p:sp>
        <p:nvSpPr>
          <p:cNvPr id="1653" name="Google Shape;1653;p11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Base 126</a:t>
            </a:r>
            <a:endParaRPr/>
          </a:p>
        </p:txBody>
      </p:sp>
      <p:sp>
        <p:nvSpPr>
          <p:cNvPr id="1654" name="Google Shape;1654;p118"/>
          <p:cNvSpPr txBox="1"/>
          <p:nvPr>
            <p:ph idx="1" type="body"/>
          </p:nvPr>
        </p:nvSpPr>
        <p:spPr>
          <a:xfrm>
            <a:off x="243000" y="556500"/>
            <a:ext cx="8563800" cy="4126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Major collision problem:</a:t>
            </a:r>
            <a:endParaRPr/>
          </a:p>
          <a:p>
            <a:pPr indent="-342900" lvl="0" marL="457200" rtl="0" algn="l">
              <a:spcBef>
                <a:spcPts val="600"/>
              </a:spcBef>
              <a:spcAft>
                <a:spcPts val="0"/>
              </a:spcAft>
              <a:buSzPts val="1800"/>
              <a:buChar char="●"/>
            </a:pPr>
            <a:r>
              <a:rPr lang="en"/>
              <a:t>“</a:t>
            </a:r>
            <a:r>
              <a:rPr lang="en"/>
              <a:t>geocronite is the best thing on the earth.</a:t>
            </a:r>
            <a:r>
              <a:rPr lang="en"/>
              <a:t>”.hashCode() yields 634199182.</a:t>
            </a:r>
            <a:endParaRPr/>
          </a:p>
          <a:p>
            <a:pPr indent="-342900" lvl="0" marL="457200" rtl="0" algn="l">
              <a:spcBef>
                <a:spcPts val="600"/>
              </a:spcBef>
              <a:spcAft>
                <a:spcPts val="0"/>
              </a:spcAft>
              <a:buSzPts val="1800"/>
              <a:buChar char="●"/>
            </a:pPr>
            <a:r>
              <a:rPr lang="en"/>
              <a:t>“flan is the best thing on the earth.”.hashCode() yields 634199182.</a:t>
            </a:r>
            <a:endParaRPr/>
          </a:p>
          <a:p>
            <a:pPr indent="-342900" lvl="0" marL="457200" rtl="0" algn="l">
              <a:spcBef>
                <a:spcPts val="600"/>
              </a:spcBef>
              <a:spcAft>
                <a:spcPts val="0"/>
              </a:spcAft>
              <a:buSzPts val="1800"/>
              <a:buChar char="●"/>
            </a:pPr>
            <a:r>
              <a:rPr lang="en"/>
              <a:t>“treachery is the best thing on the earth.”.hashCode() yields 634199182.</a:t>
            </a:r>
            <a:endParaRPr/>
          </a:p>
          <a:p>
            <a:pPr indent="-342900" lvl="0" marL="457200" rtl="0" algn="l">
              <a:spcBef>
                <a:spcPts val="600"/>
              </a:spcBef>
              <a:spcAft>
                <a:spcPts val="0"/>
              </a:spcAft>
              <a:buSzPts val="1800"/>
              <a:buChar char="●"/>
            </a:pPr>
            <a:r>
              <a:rPr lang="en"/>
              <a:t>“Brazil is the best thing on the earth.”.hashCode() yields 634199182.</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Any string that ends in the same last 32 characters has the same hash code.</a:t>
            </a:r>
            <a:endParaRPr/>
          </a:p>
          <a:p>
            <a:pPr indent="-342900" lvl="0" marL="457200" rtl="0" algn="l">
              <a:spcBef>
                <a:spcPts val="600"/>
              </a:spcBef>
              <a:spcAft>
                <a:spcPts val="0"/>
              </a:spcAft>
              <a:buSzPts val="1800"/>
              <a:buChar char="●"/>
            </a:pPr>
            <a:r>
              <a:rPr lang="en"/>
              <a:t>Why? Because of overflow.</a:t>
            </a:r>
            <a:endParaRPr/>
          </a:p>
          <a:p>
            <a:pPr indent="-342900" lvl="0" marL="457200" rtl="0" algn="l">
              <a:spcBef>
                <a:spcPts val="600"/>
              </a:spcBef>
              <a:spcAft>
                <a:spcPts val="0"/>
              </a:spcAft>
              <a:buSzPts val="1800"/>
              <a:buChar char="●"/>
            </a:pPr>
            <a:r>
              <a:rPr lang="en"/>
              <a:t>Basic issue is that 126^32 = </a:t>
            </a:r>
            <a:r>
              <a:rPr lang="en"/>
              <a:t>126^33 = 126^34 = ... 0</a:t>
            </a:r>
            <a:r>
              <a:rPr lang="en"/>
              <a:t>.</a:t>
            </a:r>
            <a:endParaRPr/>
          </a:p>
          <a:p>
            <a:pPr indent="-342900" lvl="1" marL="914400" rtl="0" algn="l">
              <a:spcBef>
                <a:spcPts val="600"/>
              </a:spcBef>
              <a:spcAft>
                <a:spcPts val="0"/>
              </a:spcAft>
              <a:buSzPts val="1800"/>
              <a:buChar char="○"/>
            </a:pPr>
            <a:r>
              <a:rPr lang="en"/>
              <a:t>Thus upper characters are all multiplied by zero.</a:t>
            </a:r>
            <a:endParaRPr/>
          </a:p>
          <a:p>
            <a:pPr indent="-342900" lvl="1" marL="914400" rtl="0" algn="l">
              <a:spcBef>
                <a:spcPts val="600"/>
              </a:spcBef>
              <a:spcAft>
                <a:spcPts val="0"/>
              </a:spcAft>
              <a:buSzPts val="1800"/>
              <a:buChar char="○"/>
            </a:pPr>
            <a:r>
              <a:rPr lang="en"/>
              <a:t>See CS61C for more.</a:t>
            </a:r>
            <a:endParaRPr/>
          </a:p>
          <a:p>
            <a:pPr indent="0" lvl="0" marL="0" rtl="0" algn="l">
              <a:spcBef>
                <a:spcPts val="600"/>
              </a:spcBef>
              <a:spcAft>
                <a:spcPts val="0"/>
              </a:spcAft>
              <a:buNone/>
            </a:pPr>
            <a:r>
              <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8" name="Shape 1658"/>
        <p:cNvGrpSpPr/>
        <p:nvPr/>
      </p:nvGrpSpPr>
      <p:grpSpPr>
        <a:xfrm>
          <a:off x="0" y="0"/>
          <a:ext cx="0" cy="0"/>
          <a:chOff x="0" y="0"/>
          <a:chExt cx="0" cy="0"/>
        </a:xfrm>
      </p:grpSpPr>
      <p:sp>
        <p:nvSpPr>
          <p:cNvPr id="1659" name="Google Shape;1659;p11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Typical Base</a:t>
            </a:r>
            <a:endParaRPr/>
          </a:p>
        </p:txBody>
      </p:sp>
      <p:sp>
        <p:nvSpPr>
          <p:cNvPr id="1660" name="Google Shape;1660;p119"/>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A typical hash code base is a small prime.</a:t>
            </a:r>
            <a:endParaRPr/>
          </a:p>
          <a:p>
            <a:pPr indent="-342900" lvl="0" marL="457200" rtl="0" algn="l">
              <a:spcBef>
                <a:spcPts val="600"/>
              </a:spcBef>
              <a:spcAft>
                <a:spcPts val="0"/>
              </a:spcAft>
              <a:buSzPts val="1800"/>
              <a:buChar char="●"/>
            </a:pPr>
            <a:r>
              <a:rPr lang="en"/>
              <a:t>Why prime?</a:t>
            </a:r>
            <a:endParaRPr/>
          </a:p>
          <a:p>
            <a:pPr indent="-342900" lvl="1" marL="914400" rtl="0" algn="l">
              <a:spcBef>
                <a:spcPts val="600"/>
              </a:spcBef>
              <a:spcAft>
                <a:spcPts val="0"/>
              </a:spcAft>
              <a:buSzPts val="1800"/>
              <a:buChar char="○"/>
            </a:pPr>
            <a:r>
              <a:rPr lang="en"/>
              <a:t>Never even: Avoids the overflow issue on previous slide.</a:t>
            </a:r>
            <a:endParaRPr/>
          </a:p>
          <a:p>
            <a:pPr indent="-342900" lvl="1" marL="914400" rtl="0" algn="l">
              <a:spcBef>
                <a:spcPts val="600"/>
              </a:spcBef>
              <a:spcAft>
                <a:spcPts val="0"/>
              </a:spcAft>
              <a:buSzPts val="1800"/>
              <a:buChar char="○"/>
            </a:pPr>
            <a:r>
              <a:rPr lang="en"/>
              <a:t>Lower chance of resulting hashCode having a bad relationship with the number of buckets: See study guide problems and hw3.</a:t>
            </a:r>
            <a:endParaRPr/>
          </a:p>
          <a:p>
            <a:pPr indent="-342900" lvl="0" marL="457200" rtl="0" algn="l">
              <a:spcBef>
                <a:spcPts val="600"/>
              </a:spcBef>
              <a:spcAft>
                <a:spcPts val="0"/>
              </a:spcAft>
              <a:buSzPts val="1800"/>
              <a:buChar char="●"/>
            </a:pPr>
            <a:r>
              <a:rPr lang="en"/>
              <a:t>Why small?</a:t>
            </a:r>
            <a:endParaRPr/>
          </a:p>
          <a:p>
            <a:pPr indent="-342900" lvl="1" marL="914400" rtl="0" algn="l">
              <a:spcBef>
                <a:spcPts val="600"/>
              </a:spcBef>
              <a:spcAft>
                <a:spcPts val="0"/>
              </a:spcAft>
              <a:buSzPts val="1800"/>
              <a:buChar char="○"/>
            </a:pPr>
            <a:r>
              <a:rPr lang="en"/>
              <a:t>Lower cost to compute.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A full treatment of good hash codes is well beyond the scope of our class.</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4" name="Shape 1664"/>
        <p:cNvGrpSpPr/>
        <p:nvPr/>
      </p:nvGrpSpPr>
      <p:grpSpPr>
        <a:xfrm>
          <a:off x="0" y="0"/>
          <a:ext cx="0" cy="0"/>
          <a:chOff x="0" y="0"/>
          <a:chExt cx="0" cy="0"/>
        </a:xfrm>
      </p:grpSpPr>
      <p:sp>
        <p:nvSpPr>
          <p:cNvPr id="1665" name="Google Shape;1665;p12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Hashbrowns and Hash Codes</a:t>
            </a:r>
            <a:endParaRPr/>
          </a:p>
        </p:txBody>
      </p:sp>
      <p:sp>
        <p:nvSpPr>
          <p:cNvPr id="1666" name="Google Shape;1666;p120"/>
          <p:cNvSpPr txBox="1"/>
          <p:nvPr>
            <p:ph idx="1" type="body"/>
          </p:nvPr>
        </p:nvSpPr>
        <p:spPr>
          <a:xfrm>
            <a:off x="243000" y="556500"/>
            <a:ext cx="8443800" cy="1066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How do you make hashbrowns?</a:t>
            </a:r>
            <a:endParaRPr/>
          </a:p>
          <a:p>
            <a:pPr indent="-342900" lvl="0" marL="457200" rtl="0" algn="l">
              <a:spcBef>
                <a:spcPts val="600"/>
              </a:spcBef>
              <a:spcAft>
                <a:spcPts val="0"/>
              </a:spcAft>
              <a:buSzPts val="1800"/>
              <a:buChar char="●"/>
            </a:pPr>
            <a:r>
              <a:rPr lang="en"/>
              <a:t>Chopping a potato into nice predictable segments? No way!</a:t>
            </a:r>
            <a:endParaRPr/>
          </a:p>
        </p:txBody>
      </p:sp>
      <p:pic>
        <p:nvPicPr>
          <p:cNvPr id="1667" name="Google Shape;1667;p120"/>
          <p:cNvPicPr preferRelativeResize="0"/>
          <p:nvPr/>
        </p:nvPicPr>
        <p:blipFill>
          <a:blip r:embed="rId3">
            <a:alphaModFix/>
          </a:blip>
          <a:stretch>
            <a:fillRect/>
          </a:stretch>
        </p:blipFill>
        <p:spPr>
          <a:xfrm>
            <a:off x="5976300" y="1761075"/>
            <a:ext cx="2928950" cy="2928950"/>
          </a:xfrm>
          <a:prstGeom prst="rect">
            <a:avLst/>
          </a:prstGeom>
          <a:noFill/>
          <a:ln>
            <a:noFill/>
          </a:ln>
        </p:spPr>
      </p:pic>
      <p:sp>
        <p:nvSpPr>
          <p:cNvPr id="1668" name="Google Shape;1668;p120"/>
          <p:cNvSpPr txBox="1"/>
          <p:nvPr/>
        </p:nvSpPr>
        <p:spPr>
          <a:xfrm>
            <a:off x="243000" y="1840700"/>
            <a:ext cx="5529900" cy="12000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2000">
                <a:solidFill>
                  <a:schemeClr val="dk1"/>
                </a:solidFill>
                <a:latin typeface="Calibri"/>
                <a:ea typeface="Calibri"/>
                <a:cs typeface="Calibri"/>
                <a:sym typeface="Calibri"/>
              </a:rPr>
              <a:t>Using a prime base yields better “randomness” than using something like base 126.</a:t>
            </a:r>
            <a:endParaRPr sz="2000">
              <a:solidFill>
                <a:schemeClr val="dk1"/>
              </a:solidFill>
              <a:latin typeface="Calibri"/>
              <a:ea typeface="Calibri"/>
              <a:cs typeface="Calibri"/>
              <a:sym typeface="Calibri"/>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2" name="Shape 1672"/>
        <p:cNvGrpSpPr/>
        <p:nvPr/>
      </p:nvGrpSpPr>
      <p:grpSpPr>
        <a:xfrm>
          <a:off x="0" y="0"/>
          <a:ext cx="0" cy="0"/>
          <a:chOff x="0" y="0"/>
          <a:chExt cx="0" cy="0"/>
        </a:xfrm>
      </p:grpSpPr>
      <p:sp>
        <p:nvSpPr>
          <p:cNvPr id="1673" name="Google Shape;1673;p12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Hashing a Collection</a:t>
            </a:r>
            <a:endParaRPr/>
          </a:p>
        </p:txBody>
      </p:sp>
      <p:sp>
        <p:nvSpPr>
          <p:cNvPr id="1674" name="Google Shape;1674;p121"/>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Lists are a lot like strings: Collection of items each with its own hashCode: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To save time hashing: Look at only first few items.</a:t>
            </a:r>
            <a:endParaRPr/>
          </a:p>
          <a:p>
            <a:pPr indent="-342900" lvl="0" marL="457200" rtl="0" algn="l">
              <a:spcBef>
                <a:spcPts val="600"/>
              </a:spcBef>
              <a:spcAft>
                <a:spcPts val="0"/>
              </a:spcAft>
              <a:buSzPts val="1800"/>
              <a:buChar char="●"/>
            </a:pPr>
            <a:r>
              <a:rPr lang="en"/>
              <a:t>Higher chance of collisions but things will still work.</a:t>
            </a:r>
            <a:endParaRPr/>
          </a:p>
        </p:txBody>
      </p:sp>
      <p:sp>
        <p:nvSpPr>
          <p:cNvPr id="1675" name="Google Shape;1675;p121"/>
          <p:cNvSpPr txBox="1"/>
          <p:nvPr/>
        </p:nvSpPr>
        <p:spPr>
          <a:xfrm>
            <a:off x="1165745" y="954575"/>
            <a:ext cx="7010700" cy="27954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900">
                <a:solidFill>
                  <a:srgbClr val="0000FF"/>
                </a:solidFill>
                <a:highlight>
                  <a:srgbClr val="EFEFEF"/>
                </a:highlight>
                <a:latin typeface="Consolas"/>
                <a:ea typeface="Consolas"/>
                <a:cs typeface="Consolas"/>
                <a:sym typeface="Consolas"/>
              </a:rPr>
              <a:t>@Override</a:t>
            </a:r>
            <a:endParaRPr sz="1900">
              <a:solidFill>
                <a:srgbClr val="0000FF"/>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b="1" lang="en" sz="1900">
                <a:solidFill>
                  <a:srgbClr val="9C20EE"/>
                </a:solidFill>
                <a:highlight>
                  <a:srgbClr val="EFEFEF"/>
                </a:highlight>
                <a:latin typeface="Consolas"/>
                <a:ea typeface="Consolas"/>
                <a:cs typeface="Consolas"/>
                <a:sym typeface="Consolas"/>
              </a:rPr>
              <a:t>public</a:t>
            </a:r>
            <a:r>
              <a:rPr lang="en" sz="1900">
                <a:solidFill>
                  <a:schemeClr val="dk1"/>
                </a:solidFill>
                <a:highlight>
                  <a:srgbClr val="EFEFEF"/>
                </a:highlight>
                <a:latin typeface="Consolas"/>
                <a:ea typeface="Consolas"/>
                <a:cs typeface="Consolas"/>
                <a:sym typeface="Consolas"/>
              </a:rPr>
              <a:t> </a:t>
            </a:r>
            <a:r>
              <a:rPr lang="en" sz="1900">
                <a:solidFill>
                  <a:srgbClr val="208920"/>
                </a:solidFill>
                <a:highlight>
                  <a:srgbClr val="EFEFEF"/>
                </a:highlight>
                <a:latin typeface="Consolas"/>
                <a:ea typeface="Consolas"/>
                <a:cs typeface="Consolas"/>
                <a:sym typeface="Consolas"/>
              </a:rPr>
              <a:t>int</a:t>
            </a:r>
            <a:r>
              <a:rPr lang="en" sz="1900">
                <a:solidFill>
                  <a:schemeClr val="dk1"/>
                </a:solidFill>
                <a:highlight>
                  <a:srgbClr val="EFEFEF"/>
                </a:highlight>
                <a:latin typeface="Consolas"/>
                <a:ea typeface="Consolas"/>
                <a:cs typeface="Consolas"/>
                <a:sym typeface="Consolas"/>
              </a:rPr>
              <a:t> hashCode() {</a:t>
            </a:r>
            <a:endParaRPr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   </a:t>
            </a:r>
            <a:r>
              <a:rPr lang="en" sz="1900">
                <a:solidFill>
                  <a:srgbClr val="208920"/>
                </a:solidFill>
                <a:highlight>
                  <a:srgbClr val="EFEFEF"/>
                </a:highlight>
                <a:latin typeface="Consolas"/>
                <a:ea typeface="Consolas"/>
                <a:cs typeface="Consolas"/>
                <a:sym typeface="Consolas"/>
              </a:rPr>
              <a:t>int</a:t>
            </a:r>
            <a:r>
              <a:rPr lang="en" sz="1900">
                <a:solidFill>
                  <a:schemeClr val="dk1"/>
                </a:solidFill>
                <a:highlight>
                  <a:srgbClr val="EFEFEF"/>
                </a:highlight>
                <a:latin typeface="Consolas"/>
                <a:ea typeface="Consolas"/>
                <a:cs typeface="Consolas"/>
                <a:sym typeface="Consolas"/>
              </a:rPr>
              <a:t> hashCode = 1;</a:t>
            </a:r>
            <a:endParaRPr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   </a:t>
            </a:r>
            <a:r>
              <a:rPr b="1" lang="en" sz="1900">
                <a:solidFill>
                  <a:srgbClr val="9C20EE"/>
                </a:solidFill>
                <a:highlight>
                  <a:srgbClr val="EFEFEF"/>
                </a:highlight>
                <a:latin typeface="Consolas"/>
                <a:ea typeface="Consolas"/>
                <a:cs typeface="Consolas"/>
                <a:sym typeface="Consolas"/>
              </a:rPr>
              <a:t>for</a:t>
            </a:r>
            <a:r>
              <a:rPr lang="en" sz="1900">
                <a:solidFill>
                  <a:schemeClr val="dk1"/>
                </a:solidFill>
                <a:highlight>
                  <a:srgbClr val="EFEFEF"/>
                </a:highlight>
                <a:latin typeface="Consolas"/>
                <a:ea typeface="Consolas"/>
                <a:cs typeface="Consolas"/>
                <a:sym typeface="Consolas"/>
              </a:rPr>
              <a:t> (Object o : </a:t>
            </a:r>
            <a:r>
              <a:rPr b="1" lang="en" sz="1900">
                <a:solidFill>
                  <a:srgbClr val="9C20EE"/>
                </a:solidFill>
                <a:highlight>
                  <a:srgbClr val="EFEFEF"/>
                </a:highlight>
                <a:latin typeface="Consolas"/>
                <a:ea typeface="Consolas"/>
                <a:cs typeface="Consolas"/>
                <a:sym typeface="Consolas"/>
              </a:rPr>
              <a:t>this</a:t>
            </a:r>
            <a:r>
              <a:rPr lang="en" sz="1900">
                <a:solidFill>
                  <a:schemeClr val="dk1"/>
                </a:solidFill>
                <a:highlight>
                  <a:srgbClr val="EFEFEF"/>
                </a:highlight>
                <a:latin typeface="Consolas"/>
                <a:ea typeface="Consolas"/>
                <a:cs typeface="Consolas"/>
                <a:sym typeface="Consolas"/>
              </a:rPr>
              <a:t>) {</a:t>
            </a:r>
            <a:endParaRPr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       hashCode = hashCode * 31;</a:t>
            </a:r>
            <a:endParaRPr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       hashCode = hashCode + o.hashCode();</a:t>
            </a:r>
            <a:endParaRPr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   	}</a:t>
            </a:r>
            <a:endParaRPr sz="1900">
              <a:solidFill>
                <a:schemeClr val="dk1"/>
              </a:solidFill>
              <a:highlight>
                <a:srgbClr val="EFEFEF"/>
              </a:highlight>
              <a:latin typeface="Consolas"/>
              <a:ea typeface="Consolas"/>
              <a:cs typeface="Consolas"/>
              <a:sym typeface="Consolas"/>
            </a:endParaRPr>
          </a:p>
          <a:p>
            <a:pPr indent="457200" lvl="0" marL="0" rtl="0" algn="l">
              <a:lnSpc>
                <a:spcPct val="100000"/>
              </a:lnSpc>
              <a:spcBef>
                <a:spcPts val="0"/>
              </a:spcBef>
              <a:spcAft>
                <a:spcPts val="0"/>
              </a:spcAft>
              <a:buNone/>
            </a:pPr>
            <a:r>
              <a:rPr b="1" lang="en" sz="1900">
                <a:solidFill>
                  <a:srgbClr val="9C20EE"/>
                </a:solidFill>
                <a:highlight>
                  <a:srgbClr val="EFEFEF"/>
                </a:highlight>
                <a:latin typeface="Consolas"/>
                <a:ea typeface="Consolas"/>
                <a:cs typeface="Consolas"/>
                <a:sym typeface="Consolas"/>
              </a:rPr>
              <a:t>return</a:t>
            </a:r>
            <a:r>
              <a:rPr lang="en" sz="1900">
                <a:solidFill>
                  <a:schemeClr val="dk1"/>
                </a:solidFill>
                <a:highlight>
                  <a:srgbClr val="EFEFEF"/>
                </a:highlight>
                <a:latin typeface="Consolas"/>
                <a:ea typeface="Consolas"/>
                <a:cs typeface="Consolas"/>
                <a:sym typeface="Consolas"/>
              </a:rPr>
              <a:t> hashCode;</a:t>
            </a:r>
            <a:endParaRPr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en" sz="1900">
                <a:solidFill>
                  <a:schemeClr val="dk1"/>
                </a:solidFill>
                <a:highlight>
                  <a:srgbClr val="EFEFEF"/>
                </a:highlight>
                <a:latin typeface="Consolas"/>
                <a:ea typeface="Consolas"/>
                <a:cs typeface="Consolas"/>
                <a:sym typeface="Consolas"/>
              </a:rPr>
              <a:t>}</a:t>
            </a:r>
            <a:endParaRPr sz="1900">
              <a:solidFill>
                <a:schemeClr val="dk1"/>
              </a:solidFill>
              <a:highlight>
                <a:srgbClr val="EFEFEF"/>
              </a:highlight>
              <a:latin typeface="Consolas"/>
              <a:ea typeface="Consolas"/>
              <a:cs typeface="Consolas"/>
              <a:sym typeface="Consolas"/>
            </a:endParaRPr>
          </a:p>
          <a:p>
            <a:pPr indent="0" lvl="0" marL="0" rtl="0" algn="l">
              <a:lnSpc>
                <a:spcPct val="100000"/>
              </a:lnSpc>
              <a:spcBef>
                <a:spcPts val="0"/>
              </a:spcBef>
              <a:spcAft>
                <a:spcPts val="0"/>
              </a:spcAft>
              <a:buNone/>
            </a:pPr>
            <a:r>
              <a:t/>
            </a:r>
            <a:endParaRPr b="1" sz="1900">
              <a:solidFill>
                <a:srgbClr val="9C20EE"/>
              </a:solidFill>
              <a:highlight>
                <a:srgbClr val="EFEFEF"/>
              </a:highlight>
              <a:latin typeface="Consolas"/>
              <a:ea typeface="Consolas"/>
              <a:cs typeface="Consolas"/>
              <a:sym typeface="Consolas"/>
            </a:endParaRPr>
          </a:p>
        </p:txBody>
      </p:sp>
      <p:cxnSp>
        <p:nvCxnSpPr>
          <p:cNvPr id="1676" name="Google Shape;1676;p121"/>
          <p:cNvCxnSpPr/>
          <p:nvPr/>
        </p:nvCxnSpPr>
        <p:spPr>
          <a:xfrm flipH="1">
            <a:off x="5538250" y="1911525"/>
            <a:ext cx="264300" cy="457500"/>
          </a:xfrm>
          <a:prstGeom prst="straightConnector1">
            <a:avLst/>
          </a:prstGeom>
          <a:noFill/>
          <a:ln cap="flat" cmpd="sng" w="9525">
            <a:solidFill>
              <a:srgbClr val="AC2020"/>
            </a:solidFill>
            <a:prstDash val="solid"/>
            <a:round/>
            <a:headEnd len="med" w="med" type="none"/>
            <a:tailEnd len="med" w="med" type="triangle"/>
          </a:ln>
        </p:spPr>
      </p:cxnSp>
      <p:cxnSp>
        <p:nvCxnSpPr>
          <p:cNvPr id="1677" name="Google Shape;1677;p121"/>
          <p:cNvCxnSpPr/>
          <p:nvPr/>
        </p:nvCxnSpPr>
        <p:spPr>
          <a:xfrm flipH="1">
            <a:off x="6757575" y="2268300"/>
            <a:ext cx="469500" cy="405600"/>
          </a:xfrm>
          <a:prstGeom prst="straightConnector1">
            <a:avLst/>
          </a:prstGeom>
          <a:noFill/>
          <a:ln cap="flat" cmpd="sng" w="9525">
            <a:solidFill>
              <a:srgbClr val="AC2020"/>
            </a:solidFill>
            <a:prstDash val="solid"/>
            <a:round/>
            <a:headEnd len="med" w="med" type="none"/>
            <a:tailEnd len="med" w="med" type="triangle"/>
          </a:ln>
        </p:spPr>
      </p:cxnSp>
      <p:sp>
        <p:nvSpPr>
          <p:cNvPr id="1678" name="Google Shape;1678;p121"/>
          <p:cNvSpPr txBox="1"/>
          <p:nvPr/>
        </p:nvSpPr>
        <p:spPr>
          <a:xfrm>
            <a:off x="4844700" y="1580825"/>
            <a:ext cx="3196800" cy="35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AC2020"/>
                </a:solidFill>
              </a:rPr>
              <a:t>elevate/smear </a:t>
            </a:r>
            <a:r>
              <a:rPr lang="en">
                <a:solidFill>
                  <a:srgbClr val="AC2020"/>
                </a:solidFill>
              </a:rPr>
              <a:t>the current hash code</a:t>
            </a:r>
            <a:endParaRPr>
              <a:solidFill>
                <a:srgbClr val="AC2020"/>
              </a:solidFill>
            </a:endParaRPr>
          </a:p>
        </p:txBody>
      </p:sp>
      <p:sp>
        <p:nvSpPr>
          <p:cNvPr id="1679" name="Google Shape;1679;p121"/>
          <p:cNvSpPr txBox="1"/>
          <p:nvPr/>
        </p:nvSpPr>
        <p:spPr>
          <a:xfrm>
            <a:off x="6020442" y="1935929"/>
            <a:ext cx="2368500" cy="35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AC2020"/>
                </a:solidFill>
              </a:rPr>
              <a:t>add new item’s hash code</a:t>
            </a:r>
            <a:endParaRPr>
              <a:solidFill>
                <a:srgbClr val="AC2020"/>
              </a:solidFill>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3" name="Shape 1683"/>
        <p:cNvGrpSpPr/>
        <p:nvPr/>
      </p:nvGrpSpPr>
      <p:grpSpPr>
        <a:xfrm>
          <a:off x="0" y="0"/>
          <a:ext cx="0" cy="0"/>
          <a:chOff x="0" y="0"/>
          <a:chExt cx="0" cy="0"/>
        </a:xfrm>
      </p:grpSpPr>
      <p:sp>
        <p:nvSpPr>
          <p:cNvPr id="1684" name="Google Shape;1684;p12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Hashing a Recursive Data Structure </a:t>
            </a:r>
            <a:endParaRPr/>
          </a:p>
        </p:txBody>
      </p:sp>
      <p:sp>
        <p:nvSpPr>
          <p:cNvPr id="1685" name="Google Shape;1685;p122"/>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Computation of the hashCode of a recursive data structure involves recursive computation.</a:t>
            </a:r>
            <a:endParaRPr/>
          </a:p>
          <a:p>
            <a:pPr indent="-342900" lvl="0" marL="457200" rtl="0" algn="l">
              <a:spcBef>
                <a:spcPts val="600"/>
              </a:spcBef>
              <a:spcAft>
                <a:spcPts val="0"/>
              </a:spcAft>
              <a:buSzPts val="1800"/>
              <a:buChar char="●"/>
            </a:pPr>
            <a:r>
              <a:rPr lang="en"/>
              <a:t>For example, binary tree hashCode (assuming sentinel leaves):</a:t>
            </a:r>
            <a:endParaRPr/>
          </a:p>
        </p:txBody>
      </p:sp>
      <p:sp>
        <p:nvSpPr>
          <p:cNvPr id="1686" name="Google Shape;1686;p122"/>
          <p:cNvSpPr txBox="1"/>
          <p:nvPr/>
        </p:nvSpPr>
        <p:spPr>
          <a:xfrm>
            <a:off x="1624350" y="1822575"/>
            <a:ext cx="5681100" cy="3220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0000FF"/>
                </a:solidFill>
                <a:highlight>
                  <a:srgbClr val="EFEFEF"/>
                </a:highlight>
                <a:latin typeface="Consolas"/>
                <a:ea typeface="Consolas"/>
                <a:cs typeface="Consolas"/>
                <a:sym typeface="Consolas"/>
              </a:rPr>
              <a:t>@Override</a:t>
            </a:r>
            <a:endParaRPr b="1" sz="1900">
              <a:solidFill>
                <a:srgbClr val="9C20EE"/>
              </a:solidFill>
              <a:highlight>
                <a:srgbClr val="EFEFEF"/>
              </a:highlight>
              <a:latin typeface="Consolas"/>
              <a:ea typeface="Consolas"/>
              <a:cs typeface="Consolas"/>
              <a:sym typeface="Consolas"/>
            </a:endParaRPr>
          </a:p>
          <a:p>
            <a:pPr indent="0" lvl="0" marL="0" rtl="0" algn="l">
              <a:lnSpc>
                <a:spcPct val="115000"/>
              </a:lnSpc>
              <a:spcBef>
                <a:spcPts val="0"/>
              </a:spcBef>
              <a:spcAft>
                <a:spcPts val="0"/>
              </a:spcAft>
              <a:buNone/>
            </a:pPr>
            <a:r>
              <a:rPr b="1" lang="en" sz="1900">
                <a:solidFill>
                  <a:srgbClr val="9C20EE"/>
                </a:solidFill>
                <a:highlight>
                  <a:srgbClr val="EFEFEF"/>
                </a:highlight>
                <a:latin typeface="Consolas"/>
                <a:ea typeface="Consolas"/>
                <a:cs typeface="Consolas"/>
                <a:sym typeface="Consolas"/>
              </a:rPr>
              <a:t>public</a:t>
            </a:r>
            <a:r>
              <a:rPr lang="en" sz="1900">
                <a:solidFill>
                  <a:schemeClr val="dk1"/>
                </a:solidFill>
                <a:highlight>
                  <a:srgbClr val="EFEFEF"/>
                </a:highlight>
                <a:latin typeface="Consolas"/>
                <a:ea typeface="Consolas"/>
                <a:cs typeface="Consolas"/>
                <a:sym typeface="Consolas"/>
              </a:rPr>
              <a:t> </a:t>
            </a:r>
            <a:r>
              <a:rPr lang="en" sz="1900">
                <a:solidFill>
                  <a:srgbClr val="208920"/>
                </a:solidFill>
                <a:highlight>
                  <a:srgbClr val="EFEFEF"/>
                </a:highlight>
                <a:latin typeface="Consolas"/>
                <a:ea typeface="Consolas"/>
                <a:cs typeface="Consolas"/>
                <a:sym typeface="Consolas"/>
              </a:rPr>
              <a:t>int</a:t>
            </a:r>
            <a:r>
              <a:rPr lang="en" sz="1900">
                <a:solidFill>
                  <a:schemeClr val="dk1"/>
                </a:solidFill>
                <a:highlight>
                  <a:srgbClr val="EFEFEF"/>
                </a:highlight>
                <a:latin typeface="Consolas"/>
                <a:ea typeface="Consolas"/>
                <a:cs typeface="Consolas"/>
                <a:sym typeface="Consolas"/>
              </a:rPr>
              <a:t> hashCode() {</a:t>
            </a:r>
            <a:endParaRPr sz="1900">
              <a:solidFill>
                <a:schemeClr val="dk1"/>
              </a:solidFill>
              <a:highlight>
                <a:srgbClr val="EFEFEF"/>
              </a:highlight>
              <a:latin typeface="Consolas"/>
              <a:ea typeface="Consolas"/>
              <a:cs typeface="Consolas"/>
              <a:sym typeface="Consolas"/>
            </a:endParaRPr>
          </a:p>
          <a:p>
            <a:pPr indent="0" lvl="0" marL="0" rtl="0" algn="l">
              <a:lnSpc>
                <a:spcPct val="115000"/>
              </a:lnSpc>
              <a:spcBef>
                <a:spcPts val="0"/>
              </a:spcBef>
              <a:spcAft>
                <a:spcPts val="0"/>
              </a:spcAft>
              <a:buNone/>
            </a:pPr>
            <a:r>
              <a:rPr lang="en" sz="1900">
                <a:solidFill>
                  <a:schemeClr val="dk1"/>
                </a:solidFill>
                <a:highlight>
                  <a:srgbClr val="EFEFEF"/>
                </a:highlight>
                <a:latin typeface="Consolas"/>
                <a:ea typeface="Consolas"/>
                <a:cs typeface="Consolas"/>
                <a:sym typeface="Consolas"/>
              </a:rPr>
              <a:t>   </a:t>
            </a:r>
            <a:r>
              <a:rPr b="1" lang="en" sz="1900">
                <a:solidFill>
                  <a:srgbClr val="9C20EE"/>
                </a:solidFill>
                <a:highlight>
                  <a:srgbClr val="EFEFEF"/>
                </a:highlight>
                <a:latin typeface="Consolas"/>
                <a:ea typeface="Consolas"/>
                <a:cs typeface="Consolas"/>
                <a:sym typeface="Consolas"/>
              </a:rPr>
              <a:t>if</a:t>
            </a:r>
            <a:r>
              <a:rPr lang="en" sz="1900">
                <a:solidFill>
                  <a:schemeClr val="dk1"/>
                </a:solidFill>
                <a:highlight>
                  <a:srgbClr val="EFEFEF"/>
                </a:highlight>
                <a:latin typeface="Consolas"/>
                <a:ea typeface="Consolas"/>
                <a:cs typeface="Consolas"/>
                <a:sym typeface="Consolas"/>
              </a:rPr>
              <a:t> (</a:t>
            </a:r>
            <a:r>
              <a:rPr b="1" lang="en" sz="1900">
                <a:solidFill>
                  <a:srgbClr val="9C20EE"/>
                </a:solidFill>
                <a:highlight>
                  <a:srgbClr val="EFEFEF"/>
                </a:highlight>
                <a:latin typeface="Consolas"/>
                <a:ea typeface="Consolas"/>
                <a:cs typeface="Consolas"/>
                <a:sym typeface="Consolas"/>
              </a:rPr>
              <a:t>this</a:t>
            </a:r>
            <a:r>
              <a:rPr lang="en" sz="1900">
                <a:solidFill>
                  <a:schemeClr val="dk1"/>
                </a:solidFill>
                <a:highlight>
                  <a:srgbClr val="EFEFEF"/>
                </a:highlight>
                <a:latin typeface="Consolas"/>
                <a:ea typeface="Consolas"/>
                <a:cs typeface="Consolas"/>
                <a:sym typeface="Consolas"/>
              </a:rPr>
              <a:t>.value == null) {</a:t>
            </a:r>
            <a:endParaRPr sz="1900">
              <a:solidFill>
                <a:schemeClr val="dk1"/>
              </a:solidFill>
              <a:highlight>
                <a:srgbClr val="EFEFEF"/>
              </a:highlight>
              <a:latin typeface="Consolas"/>
              <a:ea typeface="Consolas"/>
              <a:cs typeface="Consolas"/>
              <a:sym typeface="Consolas"/>
            </a:endParaRPr>
          </a:p>
          <a:p>
            <a:pPr indent="0" lvl="0" marL="0" rtl="0" algn="l">
              <a:lnSpc>
                <a:spcPct val="115000"/>
              </a:lnSpc>
              <a:spcBef>
                <a:spcPts val="0"/>
              </a:spcBef>
              <a:spcAft>
                <a:spcPts val="0"/>
              </a:spcAft>
              <a:buNone/>
            </a:pPr>
            <a:r>
              <a:rPr lang="en" sz="1900">
                <a:solidFill>
                  <a:schemeClr val="dk1"/>
                </a:solidFill>
                <a:highlight>
                  <a:srgbClr val="EFEFEF"/>
                </a:highlight>
                <a:latin typeface="Consolas"/>
                <a:ea typeface="Consolas"/>
                <a:cs typeface="Consolas"/>
                <a:sym typeface="Consolas"/>
              </a:rPr>
              <a:t>       </a:t>
            </a:r>
            <a:r>
              <a:rPr b="1" lang="en" sz="1900">
                <a:solidFill>
                  <a:srgbClr val="9C20EE"/>
                </a:solidFill>
                <a:highlight>
                  <a:srgbClr val="EFEFEF"/>
                </a:highlight>
                <a:latin typeface="Consolas"/>
                <a:ea typeface="Consolas"/>
                <a:cs typeface="Consolas"/>
                <a:sym typeface="Consolas"/>
              </a:rPr>
              <a:t>return</a:t>
            </a:r>
            <a:r>
              <a:rPr lang="en" sz="1900">
                <a:solidFill>
                  <a:schemeClr val="dk1"/>
                </a:solidFill>
                <a:highlight>
                  <a:srgbClr val="EFEFEF"/>
                </a:highlight>
                <a:latin typeface="Consolas"/>
                <a:ea typeface="Consolas"/>
                <a:cs typeface="Consolas"/>
                <a:sym typeface="Consolas"/>
              </a:rPr>
              <a:t> 0;</a:t>
            </a:r>
            <a:endParaRPr sz="1900">
              <a:solidFill>
                <a:schemeClr val="dk1"/>
              </a:solidFill>
              <a:highlight>
                <a:srgbClr val="EFEFEF"/>
              </a:highlight>
              <a:latin typeface="Consolas"/>
              <a:ea typeface="Consolas"/>
              <a:cs typeface="Consolas"/>
              <a:sym typeface="Consolas"/>
            </a:endParaRPr>
          </a:p>
          <a:p>
            <a:pPr indent="0" lvl="0" marL="0" rtl="0" algn="l">
              <a:lnSpc>
                <a:spcPct val="115000"/>
              </a:lnSpc>
              <a:spcBef>
                <a:spcPts val="0"/>
              </a:spcBef>
              <a:spcAft>
                <a:spcPts val="0"/>
              </a:spcAft>
              <a:buNone/>
            </a:pPr>
            <a:r>
              <a:rPr lang="en" sz="1900">
                <a:solidFill>
                  <a:schemeClr val="dk1"/>
                </a:solidFill>
                <a:highlight>
                  <a:srgbClr val="EFEFEF"/>
                </a:highlight>
                <a:latin typeface="Consolas"/>
                <a:ea typeface="Consolas"/>
                <a:cs typeface="Consolas"/>
                <a:sym typeface="Consolas"/>
              </a:rPr>
              <a:t>   }</a:t>
            </a:r>
            <a:endParaRPr sz="1900">
              <a:solidFill>
                <a:schemeClr val="dk1"/>
              </a:solidFill>
              <a:highlight>
                <a:srgbClr val="EFEFEF"/>
              </a:highlight>
              <a:latin typeface="Consolas"/>
              <a:ea typeface="Consolas"/>
              <a:cs typeface="Consolas"/>
              <a:sym typeface="Consolas"/>
            </a:endParaRPr>
          </a:p>
          <a:p>
            <a:pPr indent="0" lvl="0" marL="0" rtl="0" algn="l">
              <a:lnSpc>
                <a:spcPct val="115000"/>
              </a:lnSpc>
              <a:spcBef>
                <a:spcPts val="0"/>
              </a:spcBef>
              <a:spcAft>
                <a:spcPts val="0"/>
              </a:spcAft>
              <a:buNone/>
            </a:pPr>
            <a:r>
              <a:rPr lang="en" sz="1900">
                <a:solidFill>
                  <a:schemeClr val="dk1"/>
                </a:solidFill>
                <a:highlight>
                  <a:srgbClr val="EFEFEF"/>
                </a:highlight>
                <a:latin typeface="Consolas"/>
                <a:ea typeface="Consolas"/>
                <a:cs typeface="Consolas"/>
                <a:sym typeface="Consolas"/>
              </a:rPr>
              <a:t>   </a:t>
            </a:r>
            <a:r>
              <a:rPr b="1" lang="en" sz="1900">
                <a:solidFill>
                  <a:srgbClr val="9C20EE"/>
                </a:solidFill>
                <a:highlight>
                  <a:srgbClr val="EFEFEF"/>
                </a:highlight>
                <a:latin typeface="Consolas"/>
                <a:ea typeface="Consolas"/>
                <a:cs typeface="Consolas"/>
                <a:sym typeface="Consolas"/>
              </a:rPr>
              <a:t>return  this</a:t>
            </a:r>
            <a:r>
              <a:rPr lang="en" sz="1900">
                <a:solidFill>
                  <a:schemeClr val="dk1"/>
                </a:solidFill>
                <a:highlight>
                  <a:srgbClr val="EFEFEF"/>
                </a:highlight>
                <a:latin typeface="Consolas"/>
                <a:ea typeface="Consolas"/>
                <a:cs typeface="Consolas"/>
                <a:sym typeface="Consolas"/>
              </a:rPr>
              <a:t>.value.hashCode() +</a:t>
            </a:r>
            <a:endParaRPr sz="1900">
              <a:solidFill>
                <a:schemeClr val="dk1"/>
              </a:solidFill>
              <a:highlight>
                <a:srgbClr val="EFEFEF"/>
              </a:highlight>
              <a:latin typeface="Consolas"/>
              <a:ea typeface="Consolas"/>
              <a:cs typeface="Consolas"/>
              <a:sym typeface="Consolas"/>
            </a:endParaRPr>
          </a:p>
          <a:p>
            <a:pPr indent="0" lvl="0" marL="0" rtl="0" algn="l">
              <a:lnSpc>
                <a:spcPct val="115000"/>
              </a:lnSpc>
              <a:spcBef>
                <a:spcPts val="0"/>
              </a:spcBef>
              <a:spcAft>
                <a:spcPts val="0"/>
              </a:spcAft>
              <a:buNone/>
            </a:pPr>
            <a:r>
              <a:rPr lang="en" sz="1900">
                <a:solidFill>
                  <a:schemeClr val="dk1"/>
                </a:solidFill>
                <a:highlight>
                  <a:srgbClr val="EFEFEF"/>
                </a:highlight>
                <a:latin typeface="Consolas"/>
                <a:ea typeface="Consolas"/>
                <a:cs typeface="Consolas"/>
                <a:sym typeface="Consolas"/>
              </a:rPr>
              <a:t>   	31 * </a:t>
            </a:r>
            <a:r>
              <a:rPr b="1" lang="en" sz="1900">
                <a:solidFill>
                  <a:srgbClr val="9C20EE"/>
                </a:solidFill>
                <a:highlight>
                  <a:srgbClr val="EFEFEF"/>
                </a:highlight>
                <a:latin typeface="Consolas"/>
                <a:ea typeface="Consolas"/>
                <a:cs typeface="Consolas"/>
                <a:sym typeface="Consolas"/>
              </a:rPr>
              <a:t>this</a:t>
            </a:r>
            <a:r>
              <a:rPr lang="en" sz="1900">
                <a:solidFill>
                  <a:schemeClr val="dk1"/>
                </a:solidFill>
                <a:highlight>
                  <a:srgbClr val="EFEFEF"/>
                </a:highlight>
                <a:latin typeface="Consolas"/>
                <a:ea typeface="Consolas"/>
                <a:cs typeface="Consolas"/>
                <a:sym typeface="Consolas"/>
              </a:rPr>
              <a:t>.left.hashCode() +</a:t>
            </a:r>
            <a:endParaRPr sz="1900">
              <a:solidFill>
                <a:schemeClr val="dk1"/>
              </a:solidFill>
              <a:highlight>
                <a:srgbClr val="EFEFEF"/>
              </a:highlight>
              <a:latin typeface="Consolas"/>
              <a:ea typeface="Consolas"/>
              <a:cs typeface="Consolas"/>
              <a:sym typeface="Consolas"/>
            </a:endParaRPr>
          </a:p>
          <a:p>
            <a:pPr indent="0" lvl="0" marL="0" rtl="0" algn="l">
              <a:lnSpc>
                <a:spcPct val="115000"/>
              </a:lnSpc>
              <a:spcBef>
                <a:spcPts val="0"/>
              </a:spcBef>
              <a:spcAft>
                <a:spcPts val="0"/>
              </a:spcAft>
              <a:buNone/>
            </a:pPr>
            <a:r>
              <a:rPr lang="en" sz="1900">
                <a:solidFill>
                  <a:schemeClr val="dk1"/>
                </a:solidFill>
                <a:highlight>
                  <a:srgbClr val="EFEFEF"/>
                </a:highlight>
                <a:latin typeface="Consolas"/>
                <a:ea typeface="Consolas"/>
                <a:cs typeface="Consolas"/>
                <a:sym typeface="Consolas"/>
              </a:rPr>
              <a:t>   	31 * 31 * </a:t>
            </a:r>
            <a:r>
              <a:rPr b="1" lang="en" sz="1900">
                <a:solidFill>
                  <a:srgbClr val="9C20EE"/>
                </a:solidFill>
                <a:highlight>
                  <a:srgbClr val="EFEFEF"/>
                </a:highlight>
                <a:latin typeface="Consolas"/>
                <a:ea typeface="Consolas"/>
                <a:cs typeface="Consolas"/>
                <a:sym typeface="Consolas"/>
              </a:rPr>
              <a:t>this</a:t>
            </a:r>
            <a:r>
              <a:rPr lang="en" sz="1900">
                <a:solidFill>
                  <a:schemeClr val="dk1"/>
                </a:solidFill>
                <a:highlight>
                  <a:srgbClr val="EFEFEF"/>
                </a:highlight>
                <a:latin typeface="Consolas"/>
                <a:ea typeface="Consolas"/>
                <a:cs typeface="Consolas"/>
                <a:sym typeface="Consolas"/>
              </a:rPr>
              <a:t>.right.hashCode();</a:t>
            </a:r>
            <a:endParaRPr sz="1900">
              <a:solidFill>
                <a:schemeClr val="dk1"/>
              </a:solidFill>
              <a:highlight>
                <a:srgbClr val="EFEFEF"/>
              </a:highlight>
              <a:latin typeface="Consolas"/>
              <a:ea typeface="Consolas"/>
              <a:cs typeface="Consolas"/>
              <a:sym typeface="Consolas"/>
            </a:endParaRPr>
          </a:p>
          <a:p>
            <a:pPr indent="0" lvl="0" marL="0" rtl="0" algn="l">
              <a:lnSpc>
                <a:spcPct val="115000"/>
              </a:lnSpc>
              <a:spcBef>
                <a:spcPts val="0"/>
              </a:spcBef>
              <a:spcAft>
                <a:spcPts val="0"/>
              </a:spcAft>
              <a:buNone/>
            </a:pPr>
            <a:r>
              <a:rPr lang="en" sz="1900">
                <a:solidFill>
                  <a:schemeClr val="dk1"/>
                </a:solidFill>
                <a:highlight>
                  <a:srgbClr val="EFEFEF"/>
                </a:highlight>
                <a:latin typeface="Consolas"/>
                <a:ea typeface="Consolas"/>
                <a:cs typeface="Consolas"/>
                <a:sym typeface="Consolas"/>
              </a:rPr>
              <a:t>}</a:t>
            </a:r>
            <a:endParaRPr sz="1900">
              <a:solidFill>
                <a:schemeClr val="dk1"/>
              </a:solidFill>
              <a:highlight>
                <a:srgbClr val="EFEFEF"/>
              </a:highlight>
              <a:latin typeface="Consolas"/>
              <a:ea typeface="Consolas"/>
              <a:cs typeface="Consolas"/>
              <a:sym typeface="Consolas"/>
            </a:endParaRPr>
          </a:p>
          <a:p>
            <a:pPr indent="0" lvl="0" marL="0" rtl="0" algn="l">
              <a:spcBef>
                <a:spcPts val="0"/>
              </a:spcBef>
              <a:spcAft>
                <a:spcPts val="0"/>
              </a:spcAft>
              <a:buNone/>
            </a:pPr>
            <a:r>
              <a:t/>
            </a:r>
            <a:endParaRPr>
              <a:highlight>
                <a:srgbClr val="EFEFEF"/>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ecture">
  <a:themeElements>
    <a:clrScheme name="Simple Light">
      <a:dk1>
        <a:srgbClr val="000000"/>
      </a:dk1>
      <a:lt1>
        <a:srgbClr val="FFFFFF"/>
      </a:lt1>
      <a:dk2>
        <a:srgbClr val="666666"/>
      </a:dk2>
      <a:lt2>
        <a:srgbClr val="C9DAF8"/>
      </a:lt2>
      <a:accent1>
        <a:srgbClr val="FCE5CD"/>
      </a:accent1>
      <a:accent2>
        <a:srgbClr val="CC4125"/>
      </a:accent2>
      <a:accent3>
        <a:srgbClr val="0B5394"/>
      </a:accent3>
      <a:accent4>
        <a:srgbClr val="BF9000"/>
      </a:accent4>
      <a:accent5>
        <a:srgbClr val="6AA84F"/>
      </a:accent5>
      <a:accent6>
        <a:srgbClr val="D9D9D9"/>
      </a:accent6>
      <a:hlink>
        <a:srgbClr val="4A86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